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</p:sldMasterIdLst>
  <p:notesMasterIdLst>
    <p:notesMasterId r:id="rId22"/>
  </p:notesMasterIdLst>
  <p:handoutMasterIdLst>
    <p:handoutMasterId r:id="rId23"/>
  </p:handoutMasterIdLst>
  <p:sldIdLst>
    <p:sldId id="2635" r:id="rId3"/>
    <p:sldId id="2662" r:id="rId4"/>
    <p:sldId id="2676" r:id="rId5"/>
    <p:sldId id="2683" r:id="rId6"/>
    <p:sldId id="2685" r:id="rId7"/>
    <p:sldId id="2687" r:id="rId8"/>
    <p:sldId id="2688" r:id="rId9"/>
    <p:sldId id="2686" r:id="rId10"/>
    <p:sldId id="2661" r:id="rId11"/>
    <p:sldId id="2690" r:id="rId12"/>
    <p:sldId id="2693" r:id="rId13"/>
    <p:sldId id="2691" r:id="rId14"/>
    <p:sldId id="2696" r:id="rId15"/>
    <p:sldId id="2692" r:id="rId16"/>
    <p:sldId id="2695" r:id="rId17"/>
    <p:sldId id="2697" r:id="rId18"/>
    <p:sldId id="2694" r:id="rId19"/>
    <p:sldId id="2700" r:id="rId20"/>
    <p:sldId id="2699" r:id="rId21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CC0000"/>
    <a:srgbClr val="008080"/>
    <a:srgbClr val="008000"/>
    <a:srgbClr val="003300"/>
    <a:srgbClr val="FF3300"/>
    <a:srgbClr val="FFFFCC"/>
    <a:srgbClr val="A0F973"/>
    <a:srgbClr val="CC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80109" autoAdjust="0"/>
  </p:normalViewPr>
  <p:slideViewPr>
    <p:cSldViewPr>
      <p:cViewPr varScale="1">
        <p:scale>
          <a:sx n="97" d="100"/>
          <a:sy n="97" d="100"/>
        </p:scale>
        <p:origin x="1152" y="78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-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18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CCD83D-E61E-4472-B649-02B8E16D6C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F91CF22-4F6E-422E-9FAC-B2748A988B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1CF22-4F6E-422E-9FAC-B2748A988BE0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25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Сценарий показа сегментов:</a:t>
            </a:r>
          </a:p>
          <a:p>
            <a:pPr marL="228600" indent="-228600">
              <a:buAutoNum type="arabicPeriod"/>
            </a:pPr>
            <a:r>
              <a:rPr lang="ru-RU" dirty="0"/>
              <a:t>Показать какие сегменты есть</a:t>
            </a:r>
          </a:p>
          <a:p>
            <a:pPr marL="228600" indent="-228600">
              <a:buAutoNum type="arabicPeriod"/>
            </a:pPr>
            <a:r>
              <a:rPr lang="ru-RU" dirty="0"/>
              <a:t>Создать сегмент с объемом выручки свыше 500</a:t>
            </a:r>
            <a:r>
              <a:rPr lang="ru-RU" baseline="0" dirty="0"/>
              <a:t> рублей с периодическим обновлением</a:t>
            </a:r>
          </a:p>
          <a:p>
            <a:pPr marL="228600" indent="-228600">
              <a:buAutoNum type="arabicPeriod"/>
            </a:pPr>
            <a:r>
              <a:rPr lang="ru-RU" baseline="0" dirty="0"/>
              <a:t>Продать клиенту что-то – показать как меняются сегменты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1CF22-4F6E-422E-9FAC-B2748A988BE0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65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1CF22-4F6E-422E-9FAC-B2748A988BE0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41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9380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1836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97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2813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557" y="4032175"/>
            <a:ext cx="8642350" cy="887686"/>
          </a:xfrm>
        </p:spPr>
        <p:txBody>
          <a:bodyPr anchor="t"/>
          <a:lstStyle>
            <a:lvl1pPr algn="ctr">
              <a:defRPr sz="4000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557" y="5001416"/>
            <a:ext cx="8642350" cy="1118991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72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441849"/>
          </a:xfrm>
        </p:spPr>
        <p:txBody>
          <a:bodyPr/>
          <a:lstStyle>
            <a:lvl2pPr marL="742950" indent="-287338">
              <a:buFont typeface="Wingdings" panose="05000000000000000000" pitchFamily="2" charset="2"/>
              <a:buChar char="ü"/>
              <a:defRPr>
                <a:solidFill>
                  <a:srgbClr val="002060"/>
                </a:solidFill>
              </a:defRPr>
            </a:lvl2pPr>
            <a:lvl3pPr marL="1144588" indent="-230188">
              <a:buFont typeface="Courier New" panose="02070309020205020404" pitchFamily="49" charset="0"/>
              <a:buChar char="o"/>
              <a:defRPr i="1"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38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2888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95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9281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27063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22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18066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131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1892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53025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07155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16848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957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478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01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90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15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04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0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357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69" r:id="rId1"/>
    <p:sldLayoutId id="2147486870" r:id="rId2"/>
    <p:sldLayoutId id="2147486871" r:id="rId3"/>
    <p:sldLayoutId id="2147486872" r:id="rId4"/>
    <p:sldLayoutId id="2147486873" r:id="rId5"/>
    <p:sldLayoutId id="2147486874" r:id="rId6"/>
    <p:sldLayoutId id="2147486875" r:id="rId7"/>
    <p:sldLayoutId id="2147486876" r:id="rId8"/>
    <p:sldLayoutId id="2147486877" r:id="rId9"/>
    <p:sldLayoutId id="2147486878" r:id="rId10"/>
    <p:sldLayoutId id="2147486879" r:id="rId11"/>
    <p:sldLayoutId id="21474868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93" r:id="rId1"/>
    <p:sldLayoutId id="2147486881" r:id="rId2"/>
    <p:sldLayoutId id="2147486882" r:id="rId3"/>
    <p:sldLayoutId id="2147486883" r:id="rId4"/>
    <p:sldLayoutId id="2147486884" r:id="rId5"/>
    <p:sldLayoutId id="2147486885" r:id="rId6"/>
    <p:sldLayoutId id="2147486886" r:id="rId7"/>
    <p:sldLayoutId id="2147486887" r:id="rId8"/>
    <p:sldLayoutId id="2147486888" r:id="rId9"/>
    <p:sldLayoutId id="2147486889" r:id="rId10"/>
    <p:sldLayoutId id="2147486890" r:id="rId11"/>
    <p:sldLayoutId id="2147486891" r:id="rId12"/>
    <p:sldLayoutId id="214748689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2800" dirty="0"/>
              <a:t>Пошаговая подготовка учебного курса на базе 1С:</a:t>
            </a:r>
            <a:r>
              <a:rPr lang="en-US" altLang="ru-RU" sz="2800" dirty="0"/>
              <a:t>ERP</a:t>
            </a:r>
            <a:endParaRPr lang="ru-RU" altLang="ru-RU" sz="2800" dirty="0"/>
          </a:p>
        </p:txBody>
      </p:sp>
      <p:sp>
        <p:nvSpPr>
          <p:cNvPr id="6147" name="Текс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sz="2000" dirty="0">
                <a:solidFill>
                  <a:schemeClr val="bg2">
                    <a:lumMod val="75000"/>
                  </a:schemeClr>
                </a:solidFill>
              </a:rPr>
              <a:t>Мироненко Андрей Александрович, руководитель поддержки ключевых проектов 1С:ERP, фирма «1С»</a:t>
            </a: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</a:t>
            </a:r>
            <a:r>
              <a:rPr lang="ru-RU" dirty="0">
                <a:solidFill>
                  <a:srgbClr val="FF0000"/>
                </a:solidFill>
              </a:rPr>
              <a:t>плана занятий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3" y="1606550"/>
            <a:ext cx="7649814" cy="4441849"/>
          </a:xfrm>
        </p:spPr>
        <p:txBody>
          <a:bodyPr/>
          <a:lstStyle/>
          <a:p>
            <a:r>
              <a:rPr lang="ru-RU" dirty="0"/>
              <a:t>Укрупненный план «по главам»</a:t>
            </a:r>
          </a:p>
          <a:p>
            <a:r>
              <a:rPr lang="ru-RU" dirty="0"/>
              <a:t>Изучение существующих материалов на тему курса:</a:t>
            </a:r>
          </a:p>
          <a:p>
            <a:pPr lvl="1"/>
            <a:r>
              <a:rPr lang="ru-RU" dirty="0"/>
              <a:t>Статьи</a:t>
            </a:r>
          </a:p>
          <a:p>
            <a:pPr lvl="1"/>
            <a:r>
              <a:rPr lang="ru-RU" dirty="0"/>
              <a:t>Книги,</a:t>
            </a:r>
          </a:p>
          <a:p>
            <a:pPr lvl="1"/>
            <a:r>
              <a:rPr lang="ru-RU" dirty="0"/>
              <a:t>Видеоролики</a:t>
            </a:r>
          </a:p>
          <a:p>
            <a:pPr lvl="1"/>
            <a:r>
              <a:rPr lang="ru-RU" dirty="0"/>
              <a:t>Существующие курсы и </a:t>
            </a:r>
            <a:r>
              <a:rPr lang="ru-RU" dirty="0" err="1"/>
              <a:t>вебинары</a:t>
            </a:r>
            <a:endParaRPr lang="ru-RU" dirty="0"/>
          </a:p>
          <a:p>
            <a:r>
              <a:rPr lang="ru-RU" dirty="0"/>
              <a:t>Декомпозиция глав до нужного уровня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ru-RU" dirty="0"/>
              <a:t>деталей (кейсов, которые будут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ru-RU" dirty="0"/>
              <a:t>демонстрироваться)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109" y="3084882"/>
            <a:ext cx="4628571" cy="2171429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62360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декомпозиции </a:t>
            </a:r>
            <a:r>
              <a:rPr lang="ru-RU" dirty="0">
                <a:solidFill>
                  <a:srgbClr val="FF0000"/>
                </a:solidFill>
              </a:rPr>
              <a:t>плана</a:t>
            </a:r>
            <a:r>
              <a:rPr lang="ru-RU" dirty="0"/>
              <a:t> курса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367879"/>
            <a:ext cx="1065758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7021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</a:t>
            </a:r>
            <a:r>
              <a:rPr lang="ru-RU" dirty="0">
                <a:solidFill>
                  <a:srgbClr val="FF0000"/>
                </a:solidFill>
              </a:rPr>
              <a:t>учебной базы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Настройка системы под заданный набор кейсов</a:t>
            </a:r>
          </a:p>
          <a:p>
            <a:r>
              <a:rPr lang="ru-RU" dirty="0"/>
              <a:t>Внесение необходимой справочной информации</a:t>
            </a:r>
          </a:p>
          <a:p>
            <a:r>
              <a:rPr lang="ru-RU" dirty="0"/>
              <a:t>Создание </a:t>
            </a:r>
            <a:r>
              <a:rPr lang="ru-RU" dirty="0" err="1"/>
              <a:t>демопримеров</a:t>
            </a:r>
            <a:r>
              <a:rPr lang="ru-RU" dirty="0"/>
              <a:t> документов для «окружения» кейсов</a:t>
            </a:r>
          </a:p>
          <a:p>
            <a:r>
              <a:rPr lang="ru-RU" dirty="0"/>
              <a:t>Описание сценариев </a:t>
            </a:r>
            <a:r>
              <a:rPr lang="ru-RU" dirty="0" err="1"/>
              <a:t>демокейсов</a:t>
            </a:r>
            <a:r>
              <a:rPr lang="ru-RU" dirty="0"/>
              <a:t> в терминах объектов конфигурации:</a:t>
            </a:r>
          </a:p>
          <a:p>
            <a:pPr lvl="1"/>
            <a:r>
              <a:rPr lang="ru-RU" dirty="0"/>
              <a:t>Что делаем (жизненная ситуация)</a:t>
            </a:r>
          </a:p>
          <a:p>
            <a:pPr lvl="1"/>
            <a:r>
              <a:rPr lang="ru-RU" dirty="0"/>
              <a:t>С чем работаем</a:t>
            </a:r>
          </a:p>
          <a:p>
            <a:pPr lvl="1"/>
            <a:r>
              <a:rPr lang="ru-RU" dirty="0"/>
              <a:t>В какой последовательности работаем</a:t>
            </a:r>
          </a:p>
          <a:p>
            <a:r>
              <a:rPr lang="ru-RU" dirty="0">
                <a:solidFill>
                  <a:schemeClr val="bg2"/>
                </a:solidFill>
              </a:rPr>
              <a:t>Создание вспомогательных обработок для очистки/перенастройки/обработки </a:t>
            </a:r>
            <a:r>
              <a:rPr lang="ru-RU" dirty="0" err="1">
                <a:solidFill>
                  <a:schemeClr val="bg2"/>
                </a:solidFill>
              </a:rPr>
              <a:t>демоданных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91248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</a:t>
            </a:r>
            <a:r>
              <a:rPr lang="ru-RU" dirty="0">
                <a:solidFill>
                  <a:srgbClr val="FF0000"/>
                </a:solidFill>
              </a:rPr>
              <a:t>презентационных материалов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Создание презентаций под сценарии </a:t>
            </a:r>
            <a:r>
              <a:rPr lang="ru-RU" dirty="0" err="1"/>
              <a:t>демокейсов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Максимальная визуализация</a:t>
            </a:r>
          </a:p>
          <a:p>
            <a:pPr lvl="1"/>
            <a:r>
              <a:rPr lang="ru-RU" dirty="0"/>
              <a:t>Анимация</a:t>
            </a:r>
          </a:p>
          <a:p>
            <a:pPr marL="455612" lvl="1" indent="0">
              <a:buNone/>
            </a:pPr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901" y="2690054"/>
            <a:ext cx="6238168" cy="3338304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77546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</a:t>
            </a:r>
            <a:r>
              <a:rPr lang="ru-RU" dirty="0">
                <a:solidFill>
                  <a:srgbClr val="FF0000"/>
                </a:solidFill>
              </a:rPr>
              <a:t>презентационных материалов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Проработка вспомогательных инструментов:</a:t>
            </a:r>
          </a:p>
          <a:p>
            <a:pPr lvl="1"/>
            <a:r>
              <a:rPr lang="ru-RU" dirty="0"/>
              <a:t>Видеоролики с демонстрацией процессов/оборудования</a:t>
            </a:r>
          </a:p>
          <a:p>
            <a:pPr lvl="1"/>
            <a:r>
              <a:rPr lang="ru-RU" dirty="0"/>
              <a:t>Вспомогательные программы (</a:t>
            </a:r>
            <a:r>
              <a:rPr lang="en-US" dirty="0"/>
              <a:t>Excel</a:t>
            </a:r>
            <a:r>
              <a:rPr lang="ru-RU" dirty="0"/>
              <a:t>, </a:t>
            </a:r>
            <a:r>
              <a:rPr lang="en-US" dirty="0"/>
              <a:t>Paint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…)</a:t>
            </a:r>
          </a:p>
          <a:p>
            <a:pPr lvl="1"/>
            <a:r>
              <a:rPr lang="ru-RU" dirty="0"/>
              <a:t>Дополнительные материалы для изучения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632" y="3172845"/>
            <a:ext cx="8859408" cy="2875554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70681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по </a:t>
            </a:r>
            <a:r>
              <a:rPr lang="ru-RU" dirty="0">
                <a:solidFill>
                  <a:srgbClr val="FF0000"/>
                </a:solidFill>
              </a:rPr>
              <a:t>подготовке презентаций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Минимум текста на слайдах, картинки лучше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16024" y="2159968"/>
            <a:ext cx="11045578" cy="4079091"/>
            <a:chOff x="216024" y="2159968"/>
            <a:chExt cx="11045578" cy="407909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24" y="2159968"/>
              <a:ext cx="5040957" cy="2592492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09" y="3312095"/>
              <a:ext cx="5287293" cy="2926964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Стрелка вправо 5"/>
            <p:cNvSpPr/>
            <p:nvPr/>
          </p:nvSpPr>
          <p:spPr bwMode="auto">
            <a:xfrm>
              <a:off x="3960837" y="2664023"/>
              <a:ext cx="2664296" cy="1584176"/>
            </a:xfrm>
            <a:prstGeom prst="rightArrow">
              <a:avLst/>
            </a:prstGeom>
            <a:solidFill>
              <a:schemeClr val="accent5">
                <a:lumMod val="90000"/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35942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по </a:t>
            </a:r>
            <a:r>
              <a:rPr lang="ru-RU" dirty="0">
                <a:solidFill>
                  <a:srgbClr val="FF0000"/>
                </a:solidFill>
              </a:rPr>
              <a:t>подготовке презентаций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Лучше два слайда, чем один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ru-RU" dirty="0"/>
              <a:t>перегруженный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4" y="2416477"/>
            <a:ext cx="5112965" cy="2821993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28" y="1606550"/>
            <a:ext cx="4852393" cy="2691786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12" y="3528119"/>
            <a:ext cx="4997441" cy="2779285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Стрелка вправо 7"/>
          <p:cNvSpPr/>
          <p:nvPr/>
        </p:nvSpPr>
        <p:spPr bwMode="auto">
          <a:xfrm>
            <a:off x="4839631" y="2694119"/>
            <a:ext cx="2006650" cy="1584176"/>
          </a:xfrm>
          <a:prstGeom prst="rightArrow">
            <a:avLst/>
          </a:prstGeom>
          <a:solidFill>
            <a:schemeClr val="accent5">
              <a:lumMod val="90000"/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5"/>
              </a:buBlip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07387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Домашние </a:t>
            </a:r>
            <a:r>
              <a:rPr lang="ru-RU" dirty="0">
                <a:solidFill>
                  <a:srgbClr val="FF0000"/>
                </a:solidFill>
              </a:rPr>
              <a:t>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3" y="1606550"/>
            <a:ext cx="6929734" cy="4441849"/>
          </a:xfrm>
        </p:spPr>
        <p:txBody>
          <a:bodyPr/>
          <a:lstStyle/>
          <a:p>
            <a:r>
              <a:rPr lang="ru-RU" dirty="0"/>
              <a:t>Тесты на знания</a:t>
            </a:r>
          </a:p>
          <a:p>
            <a:r>
              <a:rPr lang="ru-RU" dirty="0"/>
              <a:t>Придумать свой практический кейс:</a:t>
            </a:r>
          </a:p>
          <a:p>
            <a:pPr lvl="1"/>
            <a:r>
              <a:rPr lang="ru-RU" dirty="0"/>
              <a:t>Описать виртуальное предприятие и чем оно занимается</a:t>
            </a:r>
          </a:p>
          <a:p>
            <a:pPr lvl="1"/>
            <a:r>
              <a:rPr lang="ru-RU" dirty="0"/>
              <a:t>Описать его структуру (подразделения/склады….)</a:t>
            </a:r>
          </a:p>
          <a:p>
            <a:pPr lvl="1"/>
            <a:r>
              <a:rPr lang="ru-RU" dirty="0"/>
              <a:t>На примере этого виртуального предприятия разбирать практические кейсы:</a:t>
            </a:r>
          </a:p>
          <a:p>
            <a:pPr lvl="2"/>
            <a:r>
              <a:rPr lang="ru-RU" dirty="0"/>
              <a:t>Планирование сбыта</a:t>
            </a:r>
          </a:p>
          <a:p>
            <a:pPr lvl="2"/>
            <a:r>
              <a:rPr lang="ru-RU" dirty="0"/>
              <a:t>Планирование закупок</a:t>
            </a:r>
          </a:p>
          <a:p>
            <a:pPr lvl="2"/>
            <a:r>
              <a:rPr lang="ru-RU" dirty="0"/>
              <a:t>Планирование…….</a:t>
            </a:r>
          </a:p>
          <a:p>
            <a:pPr lvl="2"/>
            <a:r>
              <a:rPr lang="ru-RU" dirty="0"/>
              <a:t>Учетные операции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054" y="1007839"/>
            <a:ext cx="3775575" cy="4995881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309532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Используемые </a:t>
            </a:r>
            <a:r>
              <a:rPr lang="ru-RU" dirty="0">
                <a:solidFill>
                  <a:srgbClr val="FF0000"/>
                </a:solidFill>
              </a:rPr>
              <a:t>инструменты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1C</a:t>
            </a:r>
            <a:endParaRPr lang="ru-RU" dirty="0"/>
          </a:p>
          <a:p>
            <a:r>
              <a:rPr lang="en-US" dirty="0" err="1"/>
              <a:t>iThoughts</a:t>
            </a:r>
            <a:endParaRPr lang="en-US" dirty="0"/>
          </a:p>
          <a:p>
            <a:r>
              <a:rPr lang="en-US" dirty="0"/>
              <a:t>PowerPoint</a:t>
            </a:r>
          </a:p>
          <a:p>
            <a:r>
              <a:rPr lang="en-US" dirty="0"/>
              <a:t>Visio</a:t>
            </a:r>
          </a:p>
          <a:p>
            <a:r>
              <a:rPr lang="en-US" dirty="0"/>
              <a:t>Excel</a:t>
            </a:r>
            <a:r>
              <a:rPr lang="ru-RU" dirty="0"/>
              <a:t>, </a:t>
            </a:r>
            <a:r>
              <a:rPr lang="en-US" dirty="0"/>
              <a:t>Word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13" y="1367879"/>
            <a:ext cx="1862336" cy="1862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46" y="2880047"/>
            <a:ext cx="2592016" cy="2592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381" y="3197073"/>
            <a:ext cx="2520008" cy="25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93396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2800" dirty="0"/>
              <a:t>Пошаговая подготовка учебного курса на базе 1С:</a:t>
            </a:r>
            <a:r>
              <a:rPr lang="en-US" altLang="ru-RU" sz="2800" dirty="0"/>
              <a:t>ERP</a:t>
            </a:r>
            <a:endParaRPr lang="ru-RU" altLang="ru-RU" sz="2800" dirty="0"/>
          </a:p>
        </p:txBody>
      </p:sp>
      <p:sp>
        <p:nvSpPr>
          <p:cNvPr id="6147" name="Текс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sz="2000" dirty="0">
                <a:solidFill>
                  <a:schemeClr val="bg2">
                    <a:lumMod val="75000"/>
                  </a:schemeClr>
                </a:solidFill>
              </a:rPr>
              <a:t>Мироненко Андрей Александрович, руководитель поддержки ключевых проектов 1С:ERP, фирма «1С»</a:t>
            </a:r>
          </a:p>
        </p:txBody>
      </p:sp>
    </p:spTree>
    <p:extLst>
      <p:ext uri="{BB962C8B-B14F-4D97-AF65-F5344CB8AC3E}">
        <p14:creationId xmlns:p14="http://schemas.microsoft.com/office/powerpoint/2010/main" val="4874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Примеры учебных курсов</a:t>
            </a:r>
          </a:p>
          <a:p>
            <a:r>
              <a:rPr lang="ru-RU" dirty="0"/>
              <a:t>Цель подготовки учебных курсов, типы курсов</a:t>
            </a:r>
          </a:p>
          <a:p>
            <a:r>
              <a:rPr lang="ru-RU" dirty="0"/>
              <a:t>Шаги подготовки учебного курса</a:t>
            </a:r>
          </a:p>
          <a:p>
            <a:r>
              <a:rPr lang="ru-RU" dirty="0"/>
              <a:t>Материалы учебного курса</a:t>
            </a:r>
          </a:p>
          <a:p>
            <a:r>
              <a:rPr lang="ru-RU" dirty="0"/>
              <a:t>Варианты преподавания</a:t>
            </a:r>
          </a:p>
        </p:txBody>
      </p:sp>
    </p:spTree>
    <p:extLst>
      <p:ext uri="{BB962C8B-B14F-4D97-AF65-F5344CB8AC3E}">
        <p14:creationId xmlns:p14="http://schemas.microsoft.com/office/powerpoint/2010/main" val="10497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</a:t>
            </a:r>
            <a:r>
              <a:rPr lang="ru-RU" dirty="0">
                <a:solidFill>
                  <a:srgbClr val="FF0000"/>
                </a:solidFill>
              </a:rPr>
              <a:t>учебных курсов </a:t>
            </a:r>
            <a:r>
              <a:rPr lang="ru-RU" dirty="0"/>
              <a:t>по 1С:</a:t>
            </a:r>
            <a:r>
              <a:rPr lang="en-US" dirty="0"/>
              <a:t>ERP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Вводные курсы:</a:t>
            </a:r>
          </a:p>
          <a:p>
            <a:pPr lvl="1"/>
            <a:r>
              <a:rPr lang="ru-RU" sz="1800" dirty="0"/>
              <a:t>Экосистема фирмы 1С</a:t>
            </a:r>
          </a:p>
          <a:p>
            <a:r>
              <a:rPr lang="ru-RU" sz="2000" dirty="0"/>
              <a:t>Обзорные курсы:</a:t>
            </a:r>
          </a:p>
          <a:p>
            <a:pPr lvl="1"/>
            <a:r>
              <a:rPr lang="ru-RU" sz="1800" dirty="0"/>
              <a:t>Экономика предприятия</a:t>
            </a:r>
          </a:p>
          <a:p>
            <a:pPr lvl="1"/>
            <a:r>
              <a:rPr lang="ru-RU" sz="1800" dirty="0"/>
              <a:t>Управление цепями поставок</a:t>
            </a:r>
          </a:p>
          <a:p>
            <a:pPr lvl="1"/>
            <a:r>
              <a:rPr lang="ru-RU" sz="1800" dirty="0"/>
              <a:t>Управление производством</a:t>
            </a:r>
            <a:endParaRPr lang="en-US" sz="1800" dirty="0"/>
          </a:p>
          <a:p>
            <a:pPr lvl="1"/>
            <a:r>
              <a:rPr lang="ru-RU" sz="1800" dirty="0"/>
              <a:t>………</a:t>
            </a:r>
          </a:p>
          <a:p>
            <a:r>
              <a:rPr lang="ru-RU" sz="2000" dirty="0"/>
              <a:t>Отраслевые курсы:</a:t>
            </a:r>
          </a:p>
          <a:p>
            <a:pPr lvl="1"/>
            <a:r>
              <a:rPr lang="ru-RU" sz="1800" dirty="0"/>
              <a:t>Автоматизация пищеварительной отрасли</a:t>
            </a:r>
          </a:p>
          <a:p>
            <a:pPr lvl="1"/>
            <a:r>
              <a:rPr lang="ru-RU" sz="1800" dirty="0"/>
              <a:t>Автоматизация машиностроения и приборостроения</a:t>
            </a:r>
          </a:p>
          <a:p>
            <a:r>
              <a:rPr lang="ru-RU" sz="2000" dirty="0"/>
              <a:t>Внедренческие курсы:</a:t>
            </a:r>
          </a:p>
          <a:p>
            <a:pPr lvl="1"/>
            <a:r>
              <a:rPr lang="ru-RU" sz="1800" dirty="0"/>
              <a:t>Выполнение проекта внедрения</a:t>
            </a:r>
          </a:p>
          <a:p>
            <a:pPr lvl="1"/>
            <a:r>
              <a:rPr lang="ru-RU" sz="1800" dirty="0"/>
              <a:t>Сопровождение внедренной системы</a:t>
            </a:r>
            <a:endParaRPr lang="en-US" sz="1800" dirty="0"/>
          </a:p>
          <a:p>
            <a:pPr lvl="1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001670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Экосистема:</a:t>
            </a:r>
            <a:r>
              <a:rPr lang="ru-RU" dirty="0"/>
              <a:t> План учебного 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3" y="1606550"/>
            <a:ext cx="7793830" cy="4441849"/>
          </a:xfrm>
        </p:spPr>
        <p:txBody>
          <a:bodyPr/>
          <a:lstStyle/>
          <a:p>
            <a:r>
              <a:rPr lang="ru-RU" dirty="0"/>
              <a:t>История компании</a:t>
            </a:r>
          </a:p>
          <a:p>
            <a:r>
              <a:rPr lang="ru-RU" dirty="0"/>
              <a:t>Платформа 1С:Предприятие и её возможности</a:t>
            </a:r>
          </a:p>
          <a:p>
            <a:r>
              <a:rPr lang="ru-RU" dirty="0"/>
              <a:t>Обзор основных конфигураций фирмы «1С»</a:t>
            </a:r>
          </a:p>
          <a:p>
            <a:r>
              <a:rPr lang="ru-RU" dirty="0"/>
              <a:t>Сервисы предоставляемые фирмой «1С» своим клиентам</a:t>
            </a:r>
          </a:p>
          <a:p>
            <a:r>
              <a:rPr lang="ru-RU" dirty="0"/>
              <a:t>Партнеры фирмы «1С»</a:t>
            </a:r>
          </a:p>
          <a:p>
            <a:r>
              <a:rPr lang="ru-RU" dirty="0"/>
              <a:t>Специалисты 1С и их подготовка</a:t>
            </a:r>
          </a:p>
          <a:p>
            <a:r>
              <a:rPr lang="ru-RU" dirty="0"/>
              <a:t>Технологии автоматизации и сопровождения от фирмы «1С»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77" y="1295871"/>
            <a:ext cx="2862162" cy="139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5261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Экономика предприятия:</a:t>
            </a:r>
            <a:r>
              <a:rPr lang="ru-RU" dirty="0"/>
              <a:t> 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Виды учета 1С:</a:t>
            </a:r>
            <a:r>
              <a:rPr lang="en-US" sz="2800" dirty="0"/>
              <a:t>ERP – </a:t>
            </a:r>
            <a:r>
              <a:rPr lang="ru-RU" sz="2800" dirty="0"/>
              <a:t>их назначение</a:t>
            </a:r>
          </a:p>
          <a:p>
            <a:r>
              <a:rPr lang="ru-RU" sz="2800" dirty="0"/>
              <a:t>Принципы организации управленческого учета</a:t>
            </a:r>
          </a:p>
          <a:p>
            <a:r>
              <a:rPr lang="ru-RU" sz="2800" dirty="0"/>
              <a:t>Настройки регламентированного (бухгалтерского и налогового) учета</a:t>
            </a:r>
          </a:p>
          <a:p>
            <a:r>
              <a:rPr lang="ru-RU" sz="2800" dirty="0"/>
              <a:t>Настройка учета расходов и производственной себестоимости</a:t>
            </a:r>
          </a:p>
          <a:p>
            <a:r>
              <a:rPr lang="ru-RU" sz="2800" dirty="0"/>
              <a:t>Настройка учета доходов</a:t>
            </a:r>
          </a:p>
          <a:p>
            <a:endParaRPr lang="en-US" sz="2800" dirty="0"/>
          </a:p>
          <a:p>
            <a:endParaRPr lang="en-US" sz="2800" dirty="0"/>
          </a:p>
          <a:p>
            <a:endParaRPr lang="ru-RU" sz="2800" dirty="0"/>
          </a:p>
          <a:p>
            <a:pPr lvl="1"/>
            <a:endParaRPr lang="ru-RU" dirty="0"/>
          </a:p>
          <a:p>
            <a:pPr lvl="1"/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09193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Автоматизация машиностроения:</a:t>
            </a:r>
            <a:r>
              <a:rPr lang="ru-RU" dirty="0"/>
              <a:t> 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Основные процессы предприятия подобного типа</a:t>
            </a:r>
          </a:p>
          <a:p>
            <a:r>
              <a:rPr lang="ru-RU" sz="2800" dirty="0"/>
              <a:t>Учет и отчетность</a:t>
            </a:r>
          </a:p>
          <a:p>
            <a:r>
              <a:rPr lang="ru-RU" sz="2800" dirty="0"/>
              <a:t>Финансовое планирование</a:t>
            </a:r>
          </a:p>
          <a:p>
            <a:r>
              <a:rPr lang="ru-RU" sz="2800" dirty="0"/>
              <a:t>КТПП и основные справочники</a:t>
            </a:r>
          </a:p>
          <a:p>
            <a:r>
              <a:rPr lang="ru-RU" sz="2800" dirty="0"/>
              <a:t>Методики управления производством (ОКП, бережливое производство)</a:t>
            </a:r>
          </a:p>
          <a:p>
            <a:r>
              <a:rPr lang="ru-RU" sz="2800" dirty="0"/>
              <a:t>Управление материальными потоками</a:t>
            </a:r>
          </a:p>
          <a:p>
            <a:r>
              <a:rPr lang="ru-RU" sz="2800" dirty="0"/>
              <a:t>Управление трудовыми ресурсами</a:t>
            </a:r>
          </a:p>
          <a:p>
            <a:r>
              <a:rPr lang="ru-RU" sz="2800" dirty="0" err="1"/>
              <a:t>ТОиР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en-US" sz="2800" dirty="0"/>
          </a:p>
          <a:p>
            <a:endParaRPr lang="en-US" sz="2800" dirty="0"/>
          </a:p>
          <a:p>
            <a:endParaRPr lang="ru-RU" sz="2800" dirty="0"/>
          </a:p>
          <a:p>
            <a:pPr lvl="1"/>
            <a:endParaRPr lang="ru-RU" dirty="0"/>
          </a:p>
          <a:p>
            <a:pPr lvl="1"/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8711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Выполнение проекта внедрения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/>
              <a:t> 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Ход проектных работ</a:t>
            </a:r>
          </a:p>
          <a:p>
            <a:r>
              <a:rPr lang="ru-RU" sz="2800" dirty="0"/>
              <a:t>Типовые проектные документы </a:t>
            </a:r>
          </a:p>
          <a:p>
            <a:r>
              <a:rPr lang="ru-RU" sz="2800" dirty="0"/>
              <a:t>Инструменты контроля проектных работ</a:t>
            </a:r>
          </a:p>
          <a:p>
            <a:r>
              <a:rPr lang="ru-RU" sz="2800" dirty="0"/>
              <a:t>Инструменты организации проектного документооборота</a:t>
            </a:r>
          </a:p>
          <a:p>
            <a:endParaRPr lang="ru-RU" sz="2800" dirty="0"/>
          </a:p>
          <a:p>
            <a:endParaRPr lang="en-US" sz="2800" dirty="0"/>
          </a:p>
          <a:p>
            <a:endParaRPr lang="en-US" sz="2800" dirty="0"/>
          </a:p>
          <a:p>
            <a:endParaRPr lang="ru-RU" sz="2800" dirty="0"/>
          </a:p>
          <a:p>
            <a:pPr lvl="1"/>
            <a:endParaRPr lang="ru-RU" dirty="0"/>
          </a:p>
          <a:p>
            <a:pPr lvl="1"/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89186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Шаги</a:t>
            </a:r>
            <a:r>
              <a:rPr lang="ru-RU" dirty="0"/>
              <a:t> подготовки учебного курса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Разработка концепции курса:</a:t>
            </a:r>
          </a:p>
          <a:p>
            <a:pPr lvl="1"/>
            <a:r>
              <a:rPr lang="ru-RU" dirty="0"/>
              <a:t>О чем курс</a:t>
            </a:r>
            <a:endParaRPr lang="en-US" dirty="0"/>
          </a:p>
          <a:p>
            <a:pPr lvl="1"/>
            <a:r>
              <a:rPr lang="ru-RU" dirty="0"/>
              <a:t>Для кого курс</a:t>
            </a:r>
          </a:p>
          <a:p>
            <a:pPr lvl="1"/>
            <a:r>
              <a:rPr lang="ru-RU" dirty="0"/>
              <a:t>Зачем он нужен </a:t>
            </a:r>
          </a:p>
          <a:p>
            <a:r>
              <a:rPr lang="ru-RU" dirty="0"/>
              <a:t>Разработка плана занятий</a:t>
            </a:r>
          </a:p>
          <a:p>
            <a:r>
              <a:rPr lang="ru-RU" dirty="0"/>
              <a:t>Подготовка учебной базы 1С:</a:t>
            </a:r>
            <a:r>
              <a:rPr lang="en-US" dirty="0"/>
              <a:t>ERP c </a:t>
            </a:r>
            <a:r>
              <a:rPr lang="ru-RU" dirty="0"/>
              <a:t>«замкнутым» </a:t>
            </a:r>
            <a:r>
              <a:rPr lang="ru-RU" dirty="0" err="1"/>
              <a:t>демопримером</a:t>
            </a:r>
            <a:endParaRPr lang="ru-RU" dirty="0"/>
          </a:p>
          <a:p>
            <a:r>
              <a:rPr lang="ru-RU" dirty="0"/>
              <a:t>Подготовка презентационных материалов</a:t>
            </a:r>
          </a:p>
          <a:p>
            <a:r>
              <a:rPr lang="ru-RU" dirty="0"/>
              <a:t>Подготовка заданий на проверку знаний</a:t>
            </a:r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52599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курса </a:t>
            </a:r>
            <a:r>
              <a:rPr lang="ru-RU" dirty="0">
                <a:solidFill>
                  <a:srgbClr val="FF0000"/>
                </a:solidFill>
              </a:rPr>
              <a:t>Экосистема 1С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 чем курс:</a:t>
            </a:r>
          </a:p>
          <a:p>
            <a:pPr lvl="1"/>
            <a:r>
              <a:rPr lang="ru-RU" dirty="0"/>
              <a:t>Об истории фирмы 1С</a:t>
            </a:r>
          </a:p>
          <a:p>
            <a:pPr lvl="1"/>
            <a:r>
              <a:rPr lang="ru-RU" dirty="0"/>
              <a:t>О том чем занимается фирма 1С, </a:t>
            </a:r>
          </a:p>
          <a:p>
            <a:pPr lvl="1"/>
            <a:r>
              <a:rPr lang="ru-RU" dirty="0"/>
              <a:t>Какие продукты производятся и чем они интересны потребителям</a:t>
            </a:r>
          </a:p>
          <a:p>
            <a:pPr lvl="1"/>
            <a:r>
              <a:rPr lang="ru-RU" dirty="0"/>
              <a:t>Как устроены продукты</a:t>
            </a:r>
          </a:p>
          <a:p>
            <a:pPr lvl="1"/>
            <a:r>
              <a:rPr lang="ru-RU" dirty="0"/>
              <a:t>Какие перспективы</a:t>
            </a:r>
          </a:p>
          <a:p>
            <a:r>
              <a:rPr lang="ru-RU" dirty="0"/>
              <a:t>Для кого этот курс:</a:t>
            </a:r>
          </a:p>
          <a:p>
            <a:pPr lvl="1"/>
            <a:r>
              <a:rPr lang="ru-RU" dirty="0"/>
              <a:t>Для непрофильных сотрудников и руководителей, которые не знают что такое «1С», но хотят разбираться в предмете</a:t>
            </a:r>
          </a:p>
          <a:p>
            <a:pPr lvl="1"/>
            <a:r>
              <a:rPr lang="ru-RU" dirty="0"/>
              <a:t>Для руководителей бизнеса, которые хотели бы выбрать инструменты для автоматизации и способ автоматизации</a:t>
            </a:r>
          </a:p>
          <a:p>
            <a:r>
              <a:rPr lang="ru-RU" dirty="0"/>
              <a:t>Зачем курс нужен слушателям:</a:t>
            </a:r>
          </a:p>
          <a:p>
            <a:pPr lvl="1"/>
            <a:r>
              <a:rPr lang="ru-RU" dirty="0"/>
              <a:t>Чтобы понимать профильных специалистов, подрядчиков и то что они предлагают</a:t>
            </a:r>
          </a:p>
          <a:p>
            <a:pPr lvl="1"/>
            <a:endParaRPr lang="ru-RU" dirty="0"/>
          </a:p>
          <a:p>
            <a:pPr lvl="1"/>
            <a:endParaRPr lang="en-US" dirty="0"/>
          </a:p>
          <a:p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1861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84274</TotalTime>
  <Words>608</Words>
  <Application>Microsoft Office PowerPoint</Application>
  <PresentationFormat>Произвольный</PresentationFormat>
  <Paragraphs>157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Courier New</vt:lpstr>
      <vt:lpstr>Futura PT Demi</vt:lpstr>
      <vt:lpstr>Times New Roman</vt:lpstr>
      <vt:lpstr>Wingdings</vt:lpstr>
      <vt:lpstr>3_Специальное оформление</vt:lpstr>
      <vt:lpstr>4_Специальное оформление</vt:lpstr>
      <vt:lpstr>Пошаговая подготовка учебного курса на базе 1С:ERP</vt:lpstr>
      <vt:lpstr>Содержание</vt:lpstr>
      <vt:lpstr>Примеры учебных курсов по 1С:ERP</vt:lpstr>
      <vt:lpstr>Экосистема: План учебного курса</vt:lpstr>
      <vt:lpstr>Экономика предприятия: содержание</vt:lpstr>
      <vt:lpstr>Автоматизация машиностроения: содержание</vt:lpstr>
      <vt:lpstr>Выполнение проекта внедрения: содержание</vt:lpstr>
      <vt:lpstr>Шаги подготовки учебного курса </vt:lpstr>
      <vt:lpstr>Концепция курса Экосистема 1С</vt:lpstr>
      <vt:lpstr>Разработка плана занятий</vt:lpstr>
      <vt:lpstr>Пример декомпозиции плана курса</vt:lpstr>
      <vt:lpstr>Подготовка учебной базы</vt:lpstr>
      <vt:lpstr>Подготовка презентационных материалов</vt:lpstr>
      <vt:lpstr>Подготовка презентационных материалов</vt:lpstr>
      <vt:lpstr>Рекомендации по подготовке презентаций</vt:lpstr>
      <vt:lpstr>Рекомендации по подготовке презентаций</vt:lpstr>
      <vt:lpstr>Домашние задания</vt:lpstr>
      <vt:lpstr>Используемые инструменты</vt:lpstr>
      <vt:lpstr>Пошаговая подготовка учебного курса на базе 1С:ERP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Кузора Игорь Вячеславович</dc:creator>
  <cp:lastModifiedBy>Кислов Алексей</cp:lastModifiedBy>
  <cp:revision>3959</cp:revision>
  <cp:lastPrinted>2015-05-12T12:08:53Z</cp:lastPrinted>
  <dcterms:created xsi:type="dcterms:W3CDTF">2004-06-25T18:36:23Z</dcterms:created>
  <dcterms:modified xsi:type="dcterms:W3CDTF">2022-02-10T13:37:07Z</dcterms:modified>
</cp:coreProperties>
</file>