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9" r:id="rId5"/>
  </p:sldMasterIdLst>
  <p:notesMasterIdLst>
    <p:notesMasterId r:id="rId47"/>
  </p:notesMasterIdLst>
  <p:sldIdLst>
    <p:sldId id="256" r:id="rId6"/>
    <p:sldId id="257" r:id="rId7"/>
    <p:sldId id="263" r:id="rId8"/>
    <p:sldId id="264" r:id="rId9"/>
    <p:sldId id="271" r:id="rId10"/>
    <p:sldId id="270" r:id="rId11"/>
    <p:sldId id="258" r:id="rId12"/>
    <p:sldId id="262" r:id="rId13"/>
    <p:sldId id="265" r:id="rId14"/>
    <p:sldId id="269" r:id="rId15"/>
    <p:sldId id="268" r:id="rId16"/>
    <p:sldId id="266" r:id="rId17"/>
    <p:sldId id="267" r:id="rId18"/>
    <p:sldId id="282" r:id="rId19"/>
    <p:sldId id="272" r:id="rId20"/>
    <p:sldId id="273" r:id="rId21"/>
    <p:sldId id="290" r:id="rId22"/>
    <p:sldId id="291" r:id="rId23"/>
    <p:sldId id="274" r:id="rId24"/>
    <p:sldId id="292" r:id="rId25"/>
    <p:sldId id="276" r:id="rId26"/>
    <p:sldId id="275" r:id="rId27"/>
    <p:sldId id="277" r:id="rId28"/>
    <p:sldId id="295" r:id="rId29"/>
    <p:sldId id="284" r:id="rId30"/>
    <p:sldId id="293" r:id="rId31"/>
    <p:sldId id="296" r:id="rId32"/>
    <p:sldId id="294" r:id="rId33"/>
    <p:sldId id="297" r:id="rId34"/>
    <p:sldId id="289" r:id="rId35"/>
    <p:sldId id="298" r:id="rId36"/>
    <p:sldId id="288" r:id="rId37"/>
    <p:sldId id="299" r:id="rId38"/>
    <p:sldId id="287" r:id="rId39"/>
    <p:sldId id="300" r:id="rId40"/>
    <p:sldId id="286" r:id="rId41"/>
    <p:sldId id="285" r:id="rId42"/>
    <p:sldId id="301" r:id="rId43"/>
    <p:sldId id="283" r:id="rId44"/>
    <p:sldId id="281" r:id="rId45"/>
    <p:sldId id="261" r:id="rId46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2" y="756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12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10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46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22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15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79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43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58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91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3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866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882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615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568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235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564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132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550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560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08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883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73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819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302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793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263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321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605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79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7881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20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284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722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10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58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34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16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055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8172450" y="4035425"/>
            <a:ext cx="7858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1-2</a:t>
            </a:r>
            <a:b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года</a:t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1835150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5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7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" name="Google Shape;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12750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971550" y="1800225"/>
            <a:ext cx="61356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lvl="0">
              <a:buClr>
                <a:srgbClr val="005531"/>
              </a:buClr>
              <a:buSzPts val="2400"/>
            </a:pPr>
            <a:r>
              <a:rPr lang="ru-RU" dirty="0"/>
              <a:t>Новое в программе 1С:Бухгалтерия 8</a:t>
            </a:r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971550" y="270192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Котельницкая</a:t>
            </a:r>
            <a:r>
              <a:rPr lang="ru-RU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Наталья</a:t>
            </a:r>
            <a:endParaRPr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971550" y="3292475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ru-RU" sz="1600" dirty="0"/>
              <a:t>Преподаватель 1С:Учебного центра №1, Москва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возвратной тары </a:t>
            </a:r>
            <a:br>
              <a:rPr lang="ru-RU" dirty="0"/>
            </a:br>
            <a:r>
              <a:rPr lang="ru-RU" dirty="0"/>
              <a:t>у поставщика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DFFDB1-6644-452C-A78B-99EFE09C0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75172"/>
            <a:ext cx="6551172" cy="21768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312676-8F84-4F96-8414-137A713C2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771" y="906938"/>
            <a:ext cx="2659226" cy="17990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8AFA4-C7C5-489E-B4C9-712948B1A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194" y="2706037"/>
            <a:ext cx="2803981" cy="1735137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76E7B1EC-B695-4BAA-BE9B-EBF76C26B38B}"/>
              </a:ext>
            </a:extLst>
          </p:cNvPr>
          <p:cNvSpPr/>
          <p:nvPr/>
        </p:nvSpPr>
        <p:spPr>
          <a:xfrm rot="20279705">
            <a:off x="1650486" y="2239613"/>
            <a:ext cx="2644917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с вырезом 12">
            <a:extLst>
              <a:ext uri="{FF2B5EF4-FFF2-40B4-BE49-F238E27FC236}">
                <a16:creationId xmlns:a16="http://schemas.microsoft.com/office/drawing/2014/main" id="{7192A89D-70BB-43BC-81AD-CE3520519AD6}"/>
              </a:ext>
            </a:extLst>
          </p:cNvPr>
          <p:cNvSpPr/>
          <p:nvPr/>
        </p:nvSpPr>
        <p:spPr>
          <a:xfrm rot="443789">
            <a:off x="1844468" y="3247717"/>
            <a:ext cx="4264740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B04A4-1D9B-4F26-A1A8-5A2481DB6994}"/>
              </a:ext>
            </a:extLst>
          </p:cNvPr>
          <p:cNvSpPr txBox="1"/>
          <p:nvPr/>
        </p:nvSpPr>
        <p:spPr>
          <a:xfrm>
            <a:off x="246025" y="3471733"/>
            <a:ext cx="298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Тара может приобретаться как: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товар(тарный материал)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малоценное оборудование и запасы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основное средство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2B30DD6-F8E4-4C78-9FB2-5A036C12ACDD}"/>
              </a:ext>
            </a:extLst>
          </p:cNvPr>
          <p:cNvSpPr/>
          <p:nvPr/>
        </p:nvSpPr>
        <p:spPr>
          <a:xfrm>
            <a:off x="246025" y="3441194"/>
            <a:ext cx="2981907" cy="1030519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282699" y="185407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возвратной тары у поставщика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6E0481-77B7-462B-9B30-94DCEB51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53" y="781556"/>
            <a:ext cx="6182353" cy="37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возвратной тары</a:t>
            </a:r>
            <a:br>
              <a:rPr lang="ru-RU" dirty="0"/>
            </a:br>
            <a:r>
              <a:rPr lang="ru-RU" dirty="0"/>
              <a:t>у поставщика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777FC5-5907-4934-9969-A89F5604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57" y="1084970"/>
            <a:ext cx="5785305" cy="3225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5098A-A26D-46EC-B898-380DC38390DA}"/>
              </a:ext>
            </a:extLst>
          </p:cNvPr>
          <p:cNvSpPr txBox="1"/>
          <p:nvPr/>
        </p:nvSpPr>
        <p:spPr>
          <a:xfrm>
            <a:off x="6498419" y="2520019"/>
            <a:ext cx="248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Указывается залоговая стоимость тары.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Стоимость списывается с 012.01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Учитывается на 012.02 как тара, переданная покупателю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3AE195B-C86C-4439-9313-BE63F3CCD657}"/>
              </a:ext>
            </a:extLst>
          </p:cNvPr>
          <p:cNvSpPr/>
          <p:nvPr/>
        </p:nvSpPr>
        <p:spPr>
          <a:xfrm>
            <a:off x="6498419" y="2401455"/>
            <a:ext cx="2483204" cy="1496291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53014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возвратной тары</a:t>
            </a:r>
            <a:br>
              <a:rPr lang="ru-RU" dirty="0"/>
            </a:br>
            <a:r>
              <a:rPr lang="ru-RU" dirty="0"/>
              <a:t>у поставщика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83E70-7212-49EC-8F3A-CF8B6457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50" y="1266511"/>
            <a:ext cx="6219950" cy="311844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6EAA4BA-1031-4137-8C98-52DDE4D42715}"/>
              </a:ext>
            </a:extLst>
          </p:cNvPr>
          <p:cNvSpPr/>
          <p:nvPr/>
        </p:nvSpPr>
        <p:spPr>
          <a:xfrm>
            <a:off x="6498419" y="2401455"/>
            <a:ext cx="2483204" cy="1200727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1BC8B2-0A5B-448F-88F9-E762A6C7AF81}"/>
              </a:ext>
            </a:extLst>
          </p:cNvPr>
          <p:cNvSpPr/>
          <p:nvPr/>
        </p:nvSpPr>
        <p:spPr>
          <a:xfrm>
            <a:off x="6498419" y="2550845"/>
            <a:ext cx="2596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Стоимость списывается с 012.02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Учитывается на 012.01 по залоговым ценам</a:t>
            </a:r>
          </a:p>
        </p:txBody>
      </p:sp>
    </p:spTree>
    <p:extLst>
      <p:ext uri="{BB962C8B-B14F-4D97-AF65-F5344CB8AC3E}">
        <p14:creationId xmlns:p14="http://schemas.microsoft.com/office/powerpoint/2010/main" val="165302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48125" y="211444"/>
            <a:ext cx="52247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Поддержка в программе изменений законодательства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82575" y="1094571"/>
            <a:ext cx="481895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dirty="0"/>
              <a:t>Вступление в силу новых ФСБУ: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227762" y="1852612"/>
            <a:ext cx="2665412" cy="2519362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0D87F-FD24-474F-B8F4-C4636162A769}"/>
              </a:ext>
            </a:extLst>
          </p:cNvPr>
          <p:cNvSpPr/>
          <p:nvPr/>
        </p:nvSpPr>
        <p:spPr>
          <a:xfrm>
            <a:off x="439267" y="3522129"/>
            <a:ext cx="5360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Положение о национальной системе прослеживаемости, </a:t>
            </a:r>
          </a:p>
          <a:p>
            <a:r>
              <a:rPr lang="ru-RU" sz="1300" dirty="0">
                <a:solidFill>
                  <a:schemeClr val="dk1"/>
                </a:solidFill>
              </a:rPr>
              <a:t>утв. Постановлением Правительства РФ от 01.07.2021 № 1108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060C84-0725-41B5-B530-11C4C0996A70}"/>
              </a:ext>
            </a:extLst>
          </p:cNvPr>
          <p:cNvSpPr txBox="1">
            <a:spLocks noChangeArrowheads="1"/>
          </p:cNvSpPr>
          <p:nvPr/>
        </p:nvSpPr>
        <p:spPr>
          <a:xfrm>
            <a:off x="716142" y="1487808"/>
            <a:ext cx="5838170" cy="18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2021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5/2019 «Запасы»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2022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6/2020 «Основные средства»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26/2020 «Капитальные вложения»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25/2018 «Бухгалтерский учёт аренды»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311CFAD-E2EA-4B7C-8753-8D72BF9B9576}"/>
              </a:ext>
            </a:extLst>
          </p:cNvPr>
          <p:cNvSpPr/>
          <p:nvPr/>
        </p:nvSpPr>
        <p:spPr>
          <a:xfrm>
            <a:off x="716141" y="2384476"/>
            <a:ext cx="2934201" cy="322263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avatars.mds.yandex.net/get-altay/5254019/2a0000017bf03633a654731960d62c768a34/XXL">
            <a:extLst>
              <a:ext uri="{FF2B5EF4-FFF2-40B4-BE49-F238E27FC236}">
                <a16:creationId xmlns:a16="http://schemas.microsoft.com/office/drawing/2014/main" id="{EC6B4AC1-BBD9-483F-9D36-BD8DBDBC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612"/>
            <a:ext cx="2708383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Учет амортизации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E2123-C8D8-438D-9EB3-CBB5C7886A54}"/>
              </a:ext>
            </a:extLst>
          </p:cNvPr>
          <p:cNvSpPr/>
          <p:nvPr/>
        </p:nvSpPr>
        <p:spPr>
          <a:xfrm>
            <a:off x="5159601" y="1961028"/>
            <a:ext cx="3541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B6B6B"/>
                </a:solidFill>
                <a:latin typeface="Verdana" panose="020B0604030504040204" pitchFamily="34" charset="0"/>
              </a:rPr>
              <a:t>Элементы амортизации: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6B6B6B"/>
                </a:solidFill>
                <a:latin typeface="Verdana" panose="020B0604030504040204" pitchFamily="34" charset="0"/>
              </a:rPr>
              <a:t>срок полезного использования;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6B6B6B"/>
                </a:solidFill>
                <a:latin typeface="Verdana" panose="020B0604030504040204" pitchFamily="34" charset="0"/>
              </a:rPr>
              <a:t>ликвидационная стоимость;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6B6B6B"/>
                </a:solidFill>
                <a:latin typeface="Verdana" panose="020B0604030504040204" pitchFamily="34" charset="0"/>
              </a:rPr>
              <a:t>способ начисления амортизации.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B868F-A195-4747-9493-D506742F4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965421"/>
            <a:ext cx="4572000" cy="3223467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FCD3AF2-4316-4014-BF21-B0A15CAB75E4}"/>
              </a:ext>
            </a:extLst>
          </p:cNvPr>
          <p:cNvSpPr/>
          <p:nvPr/>
        </p:nvSpPr>
        <p:spPr>
          <a:xfrm>
            <a:off x="5159600" y="1899934"/>
            <a:ext cx="3389313" cy="1200727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340003"/>
            <a:ext cx="54006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амортизации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46518-FC40-44E7-8C12-53017CF1533C}"/>
              </a:ext>
            </a:extLst>
          </p:cNvPr>
          <p:cNvSpPr/>
          <p:nvPr/>
        </p:nvSpPr>
        <p:spPr>
          <a:xfrm>
            <a:off x="4760685" y="3456384"/>
            <a:ext cx="4267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при линейном способе сумма амортизации за отчетный период определяется как отношение разности между балансовой и ликвидационной стоимостью объекта ОС к величине оставшегося срока полезного использования данного объекта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7C03A5-A9EF-445E-8DE8-CBC708C49595}"/>
              </a:ext>
            </a:extLst>
          </p:cNvPr>
          <p:cNvSpPr/>
          <p:nvPr/>
        </p:nvSpPr>
        <p:spPr>
          <a:xfrm>
            <a:off x="4760685" y="3500853"/>
            <a:ext cx="4209144" cy="1015664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D2FE6E-A05B-4D26-8E7C-98731E3CF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7535"/>
            <a:ext cx="9144000" cy="17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DA5FB-D8D5-42EE-92AD-001FBA13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5" y="1704102"/>
            <a:ext cx="5600022" cy="28668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A6342C2-539B-45A8-B7DE-B8EF83735F32}"/>
              </a:ext>
            </a:extLst>
          </p:cNvPr>
          <p:cNvSpPr/>
          <p:nvPr/>
        </p:nvSpPr>
        <p:spPr>
          <a:xfrm>
            <a:off x="222589" y="2442766"/>
            <a:ext cx="1584440" cy="197565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Учет доходов и расходов </a:t>
            </a:r>
            <a:br>
              <a:rPr lang="ru-RU" dirty="0"/>
            </a:br>
            <a:r>
              <a:rPr lang="ru-RU" dirty="0"/>
              <a:t>при ликвидации ОС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D7FD04-ED3F-47C6-A762-9E1566003364}"/>
              </a:ext>
            </a:extLst>
          </p:cNvPr>
          <p:cNvSpPr/>
          <p:nvPr/>
        </p:nvSpPr>
        <p:spPr>
          <a:xfrm>
            <a:off x="250824" y="965438"/>
            <a:ext cx="6624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55562">
              <a:buSzPts val="2000"/>
            </a:pPr>
            <a:r>
              <a:rPr lang="ru-RU" i="1" dirty="0"/>
              <a:t>Положения ФСБУ 5/2019, ФСБУ 6/2020 и </a:t>
            </a:r>
          </a:p>
          <a:p>
            <a:pPr marL="182563" lvl="0" indent="-55562">
              <a:buSzPts val="2000"/>
            </a:pPr>
            <a:r>
              <a:rPr lang="ru-RU" i="1" dirty="0"/>
              <a:t>Рекомендация БМЦ Р-63/2015-КпР «Материальные ценности от ликвидации основных средств»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A054B4-53F6-4488-9F85-2AD844C1C8C6}"/>
              </a:ext>
            </a:extLst>
          </p:cNvPr>
          <p:cNvSpPr/>
          <p:nvPr/>
        </p:nvSpPr>
        <p:spPr>
          <a:xfrm>
            <a:off x="6016171" y="1806574"/>
            <a:ext cx="29318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 финансовый результат от ликвидации ОС (расход) рассчитывается как разница между суммой затрат на выбытие ОС и рыночной стоимостью оставшихся материалов.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НУ – в сумме остаточной стоимости ОС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8D05B0-374B-43FC-8102-88DE5A93B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88" y="1671315"/>
            <a:ext cx="5616044" cy="1987044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0C306A4-E1D9-440A-A54A-BA0CF43C6DF1}"/>
              </a:ext>
            </a:extLst>
          </p:cNvPr>
          <p:cNvSpPr/>
          <p:nvPr/>
        </p:nvSpPr>
        <p:spPr>
          <a:xfrm>
            <a:off x="6016171" y="1833538"/>
            <a:ext cx="2878594" cy="1081032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76FDA04-9716-493A-940F-4C5C7DC13CB2}"/>
              </a:ext>
            </a:extLst>
          </p:cNvPr>
          <p:cNvSpPr/>
          <p:nvPr/>
        </p:nvSpPr>
        <p:spPr>
          <a:xfrm>
            <a:off x="6938176" y="2995532"/>
            <a:ext cx="1956589" cy="536918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A92B2A-4820-4A80-9027-02458E3FDA47}"/>
              </a:ext>
            </a:extLst>
          </p:cNvPr>
          <p:cNvSpPr/>
          <p:nvPr/>
        </p:nvSpPr>
        <p:spPr>
          <a:xfrm>
            <a:off x="6938176" y="3032318"/>
            <a:ext cx="19832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НУ признается доход 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поступивших ценностей </a:t>
            </a:r>
          </a:p>
        </p:txBody>
      </p:sp>
      <p:sp>
        <p:nvSpPr>
          <p:cNvPr id="18" name="Стрелка: вправо с вырезом 17">
            <a:extLst>
              <a:ext uri="{FF2B5EF4-FFF2-40B4-BE49-F238E27FC236}">
                <a16:creationId xmlns:a16="http://schemas.microsoft.com/office/drawing/2014/main" id="{951C3E0A-97EB-44C8-8FFF-E9D84A4CC732}"/>
              </a:ext>
            </a:extLst>
          </p:cNvPr>
          <p:cNvSpPr/>
          <p:nvPr/>
        </p:nvSpPr>
        <p:spPr>
          <a:xfrm>
            <a:off x="5958138" y="3118401"/>
            <a:ext cx="916792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с вырезом 18">
            <a:extLst>
              <a:ext uri="{FF2B5EF4-FFF2-40B4-BE49-F238E27FC236}">
                <a16:creationId xmlns:a16="http://schemas.microsoft.com/office/drawing/2014/main" id="{6DD10DF2-F6EB-46D9-BF23-8A3B0F0FC1D1}"/>
              </a:ext>
            </a:extLst>
          </p:cNvPr>
          <p:cNvSpPr/>
          <p:nvPr/>
        </p:nvSpPr>
        <p:spPr>
          <a:xfrm rot="20909240">
            <a:off x="4295493" y="2042961"/>
            <a:ext cx="1713617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5" grpId="0" animBg="1"/>
      <p:bldP spid="16" grpId="0" animBg="1"/>
      <p:bldP spid="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374775" y="157555"/>
            <a:ext cx="4089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Учет доходов и расходов </a:t>
            </a:r>
            <a:br>
              <a:rPr lang="ru-RU" dirty="0"/>
            </a:br>
            <a:r>
              <a:rPr lang="ru-RU" dirty="0"/>
              <a:t>при ликвидации ОС. </a:t>
            </a:r>
            <a:br>
              <a:rPr lang="ru-RU" dirty="0"/>
            </a:br>
            <a:r>
              <a:rPr lang="ru-RU" dirty="0"/>
              <a:t>Дорогие материалы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A054B4-53F6-4488-9F85-2AD844C1C8C6}"/>
              </a:ext>
            </a:extLst>
          </p:cNvPr>
          <p:cNvSpPr/>
          <p:nvPr/>
        </p:nvSpPr>
        <p:spPr>
          <a:xfrm>
            <a:off x="6212114" y="1780183"/>
            <a:ext cx="29318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 финансовый результат от ликвидации ОС (расход) рассчитывается как разница между суммой затрат на выбытие ОС и рыночной стоимостью оставшихся материалов, т.е. 0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НУ – в сумме остаточной стоимости ОС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0C306A4-E1D9-440A-A54A-BA0CF43C6DF1}"/>
              </a:ext>
            </a:extLst>
          </p:cNvPr>
          <p:cNvSpPr/>
          <p:nvPr/>
        </p:nvSpPr>
        <p:spPr>
          <a:xfrm>
            <a:off x="6203823" y="1807147"/>
            <a:ext cx="2878594" cy="1081032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76FDA04-9716-493A-940F-4C5C7DC13CB2}"/>
              </a:ext>
            </a:extLst>
          </p:cNvPr>
          <p:cNvSpPr/>
          <p:nvPr/>
        </p:nvSpPr>
        <p:spPr>
          <a:xfrm>
            <a:off x="7087504" y="2939255"/>
            <a:ext cx="1956589" cy="536918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A92B2A-4820-4A80-9027-02458E3FDA47}"/>
              </a:ext>
            </a:extLst>
          </p:cNvPr>
          <p:cNvSpPr/>
          <p:nvPr/>
        </p:nvSpPr>
        <p:spPr>
          <a:xfrm>
            <a:off x="7071088" y="2981074"/>
            <a:ext cx="19832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НУ признается доход 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поступивших ценностей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8EC1DC-A403-42D3-B4BF-DDDFB0DD6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" y="1618343"/>
            <a:ext cx="5619889" cy="2931886"/>
          </a:xfrm>
          <a:prstGeom prst="rect">
            <a:avLst/>
          </a:prstGeom>
        </p:spPr>
      </p:pic>
      <p:sp>
        <p:nvSpPr>
          <p:cNvPr id="18" name="Стрелка: вправо с вырезом 17">
            <a:extLst>
              <a:ext uri="{FF2B5EF4-FFF2-40B4-BE49-F238E27FC236}">
                <a16:creationId xmlns:a16="http://schemas.microsoft.com/office/drawing/2014/main" id="{951C3E0A-97EB-44C8-8FFF-E9D84A4CC732}"/>
              </a:ext>
            </a:extLst>
          </p:cNvPr>
          <p:cNvSpPr/>
          <p:nvPr/>
        </p:nvSpPr>
        <p:spPr>
          <a:xfrm>
            <a:off x="5897012" y="3062124"/>
            <a:ext cx="1127656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429A162-DC10-4B76-8A8A-30D83290F3DC}"/>
              </a:ext>
            </a:extLst>
          </p:cNvPr>
          <p:cNvSpPr/>
          <p:nvPr/>
        </p:nvSpPr>
        <p:spPr>
          <a:xfrm>
            <a:off x="4812571" y="1074628"/>
            <a:ext cx="1693679" cy="536918"/>
          </a:xfrm>
          <a:prstGeom prst="roundRect">
            <a:avLst/>
          </a:prstGeom>
          <a:noFill/>
          <a:ln w="254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967508-D7E7-4702-AEA9-31F064FD7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04" y="1659573"/>
            <a:ext cx="5682725" cy="2054836"/>
          </a:xfrm>
          <a:prstGeom prst="rect">
            <a:avLst/>
          </a:prstGeom>
        </p:spPr>
      </p:pic>
      <p:sp>
        <p:nvSpPr>
          <p:cNvPr id="19" name="Стрелка: вправо с вырезом 18">
            <a:extLst>
              <a:ext uri="{FF2B5EF4-FFF2-40B4-BE49-F238E27FC236}">
                <a16:creationId xmlns:a16="http://schemas.microsoft.com/office/drawing/2014/main" id="{6DD10DF2-F6EB-46D9-BF23-8A3B0F0FC1D1}"/>
              </a:ext>
            </a:extLst>
          </p:cNvPr>
          <p:cNvSpPr/>
          <p:nvPr/>
        </p:nvSpPr>
        <p:spPr>
          <a:xfrm rot="20777973">
            <a:off x="4492595" y="2061603"/>
            <a:ext cx="1768212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с вырезом 21">
            <a:extLst>
              <a:ext uri="{FF2B5EF4-FFF2-40B4-BE49-F238E27FC236}">
                <a16:creationId xmlns:a16="http://schemas.microsoft.com/office/drawing/2014/main" id="{1499F20B-66E0-463B-A64C-F631FDE98E58}"/>
              </a:ext>
            </a:extLst>
          </p:cNvPr>
          <p:cNvSpPr/>
          <p:nvPr/>
        </p:nvSpPr>
        <p:spPr>
          <a:xfrm rot="20372753">
            <a:off x="4085814" y="1369384"/>
            <a:ext cx="716725" cy="291179"/>
          </a:xfrm>
          <a:prstGeom prst="notchedRightArrow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4219B3-60ED-4E8C-AA6F-6AFA76B22806}"/>
              </a:ext>
            </a:extLst>
          </p:cNvPr>
          <p:cNvSpPr/>
          <p:nvPr/>
        </p:nvSpPr>
        <p:spPr>
          <a:xfrm>
            <a:off x="4869582" y="1026759"/>
            <a:ext cx="16995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Ст-ть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материалов = 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Балансовая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ст-ть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ОС+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демонтаж</a:t>
            </a:r>
          </a:p>
        </p:txBody>
      </p:sp>
    </p:spTree>
    <p:extLst>
      <p:ext uri="{BB962C8B-B14F-4D97-AF65-F5344CB8AC3E}">
        <p14:creationId xmlns:p14="http://schemas.microsoft.com/office/powerpoint/2010/main" val="35497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7" grpId="0"/>
      <p:bldP spid="18" grpId="0" animBg="1"/>
      <p:bldP spid="20" grpId="0" animBg="1"/>
      <p:bldP spid="19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5B9CF-D1CF-4E2D-9D61-9904B50C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187574"/>
            <a:ext cx="6541861" cy="1673654"/>
          </a:xfrm>
          <a:prstGeom prst="rect">
            <a:avLst/>
          </a:prstGeom>
        </p:spPr>
      </p:pic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04143" y="109390"/>
            <a:ext cx="51903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Перевод ОС с </a:t>
            </a:r>
            <a:br>
              <a:rPr lang="ru-RU" dirty="0"/>
            </a:br>
            <a:r>
              <a:rPr lang="ru-RU" dirty="0"/>
              <a:t>несущественной стоимостью</a:t>
            </a:r>
            <a:br>
              <a:rPr lang="ru-RU" dirty="0"/>
            </a:br>
            <a:r>
              <a:rPr lang="ru-RU" dirty="0"/>
              <a:t>в малоценное оборудование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624C08-1252-484D-89BB-DE42F9F4C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1328089"/>
            <a:ext cx="6541861" cy="31512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36953A8-170C-4258-9195-DD17E43D6CE0}"/>
              </a:ext>
            </a:extLst>
          </p:cNvPr>
          <p:cNvSpPr/>
          <p:nvPr/>
        </p:nvSpPr>
        <p:spPr>
          <a:xfrm>
            <a:off x="7007466" y="2928807"/>
            <a:ext cx="1956589" cy="704697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0B61C6-4F7E-4B3B-BF21-C120C6228989}"/>
              </a:ext>
            </a:extLst>
          </p:cNvPr>
          <p:cNvSpPr/>
          <p:nvPr/>
        </p:nvSpPr>
        <p:spPr>
          <a:xfrm>
            <a:off x="7071088" y="2981074"/>
            <a:ext cx="18293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ОС, не являющихся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амортизируемым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имуществом в НУ</a:t>
            </a:r>
          </a:p>
        </p:txBody>
      </p:sp>
    </p:spTree>
    <p:extLst>
      <p:ext uri="{BB962C8B-B14F-4D97-AF65-F5344CB8AC3E}">
        <p14:creationId xmlns:p14="http://schemas.microsoft.com/office/powerpoint/2010/main" val="14192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48125" y="211444"/>
            <a:ext cx="52247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Поддержка в программе изменений законодательства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82575" y="1094571"/>
            <a:ext cx="481895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dirty="0"/>
              <a:t>Вступление в силу новых ФСБУ: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227762" y="1852612"/>
            <a:ext cx="2665412" cy="2519362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0D87F-FD24-474F-B8F4-C4636162A769}"/>
              </a:ext>
            </a:extLst>
          </p:cNvPr>
          <p:cNvSpPr/>
          <p:nvPr/>
        </p:nvSpPr>
        <p:spPr>
          <a:xfrm>
            <a:off x="439267" y="3522129"/>
            <a:ext cx="5360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Положение о национальной системе прослеживаемости, </a:t>
            </a:r>
          </a:p>
          <a:p>
            <a:r>
              <a:rPr lang="ru-RU" sz="1300" dirty="0">
                <a:solidFill>
                  <a:schemeClr val="dk1"/>
                </a:solidFill>
              </a:rPr>
              <a:t>утв. Постановлением Правительства РФ от 01.07.2021 № 1108</a:t>
            </a:r>
          </a:p>
        </p:txBody>
      </p:sp>
      <p:pic>
        <p:nvPicPr>
          <p:cNvPr id="1026" name="Picture 2" descr="https://avatars.mds.yandex.net/get-altay/5254019/2a0000017bf03633a654731960d62c768a34/XXL">
            <a:extLst>
              <a:ext uri="{FF2B5EF4-FFF2-40B4-BE49-F238E27FC236}">
                <a16:creationId xmlns:a16="http://schemas.microsoft.com/office/drawing/2014/main" id="{1F525DA2-2C84-48E0-A49D-1090BEFE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612"/>
            <a:ext cx="2708383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1060C84-0725-41B5-B530-11C4C0996A70}"/>
              </a:ext>
            </a:extLst>
          </p:cNvPr>
          <p:cNvSpPr txBox="1">
            <a:spLocks noChangeArrowheads="1"/>
          </p:cNvSpPr>
          <p:nvPr/>
        </p:nvSpPr>
        <p:spPr>
          <a:xfrm>
            <a:off x="716142" y="1487808"/>
            <a:ext cx="5838170" cy="18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2021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5/2019 «Запасы»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2022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6/2020 «Основные средства»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26/2020 «Капитальные вложения»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25/2018 «Бухгалтерский учёт аренды»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D2E4F36-0727-4031-AEC6-4B8B08E0C167}"/>
              </a:ext>
            </a:extLst>
          </p:cNvPr>
          <p:cNvSpPr/>
          <p:nvPr/>
        </p:nvSpPr>
        <p:spPr>
          <a:xfrm>
            <a:off x="716142" y="1799239"/>
            <a:ext cx="1966988" cy="322263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48125" y="211444"/>
            <a:ext cx="52247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Поддержка в программе </a:t>
            </a:r>
            <a:br>
              <a:rPr lang="ru-RU" dirty="0"/>
            </a:br>
            <a:r>
              <a:rPr lang="ru-RU" dirty="0"/>
              <a:t>1С:Бухгалтерия КОРП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82575" y="1094571"/>
            <a:ext cx="481895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dirty="0"/>
              <a:t>Вступление в силу новых ФСБУ: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227762" y="1852612"/>
            <a:ext cx="2665412" cy="2519362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0D87F-FD24-474F-B8F4-C4636162A769}"/>
              </a:ext>
            </a:extLst>
          </p:cNvPr>
          <p:cNvSpPr/>
          <p:nvPr/>
        </p:nvSpPr>
        <p:spPr>
          <a:xfrm>
            <a:off x="439267" y="3522129"/>
            <a:ext cx="5360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Положение о национальной системе прослеживаемости, </a:t>
            </a:r>
          </a:p>
          <a:p>
            <a:r>
              <a:rPr lang="ru-RU" sz="1300" dirty="0">
                <a:solidFill>
                  <a:schemeClr val="dk1"/>
                </a:solidFill>
              </a:rPr>
              <a:t>утв. Постановлением Правительства РФ от 01.07.2021 № 1108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060C84-0725-41B5-B530-11C4C0996A70}"/>
              </a:ext>
            </a:extLst>
          </p:cNvPr>
          <p:cNvSpPr txBox="1">
            <a:spLocks noChangeArrowheads="1"/>
          </p:cNvSpPr>
          <p:nvPr/>
        </p:nvSpPr>
        <p:spPr>
          <a:xfrm>
            <a:off x="716142" y="1487808"/>
            <a:ext cx="5838170" cy="18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2021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5/2019 «Запасы»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2022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6/2020 «Основные средства»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26/2020 «Капитальные вложения»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25/2018 «Бухгалтерский учёт аренды»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311CFAD-E2EA-4B7C-8753-8D72BF9B9576}"/>
              </a:ext>
            </a:extLst>
          </p:cNvPr>
          <p:cNvSpPr/>
          <p:nvPr/>
        </p:nvSpPr>
        <p:spPr>
          <a:xfrm>
            <a:off x="716142" y="2376105"/>
            <a:ext cx="3301878" cy="606807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avatars.mds.yandex.net/get-altay/5254019/2a0000017bf03633a654731960d62c768a34/XXL">
            <a:extLst>
              <a:ext uri="{FF2B5EF4-FFF2-40B4-BE49-F238E27FC236}">
                <a16:creationId xmlns:a16="http://schemas.microsoft.com/office/drawing/2014/main" id="{EC6B4AC1-BBD9-483F-9D36-BD8DBDBC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612"/>
            <a:ext cx="2708383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Обесценение основных средств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95E132-D8C2-4FF2-BA3E-8E8A991C3928}"/>
              </a:ext>
            </a:extLst>
          </p:cNvPr>
          <p:cNvSpPr/>
          <p:nvPr/>
        </p:nvSpPr>
        <p:spPr>
          <a:xfrm>
            <a:off x="504825" y="1044783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действий при обесценении основных средств: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Проверить наличие признаков обесценения основных средств на конец отчетного периода: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неблагоприятные изменения в условиях, в которых работает организация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основное средство устарело,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затраты на обслуживание основного средства значительно выше ранее запланированных и др.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Оценить возмещаемую сумму основного средства при наличии хотя бы одного признака обесценения.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Отразить в учете обесценение основных средств, у которых балансовая стоимость превышает возмещаемую сумму. Уменьшить балансовую стоимость до возмещаемой суммы, признать убыток от обесценения.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5D3788-025C-4778-AAC7-788E6590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58020"/>
            <a:ext cx="6541522" cy="23781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CBB20-15F5-4B41-B4F9-B03CF902A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3436128"/>
            <a:ext cx="5344570" cy="10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Амортизационные компоненты </a:t>
            </a:r>
            <a:br>
              <a:rPr lang="ru-RU" dirty="0"/>
            </a:br>
            <a:r>
              <a:rPr lang="ru-RU" dirty="0"/>
              <a:t>в стоимости ОС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403893-14EA-423F-B456-F1CCE1E59BF9}"/>
              </a:ext>
            </a:extLst>
          </p:cNvPr>
          <p:cNvSpPr/>
          <p:nvPr/>
        </p:nvSpPr>
        <p:spPr>
          <a:xfrm>
            <a:off x="504825" y="980753"/>
            <a:ext cx="62296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+mn-lt"/>
                <a:ea typeface="Times New Roman" panose="02020603050405020304" pitchFamily="18" charset="0"/>
              </a:rPr>
              <a:t>Существенные затраты на ремонт, технический осмотр, техническое обслуживание основных средств, проводимые регулярно и реже чем раз в год, включаются в стоимость основного средства и могут </a:t>
            </a:r>
            <a:r>
              <a:rPr lang="ru-RU" sz="1300" b="1" i="1" dirty="0">
                <a:latin typeface="+mn-lt"/>
                <a:ea typeface="Times New Roman" panose="02020603050405020304" pitchFamily="18" charset="0"/>
              </a:rPr>
              <a:t>списываться на расходы в течение периода обслуживания, а не срока полезного использования</a:t>
            </a:r>
            <a:r>
              <a:rPr lang="ru-RU" sz="1300" dirty="0">
                <a:latin typeface="+mn-lt"/>
                <a:ea typeface="Times New Roman" panose="02020603050405020304" pitchFamily="18" charset="0"/>
              </a:rPr>
              <a:t> основного средства. </a:t>
            </a:r>
            <a:endParaRPr lang="ru-RU" sz="13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20340-A8DC-4B31-9547-2CD64D820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2077980"/>
            <a:ext cx="6624637" cy="23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6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530179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Приобретение основных средств </a:t>
            </a:r>
            <a:br>
              <a:rPr lang="ru-RU" dirty="0"/>
            </a:br>
            <a:r>
              <a:rPr lang="ru-RU" dirty="0"/>
              <a:t>в рассрочку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46A285-CD2F-4625-B2DE-BA8B4B3F7166}"/>
              </a:ext>
            </a:extLst>
          </p:cNvPr>
          <p:cNvSpPr/>
          <p:nvPr/>
        </p:nvSpPr>
        <p:spPr>
          <a:xfrm>
            <a:off x="432592" y="934918"/>
            <a:ext cx="649548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Разница между ценой без рассрочки и ценой по договору отражается как проценты по рассрочке, которые учитываются в прочих расходах равномерно до конца периода рассрочки. Если цена без рассрочки неизвестна, то оценка основных средства и материалов может быть выполнена путем дисконтирования всех платежей по договору.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B577F0-E2C7-465C-9006-F7896155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52" y="1023186"/>
            <a:ext cx="6487568" cy="34965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FFB2B-1989-48AF-876D-E00908891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91" y="3527376"/>
            <a:ext cx="5168709" cy="8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48125" y="211444"/>
            <a:ext cx="52247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Поддержка в программе </a:t>
            </a:r>
            <a:br>
              <a:rPr lang="ru-RU" dirty="0"/>
            </a:br>
            <a:r>
              <a:rPr lang="ru-RU" dirty="0"/>
              <a:t>изменений законодательства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82575" y="1094571"/>
            <a:ext cx="481895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dirty="0"/>
              <a:t>Вступление в силу новых ФСБУ: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227762" y="1852612"/>
            <a:ext cx="2665412" cy="2519362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0D87F-FD24-474F-B8F4-C4636162A769}"/>
              </a:ext>
            </a:extLst>
          </p:cNvPr>
          <p:cNvSpPr/>
          <p:nvPr/>
        </p:nvSpPr>
        <p:spPr>
          <a:xfrm>
            <a:off x="439267" y="3522129"/>
            <a:ext cx="5360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Положение о национальной системе прослеживаемости, </a:t>
            </a:r>
          </a:p>
          <a:p>
            <a:r>
              <a:rPr lang="ru-RU" sz="1300" dirty="0">
                <a:solidFill>
                  <a:schemeClr val="dk1"/>
                </a:solidFill>
              </a:rPr>
              <a:t>утв. Постановлением Правительства РФ от 01.07.2021 № 1108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060C84-0725-41B5-B530-11C4C0996A70}"/>
              </a:ext>
            </a:extLst>
          </p:cNvPr>
          <p:cNvSpPr txBox="1">
            <a:spLocks noChangeArrowheads="1"/>
          </p:cNvSpPr>
          <p:nvPr/>
        </p:nvSpPr>
        <p:spPr>
          <a:xfrm>
            <a:off x="716142" y="1487808"/>
            <a:ext cx="5838170" cy="18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2021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5/2019 «Запасы»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2022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6/2020 «Основные средства»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26/2020 «Капитальные вложения»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25/2018 «Бухгалтерский учёт аренды»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311CFAD-E2EA-4B7C-8753-8D72BF9B9576}"/>
              </a:ext>
            </a:extLst>
          </p:cNvPr>
          <p:cNvSpPr/>
          <p:nvPr/>
        </p:nvSpPr>
        <p:spPr>
          <a:xfrm>
            <a:off x="716142" y="2947280"/>
            <a:ext cx="3648950" cy="330025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avatars.mds.yandex.net/get-altay/5254019/2a0000017bf03633a654731960d62c768a34/XXL">
            <a:extLst>
              <a:ext uri="{FF2B5EF4-FFF2-40B4-BE49-F238E27FC236}">
                <a16:creationId xmlns:a16="http://schemas.microsoft.com/office/drawing/2014/main" id="{EC6B4AC1-BBD9-483F-9D36-BD8DBDBC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612"/>
            <a:ext cx="2708383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52581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Правила учета для арендатора.</a:t>
            </a:r>
            <a:br>
              <a:rPr lang="ru-RU" dirty="0"/>
            </a:br>
            <a:r>
              <a:rPr lang="ru-RU" dirty="0"/>
              <a:t>Простая аренда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09D234-0BB4-401F-95D0-F6FEE024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5" y="1282698"/>
            <a:ext cx="6184397" cy="27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53020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Правила учета для арендатора.</a:t>
            </a:r>
            <a:br>
              <a:rPr lang="ru-RU" dirty="0"/>
            </a:br>
            <a:r>
              <a:rPr lang="ru-RU" dirty="0"/>
              <a:t>ППА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EF8365-0059-4947-BC90-5D3F7A49A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6" y="2073360"/>
            <a:ext cx="6527615" cy="24195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B446BE-0162-4A26-9339-D0B9EB0128F2}"/>
              </a:ext>
            </a:extLst>
          </p:cNvPr>
          <p:cNvSpPr/>
          <p:nvPr/>
        </p:nvSpPr>
        <p:spPr>
          <a:xfrm>
            <a:off x="504825" y="980753"/>
            <a:ext cx="62296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+mn-lt"/>
                <a:ea typeface="Times New Roman" panose="02020603050405020304" pitchFamily="18" charset="0"/>
              </a:rPr>
              <a:t>Любое арендованное имущество отражается в БУ арендатора как право пользования активом (ППА).</a:t>
            </a:r>
          </a:p>
          <a:p>
            <a:r>
              <a:rPr lang="ru-RU" sz="1300" dirty="0">
                <a:latin typeface="+mn-lt"/>
              </a:rPr>
              <a:t>В учете отражается актив и обязательство по аренде.</a:t>
            </a:r>
          </a:p>
          <a:p>
            <a:r>
              <a:rPr lang="ru-RU" sz="1300" dirty="0">
                <a:latin typeface="+mn-lt"/>
              </a:rPr>
              <a:t>Будущие арендные платежи оцениваются по приведенной стоимости (дисконтируются).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AA531A3-AA38-4482-82E9-A7E6CB93B56F}"/>
              </a:ext>
            </a:extLst>
          </p:cNvPr>
          <p:cNvSpPr/>
          <p:nvPr/>
        </p:nvSpPr>
        <p:spPr>
          <a:xfrm>
            <a:off x="1001168" y="3409952"/>
            <a:ext cx="2382779" cy="409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68DB26B-3300-46CB-8D7B-98ED4C4BE5AC}"/>
              </a:ext>
            </a:extLst>
          </p:cNvPr>
          <p:cNvSpPr/>
          <p:nvPr/>
        </p:nvSpPr>
        <p:spPr>
          <a:xfrm rot="20328858">
            <a:off x="2814636" y="2969514"/>
            <a:ext cx="750093" cy="392906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59F3D-04C4-4C3C-9576-3EB4F8906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3" y="2045432"/>
            <a:ext cx="6844116" cy="252246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E7B621A-DE51-4C8C-ADEB-71409DC24CD2}"/>
              </a:ext>
            </a:extLst>
          </p:cNvPr>
          <p:cNvSpPr/>
          <p:nvPr/>
        </p:nvSpPr>
        <p:spPr>
          <a:xfrm>
            <a:off x="1079250" y="3493193"/>
            <a:ext cx="2382779" cy="409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F9492F2-2A01-440E-AE7A-0EF92AD6DD83}"/>
              </a:ext>
            </a:extLst>
          </p:cNvPr>
          <p:cNvSpPr/>
          <p:nvPr/>
        </p:nvSpPr>
        <p:spPr>
          <a:xfrm rot="20328858">
            <a:off x="3278537" y="3032387"/>
            <a:ext cx="750093" cy="392906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КОРП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8B48298-60D2-4C4B-BF2A-6F15AFB43FEC}"/>
              </a:ext>
            </a:extLst>
          </p:cNvPr>
          <p:cNvSpPr/>
          <p:nvPr/>
        </p:nvSpPr>
        <p:spPr>
          <a:xfrm>
            <a:off x="4504622" y="4164335"/>
            <a:ext cx="800350" cy="3288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4C56EA7-61FE-48E7-A570-A14A5E3E2B04}"/>
              </a:ext>
            </a:extLst>
          </p:cNvPr>
          <p:cNvSpPr/>
          <p:nvPr/>
        </p:nvSpPr>
        <p:spPr>
          <a:xfrm>
            <a:off x="7369098" y="2928807"/>
            <a:ext cx="1594957" cy="714279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F61B3D1-435A-42C9-B15E-0753D8942C8C}"/>
              </a:ext>
            </a:extLst>
          </p:cNvPr>
          <p:cNvSpPr/>
          <p:nvPr/>
        </p:nvSpPr>
        <p:spPr>
          <a:xfrm>
            <a:off x="7409202" y="2981074"/>
            <a:ext cx="14912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ППА сразу можно принять к учету этим документом</a:t>
            </a:r>
          </a:p>
        </p:txBody>
      </p:sp>
    </p:spTree>
    <p:extLst>
      <p:ext uri="{BB962C8B-B14F-4D97-AF65-F5344CB8AC3E}">
        <p14:creationId xmlns:p14="http://schemas.microsoft.com/office/powerpoint/2010/main" val="15269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52581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Правила учета для арендатора.</a:t>
            </a:r>
            <a:br>
              <a:rPr lang="ru-RU" dirty="0"/>
            </a:br>
            <a:r>
              <a:rPr lang="ru-RU" dirty="0"/>
              <a:t>ППА. Ежемесячное отражение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EC4B93-C5CF-4C99-BADC-1EABDC9B6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430971"/>
            <a:ext cx="6389461" cy="25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7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Правила учета для арендатора.</a:t>
            </a:r>
            <a:br>
              <a:rPr lang="ru-RU" dirty="0"/>
            </a:br>
            <a:r>
              <a:rPr lang="ru-RU" dirty="0"/>
              <a:t>ППА. Проводки закрытия месяца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BEE6C7-28EF-4D22-A4EB-8C99ECB4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" y="1480249"/>
            <a:ext cx="6553200" cy="6606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D1B52-E634-4D5B-9371-D3A0DE8B0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86" y="2316860"/>
            <a:ext cx="6741885" cy="881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0422FF-1963-4340-9B98-2C5CF8990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768" y="3331348"/>
            <a:ext cx="7133318" cy="9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0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48125" y="211444"/>
            <a:ext cx="52247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Поддержка в программе </a:t>
            </a:r>
            <a:br>
              <a:rPr lang="ru-RU" dirty="0"/>
            </a:br>
            <a:r>
              <a:rPr lang="ru-RU" dirty="0"/>
              <a:t>изменений законодательства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82575" y="1094571"/>
            <a:ext cx="481895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dirty="0"/>
              <a:t>Вступление в силу новых ФСБУ: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227762" y="1852612"/>
            <a:ext cx="2665412" cy="2519362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0D87F-FD24-474F-B8F4-C4636162A769}"/>
              </a:ext>
            </a:extLst>
          </p:cNvPr>
          <p:cNvSpPr/>
          <p:nvPr/>
        </p:nvSpPr>
        <p:spPr>
          <a:xfrm>
            <a:off x="439267" y="3522129"/>
            <a:ext cx="5360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Положение о национальной системе прослеживаемости, </a:t>
            </a:r>
          </a:p>
          <a:p>
            <a:r>
              <a:rPr lang="ru-RU" sz="1300" dirty="0">
                <a:solidFill>
                  <a:schemeClr val="dk1"/>
                </a:solidFill>
              </a:rPr>
              <a:t>утв. Постановлением Правительства РФ от 01.07.2021 № 1108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060C84-0725-41B5-B530-11C4C0996A70}"/>
              </a:ext>
            </a:extLst>
          </p:cNvPr>
          <p:cNvSpPr txBox="1">
            <a:spLocks noChangeArrowheads="1"/>
          </p:cNvSpPr>
          <p:nvPr/>
        </p:nvSpPr>
        <p:spPr>
          <a:xfrm>
            <a:off x="716142" y="1487808"/>
            <a:ext cx="5838170" cy="18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2021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5/2019 «Запасы»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2022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6/2020 «Основные средства»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26/2020 «Капитальные вложения»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25/2018 «Бухгалтерский учёт аренды»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311CFAD-E2EA-4B7C-8753-8D72BF9B9576}"/>
              </a:ext>
            </a:extLst>
          </p:cNvPr>
          <p:cNvSpPr/>
          <p:nvPr/>
        </p:nvSpPr>
        <p:spPr>
          <a:xfrm>
            <a:off x="411561" y="3578670"/>
            <a:ext cx="5307067" cy="907941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avatars.mds.yandex.net/get-altay/5254019/2a0000017bf03633a654731960d62c768a34/XXL">
            <a:extLst>
              <a:ext uri="{FF2B5EF4-FFF2-40B4-BE49-F238E27FC236}">
                <a16:creationId xmlns:a16="http://schemas.microsoft.com/office/drawing/2014/main" id="{EC6B4AC1-BBD9-483F-9D36-BD8DBDBC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612"/>
            <a:ext cx="2708383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F27F1-3506-4747-B029-C3C93737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3" y="2042744"/>
            <a:ext cx="6742401" cy="2209212"/>
          </a:xfrm>
          <a:prstGeom prst="rect">
            <a:avLst/>
          </a:prstGeom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Резерв под обесценение запасов.</a:t>
            </a:r>
            <a:br>
              <a:rPr lang="ru-RU" dirty="0"/>
            </a:br>
            <a:r>
              <a:rPr lang="ru-RU" dirty="0"/>
              <a:t>Версия КОРП</a:t>
            </a:r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BF92B3-9773-4840-89DC-538345ACF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143" y="1240744"/>
            <a:ext cx="3327514" cy="3264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79FED-C3EB-4B7B-9FA1-2C0DC01A8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45" y="1901880"/>
            <a:ext cx="7901467" cy="23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284514" y="42051"/>
            <a:ext cx="549365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РНПТ указывается во всех</a:t>
            </a:r>
            <a:br>
              <a:rPr lang="ru-RU" dirty="0"/>
            </a:br>
            <a:r>
              <a:rPr lang="ru-RU" dirty="0"/>
              <a:t> документах для прослеживаемых</a:t>
            </a:r>
            <a:br>
              <a:rPr lang="ru-RU" dirty="0"/>
            </a:br>
            <a:r>
              <a:rPr lang="ru-RU" dirty="0"/>
              <a:t>          товаров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DB60D1-A55D-4D01-A051-8B25FBDF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960500"/>
            <a:ext cx="3512911" cy="16924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3D4CD-D489-4B66-AC95-3147132E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514" y="2652979"/>
            <a:ext cx="6001657" cy="1785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172AE0-7DE1-4082-9F4A-D677C5194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082" y="2229206"/>
            <a:ext cx="5682343" cy="15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282699" y="128904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Операции с прослеживаемыми</a:t>
            </a:r>
            <a:br>
              <a:rPr lang="ru-RU" dirty="0"/>
            </a:br>
            <a:r>
              <a:rPr lang="ru-RU" dirty="0"/>
              <a:t> товарами с участием посредников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A19743-73CA-42A2-B9C8-37F40AB5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1" y="996472"/>
            <a:ext cx="6785429" cy="19492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7520C-6501-4F5B-82D4-F7000D091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3036151"/>
            <a:ext cx="6594475" cy="14972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0EC8704-A501-408C-8877-5ABCB3480488}"/>
              </a:ext>
            </a:extLst>
          </p:cNvPr>
          <p:cNvSpPr/>
          <p:nvPr/>
        </p:nvSpPr>
        <p:spPr>
          <a:xfrm>
            <a:off x="7330088" y="1943605"/>
            <a:ext cx="1594957" cy="714279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E11368-0FFE-4ADD-A587-A0B85A1F00BB}"/>
              </a:ext>
            </a:extLst>
          </p:cNvPr>
          <p:cNvSpPr/>
          <p:nvPr/>
        </p:nvSpPr>
        <p:spPr>
          <a:xfrm>
            <a:off x="7370192" y="1995872"/>
            <a:ext cx="14912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комитента при передаче комиссионеру</a:t>
            </a:r>
          </a:p>
        </p:txBody>
      </p:sp>
    </p:spTree>
    <p:extLst>
      <p:ext uri="{BB962C8B-B14F-4D97-AF65-F5344CB8AC3E}">
        <p14:creationId xmlns:p14="http://schemas.microsoft.com/office/powerpoint/2010/main" val="1658032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282699" y="128904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Операции с прослеживаемыми</a:t>
            </a:r>
            <a:br>
              <a:rPr lang="ru-RU" dirty="0"/>
            </a:br>
            <a:r>
              <a:rPr lang="ru-RU" dirty="0"/>
              <a:t> товарами с участием посредников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25AFD28-47AC-41F3-AA8F-203BC076899C}"/>
              </a:ext>
            </a:extLst>
          </p:cNvPr>
          <p:cNvSpPr/>
          <p:nvPr/>
        </p:nvSpPr>
        <p:spPr>
          <a:xfrm>
            <a:off x="7330088" y="1943605"/>
            <a:ext cx="1594957" cy="714279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215F8E-01C4-4210-832A-7828AE439AC7}"/>
              </a:ext>
            </a:extLst>
          </p:cNvPr>
          <p:cNvSpPr/>
          <p:nvPr/>
        </p:nvSpPr>
        <p:spPr>
          <a:xfrm>
            <a:off x="7370192" y="1995872"/>
            <a:ext cx="14912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комиссионера при получении товара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BE1F3B-1004-4976-992E-A2B55785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64" y="939005"/>
            <a:ext cx="6691086" cy="2102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0F971-D74C-4F3D-89E2-C43F81AF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39" y="3154470"/>
            <a:ext cx="6691086" cy="12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27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282699" y="128904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Операции с прослеживаемыми</a:t>
            </a:r>
            <a:br>
              <a:rPr lang="ru-RU" dirty="0"/>
            </a:br>
            <a:r>
              <a:rPr lang="ru-RU" dirty="0"/>
              <a:t> товарами с участием посредников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25AFD28-47AC-41F3-AA8F-203BC076899C}"/>
              </a:ext>
            </a:extLst>
          </p:cNvPr>
          <p:cNvSpPr/>
          <p:nvPr/>
        </p:nvSpPr>
        <p:spPr>
          <a:xfrm>
            <a:off x="7330088" y="1943605"/>
            <a:ext cx="1594957" cy="714279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215F8E-01C4-4210-832A-7828AE439AC7}"/>
              </a:ext>
            </a:extLst>
          </p:cNvPr>
          <p:cNvSpPr/>
          <p:nvPr/>
        </p:nvSpPr>
        <p:spPr>
          <a:xfrm>
            <a:off x="7370192" y="1995872"/>
            <a:ext cx="14912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комиссионера при реализации товара покупателю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3A0274-E8B5-4383-8E5E-25DCF5647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9" y="1029617"/>
            <a:ext cx="6624637" cy="17447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01D36-A855-4707-B8CE-3A7F18D50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2" y="3043573"/>
            <a:ext cx="6910164" cy="14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6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Учет прослеживаемых </a:t>
            </a:r>
            <a:br>
              <a:rPr lang="ru-RU" dirty="0"/>
            </a:br>
            <a:r>
              <a:rPr lang="ru-RU" dirty="0"/>
              <a:t>основных средств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3F0D86-D038-4209-8145-144D1369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44" y="894001"/>
            <a:ext cx="3507185" cy="36499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8F19F-680A-4212-8A16-19EA3A6D5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229" y="1282698"/>
            <a:ext cx="2580821" cy="33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-29329"/>
            <a:ext cx="5400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Учет прослеживаемых </a:t>
            </a:r>
            <a:br>
              <a:rPr lang="ru-RU" dirty="0"/>
            </a:br>
            <a:r>
              <a:rPr lang="ru-RU" dirty="0"/>
              <a:t>комплектующих основного средства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4F0FCB-0C27-4E40-B59F-9F1F85016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8" y="1223506"/>
            <a:ext cx="6624637" cy="313075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8E626E2-4E6F-4554-A56C-18F0AA90389D}"/>
              </a:ext>
            </a:extLst>
          </p:cNvPr>
          <p:cNvSpPr/>
          <p:nvPr/>
        </p:nvSpPr>
        <p:spPr>
          <a:xfrm>
            <a:off x="7266468" y="2981948"/>
            <a:ext cx="1594957" cy="1160263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C3B8B7-A6B1-4FE6-9153-56EC80F48E32}"/>
              </a:ext>
            </a:extLst>
          </p:cNvPr>
          <p:cNvSpPr/>
          <p:nvPr/>
        </p:nvSpPr>
        <p:spPr>
          <a:xfrm>
            <a:off x="7306572" y="3034216"/>
            <a:ext cx="14912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РНПТ и  стоимость без НДС каждого прослеживаемого товара в составе ОС</a:t>
            </a:r>
          </a:p>
        </p:txBody>
      </p:sp>
    </p:spTree>
    <p:extLst>
      <p:ext uri="{BB962C8B-B14F-4D97-AF65-F5344CB8AC3E}">
        <p14:creationId xmlns:p14="http://schemas.microsoft.com/office/powerpoint/2010/main" val="4134107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-29329"/>
            <a:ext cx="72009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прослеживаемых </a:t>
            </a:r>
            <a:br>
              <a:rPr lang="ru-RU" dirty="0"/>
            </a:br>
            <a:r>
              <a:rPr lang="ru-RU" dirty="0"/>
              <a:t>комплектующих </a:t>
            </a:r>
            <a:br>
              <a:rPr lang="ru-RU" dirty="0"/>
            </a:br>
            <a:r>
              <a:rPr lang="ru-RU" dirty="0"/>
              <a:t>основного средства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1CAE5-EE53-454B-ABD3-20A9C0CAB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8" y="1236173"/>
            <a:ext cx="6735762" cy="241972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81783C3-CE0F-4289-9090-89FE3F904A5D}"/>
              </a:ext>
            </a:extLst>
          </p:cNvPr>
          <p:cNvSpPr/>
          <p:nvPr/>
        </p:nvSpPr>
        <p:spPr>
          <a:xfrm>
            <a:off x="6301268" y="2894862"/>
            <a:ext cx="1594957" cy="1329541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FA2B88-8C2C-4438-91AE-5AB91E8E2B03}"/>
              </a:ext>
            </a:extLst>
          </p:cNvPr>
          <p:cNvSpPr/>
          <p:nvPr/>
        </p:nvSpPr>
        <p:spPr>
          <a:xfrm>
            <a:off x="6341372" y="2947130"/>
            <a:ext cx="149123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 стоимость каждого прослеживаемого товара в составе ОС.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РНПТ подбирается 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155289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-29329"/>
            <a:ext cx="72009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прослеживаемых </a:t>
            </a:r>
            <a:br>
              <a:rPr lang="ru-RU" dirty="0"/>
            </a:br>
            <a:r>
              <a:rPr lang="ru-RU" dirty="0"/>
              <a:t>комплектующих </a:t>
            </a:r>
            <a:br>
              <a:rPr lang="ru-RU" dirty="0"/>
            </a:br>
            <a:r>
              <a:rPr lang="ru-RU" dirty="0"/>
              <a:t>основного средства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35985A-D9E7-4D63-A77F-7F1A4FA02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5" y="1518783"/>
            <a:ext cx="6745065" cy="29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91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r>
              <a:rPr lang="ru-RU" dirty="0"/>
              <a:t>Учет прослеживаемого </a:t>
            </a:r>
            <a:br>
              <a:rPr lang="ru-RU" dirty="0"/>
            </a:br>
            <a:r>
              <a:rPr lang="ru-RU" dirty="0"/>
              <a:t>малоценного оборудования</a:t>
            </a:r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C0A0CD-286D-4373-BBCD-977C66009110}"/>
              </a:ext>
            </a:extLst>
          </p:cNvPr>
          <p:cNvSpPr/>
          <p:nvPr/>
        </p:nvSpPr>
        <p:spPr>
          <a:xfrm>
            <a:off x="7036989" y="1968261"/>
            <a:ext cx="1824436" cy="1441691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Эта операция не отражается в отчетности по прослеживаемости, так как с точки зрения прослеживаемости ничего не изменилось, РНПТ продолжает числиться за организацией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6E5FA-DAED-4481-B8BB-E989ABF9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90" y="965438"/>
            <a:ext cx="6284685" cy="2108955"/>
          </a:xfrm>
          <a:prstGeom prst="rect">
            <a:avLst/>
          </a:prstGeom>
        </p:spPr>
      </p:pic>
      <p:pic>
        <p:nvPicPr>
          <p:cNvPr id="1026" name="Picture 2" descr="C:\Users\sss\AppData\Local\Temp\SNAGHTML6783e1b.PNG">
            <a:extLst>
              <a:ext uri="{FF2B5EF4-FFF2-40B4-BE49-F238E27FC236}">
                <a16:creationId xmlns:a16="http://schemas.microsoft.com/office/drawing/2014/main" id="{5E1EB808-B90F-4D44-BEF2-C5D6771EE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373"/>
            <a:ext cx="6597162" cy="30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35C331B-BD48-4F59-835B-BD5419D15F4C}"/>
              </a:ext>
            </a:extLst>
          </p:cNvPr>
          <p:cNvSpPr/>
          <p:nvPr/>
        </p:nvSpPr>
        <p:spPr>
          <a:xfrm>
            <a:off x="7009774" y="3565236"/>
            <a:ext cx="1824436" cy="906581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При списании автоматически подставится РНПТ и нужно указать причину выбытия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99FF95-252A-4A3B-8A19-87A9D1BC2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15" y="3069401"/>
            <a:ext cx="6162359" cy="14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Состав отчетности по операциям</a:t>
            </a:r>
            <a:br>
              <a:rPr lang="ru-RU" dirty="0"/>
            </a:br>
            <a:r>
              <a:rPr lang="ru-RU" dirty="0"/>
              <a:t>с прослеживаемыми товарами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68CE3546-431D-4E49-9679-B07C82A00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452" y="2495093"/>
            <a:ext cx="21531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Отчет об операциях с товарами, подлежащими прослеживаемости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632348-E472-443F-A5AA-F1892EF0438A}"/>
              </a:ext>
            </a:extLst>
          </p:cNvPr>
          <p:cNvSpPr/>
          <p:nvPr/>
        </p:nvSpPr>
        <p:spPr>
          <a:xfrm>
            <a:off x="4836534" y="1304468"/>
            <a:ext cx="221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неплательщики НДС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31243B-EB58-40B2-B741-D21161740529}"/>
              </a:ext>
            </a:extLst>
          </p:cNvPr>
          <p:cNvSpPr/>
          <p:nvPr/>
        </p:nvSpPr>
        <p:spPr>
          <a:xfrm>
            <a:off x="204789" y="1304468"/>
            <a:ext cx="2522806" cy="31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плательщики НДС </a:t>
            </a:r>
            <a:endParaRPr lang="ru-RU" sz="18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3C4F4B9C-C8D6-4DD4-9809-0627D7E09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2495093"/>
            <a:ext cx="2127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Декларация по НДС</a:t>
            </a:r>
          </a:p>
        </p:txBody>
      </p:sp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057703A7-91B7-42EC-B1B1-446CA81DF59B}"/>
              </a:ext>
            </a:extLst>
          </p:cNvPr>
          <p:cNvSpPr>
            <a:spLocks noChangeArrowheads="1"/>
          </p:cNvSpPr>
          <p:nvPr/>
        </p:nvSpPr>
        <p:spPr bwMode="auto">
          <a:xfrm rot="1627682">
            <a:off x="2683746" y="1258821"/>
            <a:ext cx="17789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8A3E"/>
                </a:solidFill>
              </a:rPr>
              <a:t>По операциям с прослеживаемыми товарами, когда не был выписан счет-фактура</a:t>
            </a:r>
          </a:p>
        </p:txBody>
      </p:sp>
      <p:sp>
        <p:nvSpPr>
          <p:cNvPr id="13" name="Стрелка: вправо с вырезом 6">
            <a:extLst>
              <a:ext uri="{FF2B5EF4-FFF2-40B4-BE49-F238E27FC236}">
                <a16:creationId xmlns:a16="http://schemas.microsoft.com/office/drawing/2014/main" id="{E9D5C5B9-4525-48D4-9D39-19EAF64A0E89}"/>
              </a:ext>
            </a:extLst>
          </p:cNvPr>
          <p:cNvSpPr>
            <a:spLocks noChangeArrowheads="1"/>
          </p:cNvSpPr>
          <p:nvPr/>
        </p:nvSpPr>
        <p:spPr bwMode="auto">
          <a:xfrm rot="1661157">
            <a:off x="1733753" y="2237351"/>
            <a:ext cx="2805325" cy="285185"/>
          </a:xfrm>
          <a:prstGeom prst="notchedRightArrow">
            <a:avLst>
              <a:gd name="adj1" fmla="val 50000"/>
              <a:gd name="adj2" fmla="val 50042"/>
            </a:avLst>
          </a:prstGeom>
          <a:solidFill>
            <a:srgbClr val="CAE8AA">
              <a:alpha val="50195"/>
            </a:srgbClr>
          </a:solidFill>
          <a:ln w="44450" algn="ctr">
            <a:solidFill>
              <a:srgbClr val="008A3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4" name="Стрелка: вправо с вырезом 7">
            <a:extLst>
              <a:ext uri="{FF2B5EF4-FFF2-40B4-BE49-F238E27FC236}">
                <a16:creationId xmlns:a16="http://schemas.microsoft.com/office/drawing/2014/main" id="{631AA828-EB25-4AA6-AE0F-8C019D97A2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1700" y="1865950"/>
            <a:ext cx="676371" cy="232858"/>
          </a:xfrm>
          <a:prstGeom prst="notchedRightArrow">
            <a:avLst>
              <a:gd name="adj1" fmla="val 50000"/>
              <a:gd name="adj2" fmla="val 49959"/>
            </a:avLst>
          </a:prstGeom>
          <a:solidFill>
            <a:srgbClr val="CAE8AA">
              <a:alpha val="50195"/>
            </a:srgbClr>
          </a:solidFill>
          <a:ln w="44450" algn="ctr">
            <a:solidFill>
              <a:srgbClr val="008A3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5" name="Стрелка: вправо с вырезом 13">
            <a:extLst>
              <a:ext uri="{FF2B5EF4-FFF2-40B4-BE49-F238E27FC236}">
                <a16:creationId xmlns:a16="http://schemas.microsoft.com/office/drawing/2014/main" id="{B5AAB82A-F99C-4033-892A-C4296C8472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89148" y="1883603"/>
            <a:ext cx="677632" cy="233961"/>
          </a:xfrm>
          <a:prstGeom prst="notchedRightArrow">
            <a:avLst>
              <a:gd name="adj1" fmla="val 50000"/>
              <a:gd name="adj2" fmla="val 49816"/>
            </a:avLst>
          </a:prstGeom>
          <a:solidFill>
            <a:srgbClr val="CAE8AA">
              <a:alpha val="50195"/>
            </a:srgbClr>
          </a:solidFill>
          <a:ln w="44450" algn="ctr">
            <a:solidFill>
              <a:srgbClr val="008A3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B524A3-30D1-4258-8C68-EF625657281D}"/>
              </a:ext>
            </a:extLst>
          </p:cNvPr>
          <p:cNvSpPr/>
          <p:nvPr/>
        </p:nvSpPr>
        <p:spPr>
          <a:xfrm>
            <a:off x="1692275" y="3927018"/>
            <a:ext cx="3833871" cy="31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5">
                    <a:lumMod val="10000"/>
                  </a:schemeClr>
                </a:solidFill>
              </a:rPr>
              <a:t>ежеквартально через оператора ЭДО</a:t>
            </a:r>
          </a:p>
        </p:txBody>
      </p:sp>
    </p:spTree>
    <p:extLst>
      <p:ext uri="{BB962C8B-B14F-4D97-AF65-F5344CB8AC3E}">
        <p14:creationId xmlns:p14="http://schemas.microsoft.com/office/powerpoint/2010/main" val="15994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D2AE9377-8478-45F8-92F5-B076499C503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6615" y="1525587"/>
            <a:ext cx="6408737" cy="25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F5D9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408BCA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7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71688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600" dirty="0"/>
              <a:t>Незавершенное производство и готовую продукцию в </a:t>
            </a:r>
            <a:r>
              <a:rPr lang="ru-RU" altLang="ru-RU" sz="1600" b="1" dirty="0"/>
              <a:t>массовом и серийном производстве</a:t>
            </a:r>
            <a:r>
              <a:rPr lang="ru-RU" altLang="ru-RU" sz="1600" b="1" dirty="0">
                <a:solidFill>
                  <a:srgbClr val="0F5D9B"/>
                </a:solidFill>
              </a:rPr>
              <a:t> </a:t>
            </a:r>
            <a:r>
              <a:rPr lang="ru-RU" altLang="ru-RU" sz="1600" dirty="0"/>
              <a:t>можно оценивать  в сумме плановых (нормативных) затрат (нормативный метод).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600" dirty="0"/>
              <a:t>Разница между фактической и плановой стоимостью НЗП (готовой продукции) относится на уменьшение (увеличение) суммы расходов по обычным видам деятельности, признаваемых в отчетном периоде, в котором указанная разница была выявлена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600" b="1" dirty="0" err="1"/>
              <a:t>Дт</a:t>
            </a:r>
            <a:r>
              <a:rPr lang="ru-RU" altLang="ru-RU" sz="1600" b="1" dirty="0"/>
              <a:t> 90.02 – </a:t>
            </a:r>
            <a:r>
              <a:rPr lang="ru-RU" altLang="ru-RU" sz="1600" b="1" dirty="0" err="1"/>
              <a:t>Кт</a:t>
            </a:r>
            <a:r>
              <a:rPr lang="ru-RU" altLang="ru-RU" sz="1600" b="1" dirty="0"/>
              <a:t> 40</a:t>
            </a:r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378380"/>
            <a:ext cx="547290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altLang="ru-RU" dirty="0"/>
              <a:t>Оценка запасов при признании </a:t>
            </a:r>
            <a:br>
              <a:rPr lang="ru-RU" altLang="ru-RU" dirty="0"/>
            </a:br>
            <a:r>
              <a:rPr lang="ru-RU" altLang="ru-RU" dirty="0"/>
              <a:t>ГП и НЗП.  </a:t>
            </a:r>
            <a:r>
              <a:rPr lang="ru-RU" dirty="0"/>
              <a:t>Версия КОРП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F371F7-0692-44F7-A2BB-F795F4B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067496"/>
            <a:ext cx="3486265" cy="36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2DB53EC-AC33-4427-B691-DF409416CC16}"/>
              </a:ext>
            </a:extLst>
          </p:cNvPr>
          <p:cNvSpPr/>
          <p:nvPr/>
        </p:nvSpPr>
        <p:spPr>
          <a:xfrm>
            <a:off x="1595437" y="4100057"/>
            <a:ext cx="2084387" cy="2063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C338240-3880-472D-94CC-BBB833894420}"/>
              </a:ext>
            </a:extLst>
          </p:cNvPr>
          <p:cNvSpPr/>
          <p:nvPr/>
        </p:nvSpPr>
        <p:spPr>
          <a:xfrm>
            <a:off x="1747837" y="4582657"/>
            <a:ext cx="2363787" cy="2063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Состав отчетности по операциям</a:t>
            </a:r>
            <a:br>
              <a:rPr lang="ru-RU" dirty="0"/>
            </a:br>
            <a:r>
              <a:rPr lang="ru-RU" dirty="0"/>
              <a:t>с прослеживаемыми товарами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0DCD50-0673-4C5C-9AA7-111C69514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31" y="1735136"/>
            <a:ext cx="7557524" cy="11332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DE3F3-2513-4F9A-A398-4C5E2E291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77" y="3178463"/>
            <a:ext cx="8414327" cy="10757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C0A0CD-286D-4373-BBCD-977C66009110}"/>
              </a:ext>
            </a:extLst>
          </p:cNvPr>
          <p:cNvSpPr/>
          <p:nvPr/>
        </p:nvSpPr>
        <p:spPr>
          <a:xfrm>
            <a:off x="1115218" y="2301751"/>
            <a:ext cx="1360127" cy="638052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69F54E4-E006-4E21-9DAE-C1989FB4A765}"/>
              </a:ext>
            </a:extLst>
          </p:cNvPr>
          <p:cNvSpPr/>
          <p:nvPr/>
        </p:nvSpPr>
        <p:spPr>
          <a:xfrm>
            <a:off x="1115218" y="3614180"/>
            <a:ext cx="990673" cy="638052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48125" y="211444"/>
            <a:ext cx="52247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Поддержка в программе изменений законодательства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82575" y="1094571"/>
            <a:ext cx="481895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dirty="0"/>
              <a:t>Вступление в силу новых ФСБУ: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227762" y="1852612"/>
            <a:ext cx="2665412" cy="2519362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0D87F-FD24-474F-B8F4-C4636162A769}"/>
              </a:ext>
            </a:extLst>
          </p:cNvPr>
          <p:cNvSpPr/>
          <p:nvPr/>
        </p:nvSpPr>
        <p:spPr>
          <a:xfrm>
            <a:off x="439267" y="3522129"/>
            <a:ext cx="5360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Положение о национальной системе прослеживаемости, </a:t>
            </a:r>
          </a:p>
          <a:p>
            <a:r>
              <a:rPr lang="ru-RU" sz="1300" dirty="0">
                <a:solidFill>
                  <a:schemeClr val="dk1"/>
                </a:solidFill>
              </a:rPr>
              <a:t>утв. Постановлением Правительства РФ от 01.07.2021 № 1108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060C84-0725-41B5-B530-11C4C0996A70}"/>
              </a:ext>
            </a:extLst>
          </p:cNvPr>
          <p:cNvSpPr txBox="1">
            <a:spLocks noChangeArrowheads="1"/>
          </p:cNvSpPr>
          <p:nvPr/>
        </p:nvSpPr>
        <p:spPr>
          <a:xfrm>
            <a:off x="716142" y="1487808"/>
            <a:ext cx="5838170" cy="18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2021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5/2019 «Запасы»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b="1" dirty="0"/>
              <a:t>2022 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6/2020 «Основные средства»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26/2020 «Капитальные вложения»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300" dirty="0"/>
              <a:t>ФСБУ 25/2018 «Бухгалтерский учёт аренды»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D2E4F36-0727-4031-AEC6-4B8B08E0C167}"/>
              </a:ext>
            </a:extLst>
          </p:cNvPr>
          <p:cNvSpPr/>
          <p:nvPr/>
        </p:nvSpPr>
        <p:spPr>
          <a:xfrm>
            <a:off x="716142" y="1799239"/>
            <a:ext cx="1966988" cy="322263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311CFAD-E2EA-4B7C-8753-8D72BF9B9576}"/>
              </a:ext>
            </a:extLst>
          </p:cNvPr>
          <p:cNvSpPr/>
          <p:nvPr/>
        </p:nvSpPr>
        <p:spPr>
          <a:xfrm>
            <a:off x="716141" y="2384476"/>
            <a:ext cx="2934201" cy="322263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avatars.mds.yandex.net/get-altay/5254019/2a0000017bf03633a654731960d62c768a34/XXL">
            <a:extLst>
              <a:ext uri="{FF2B5EF4-FFF2-40B4-BE49-F238E27FC236}">
                <a16:creationId xmlns:a16="http://schemas.microsoft.com/office/drawing/2014/main" id="{EC6B4AC1-BBD9-483F-9D36-BD8DBDBC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612"/>
            <a:ext cx="2708383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530871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Признаются утратившими силу </a:t>
            </a:r>
            <a:br>
              <a:rPr lang="ru-RU" dirty="0"/>
            </a:br>
            <a:r>
              <a:rPr lang="ru-RU" dirty="0"/>
              <a:t>с 01.01.2021</a:t>
            </a:r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217CFE7-FDC9-4ACD-8BDB-175F6E37BCB7}"/>
              </a:ext>
            </a:extLst>
          </p:cNvPr>
          <p:cNvSpPr txBox="1">
            <a:spLocks noChangeArrowheads="1"/>
          </p:cNvSpPr>
          <p:nvPr/>
        </p:nvSpPr>
        <p:spPr>
          <a:xfrm>
            <a:off x="549160" y="1405224"/>
            <a:ext cx="5597639" cy="271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ПБУ 5 «Учет материально-производственных запасов», утв. приказом Минфина России 09.06.2001 № 44н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Методические указания по бухгалтерскому учету МПЗ, утв. приказом Минфина России 28.12.2001 № 119н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Методические указания по бухгалтерскому учету </a:t>
            </a:r>
            <a:r>
              <a:rPr lang="ru-RU" altLang="ru-RU" sz="1600" dirty="0" err="1">
                <a:solidFill>
                  <a:schemeClr val="tx1"/>
                </a:solidFill>
              </a:rPr>
              <a:t>спец.инструмента</a:t>
            </a:r>
            <a:r>
              <a:rPr lang="ru-RU" altLang="ru-RU" sz="1600" dirty="0">
                <a:solidFill>
                  <a:schemeClr val="tx1"/>
                </a:solidFill>
              </a:rPr>
              <a:t>, </a:t>
            </a:r>
            <a:r>
              <a:rPr lang="ru-RU" altLang="ru-RU" sz="1600" dirty="0" err="1">
                <a:solidFill>
                  <a:schemeClr val="tx1"/>
                </a:solidFill>
              </a:rPr>
              <a:t>спец.оборудования</a:t>
            </a:r>
            <a:r>
              <a:rPr lang="ru-RU" altLang="ru-RU" sz="1600" dirty="0">
                <a:solidFill>
                  <a:schemeClr val="tx1"/>
                </a:solidFill>
              </a:rPr>
              <a:t> и спецодежды, утв. приказом Минфина России 26.12.2002 № 135н</a:t>
            </a:r>
          </a:p>
          <a:p>
            <a:pPr>
              <a:defRPr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38823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6C08C9-CDD0-49B0-A2E0-5CBBED16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8" y="2141900"/>
            <a:ext cx="8066084" cy="1101776"/>
          </a:xfrm>
          <a:prstGeom prst="rect">
            <a:avLst/>
          </a:prstGeom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малоценного оборудования </a:t>
            </a:r>
            <a:br>
              <a:rPr lang="ru-RU" dirty="0"/>
            </a:br>
            <a:r>
              <a:rPr lang="ru-RU" dirty="0"/>
              <a:t>и запасов 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4463" y="1170702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sz="1400" i="1" dirty="0"/>
              <a:t>Положения ФСБУ 5/2019, ФСБУ 6/2020 и </a:t>
            </a: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r>
              <a:rPr lang="ru-RU" sz="1400" i="1" dirty="0"/>
              <a:t>Рекомендация БМЦ Р-122/2020-КпР «Специальные средства производства»</a:t>
            </a:r>
            <a:r>
              <a:rPr lang="ru-RU" sz="1400" dirty="0"/>
              <a:t>:</a:t>
            </a:r>
          </a:p>
          <a:p>
            <a:pPr marL="182563" indent="-55562">
              <a:spcBef>
                <a:spcPts val="0"/>
              </a:spcBef>
              <a:buSzPts val="2000"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	затраты на малоценное оборудование и запасы</a:t>
            </a:r>
            <a:r>
              <a:rPr lang="ru-RU" altLang="ru-RU" sz="1200" dirty="0">
                <a:solidFill>
                  <a:schemeClr val="tx1"/>
                </a:solidFill>
              </a:rPr>
              <a:t>, </a:t>
            </a:r>
            <a:r>
              <a:rPr lang="ru-RU" altLang="ru-RU" sz="1200" b="1" dirty="0">
                <a:solidFill>
                  <a:schemeClr val="tx1"/>
                </a:solidFill>
              </a:rPr>
              <a:t>независимо от срока их </a:t>
            </a:r>
          </a:p>
          <a:p>
            <a:pPr marL="182563" indent="-55562">
              <a:spcBef>
                <a:spcPts val="0"/>
              </a:spcBef>
              <a:buSzPts val="2000"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	использования, относятся на расходы по обычной деятельности в момент </a:t>
            </a:r>
            <a:r>
              <a:rPr lang="ru-RU" altLang="ru-RU" sz="1200" b="1" dirty="0" err="1">
                <a:solidFill>
                  <a:schemeClr val="tx1"/>
                </a:solidFill>
              </a:rPr>
              <a:t>понесения</a:t>
            </a:r>
            <a:r>
              <a:rPr lang="ru-RU" altLang="ru-RU" sz="1200" b="1" dirty="0">
                <a:solidFill>
                  <a:schemeClr val="tx1"/>
                </a:solidFill>
              </a:rPr>
              <a:t> этих затрат</a:t>
            </a:r>
            <a:endParaRPr lang="ru-RU" altLang="ru-RU" sz="1200" dirty="0">
              <a:solidFill>
                <a:schemeClr val="tx1"/>
              </a:solidFill>
            </a:endParaRPr>
          </a:p>
          <a:p>
            <a:pPr marL="182563" lvl="0" indent="-55562">
              <a:spcBef>
                <a:spcPts val="0"/>
              </a:spcBef>
              <a:buSzPts val="2000"/>
              <a:buNone/>
            </a:pPr>
            <a:endParaRPr lang="ru-RU" sz="1400" dirty="0"/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42B1D-6670-4967-A478-A83D53495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58" y="2068982"/>
            <a:ext cx="3284690" cy="23493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A151D-E7F9-4279-BB71-609A825BE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959" y="2001702"/>
            <a:ext cx="3085965" cy="25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194473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малоценного оборудования </a:t>
            </a:r>
            <a:br>
              <a:rPr lang="ru-RU" dirty="0"/>
            </a:br>
            <a:r>
              <a:rPr lang="ru-RU" dirty="0"/>
              <a:t>и запасов 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9B62691D-07B1-4DE5-A4CA-1F42ACB1E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5" y="3355379"/>
            <a:ext cx="8309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-180000" algn="just" defTabSz="914400" eaLnBrk="1" fontAlgn="base" latinLnBrk="0" hangingPunct="1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altLang="ru-RU" sz="1200" dirty="0"/>
              <a:t>В бухгалтерском учете относим на расходы при приобретении</a:t>
            </a:r>
          </a:p>
          <a:p>
            <a:pPr marL="0" lvl="1" indent="-1800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В налоговом учете включаем в </a:t>
            </a:r>
            <a:r>
              <a:rPr lang="ru-RU" altLang="ru-RU" sz="1200" kern="0" dirty="0"/>
              <a:t>расходы по мере их использования в производстве, для управленческих нужд</a:t>
            </a:r>
          </a:p>
          <a:p>
            <a:pPr marL="0" lvl="1" indent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/>
              <a:t>    </a:t>
            </a:r>
            <a:r>
              <a:rPr lang="ru-RU" altLang="ru-RU" sz="1200" kern="0" dirty="0"/>
              <a:t>и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при выдаче сотруднику</a:t>
            </a:r>
          </a:p>
          <a:p>
            <a:pPr marL="0" marR="0" lvl="1" indent="-1800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На счете 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10.21.1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 контроль количества на складе</a:t>
            </a:r>
          </a:p>
          <a:p>
            <a:pPr marL="0" marR="0" lvl="1" indent="-1800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altLang="ru-RU" sz="1200" dirty="0"/>
              <a:t>На счете </a:t>
            </a:r>
            <a:r>
              <a:rPr lang="ru-RU" altLang="ru-RU" sz="1200" b="1" dirty="0"/>
              <a:t>10.21.2</a:t>
            </a:r>
            <a:r>
              <a:rPr lang="ru-RU" altLang="ru-RU" sz="1200" dirty="0"/>
              <a:t> количественного учета нет, работает аналогично амортизации ОС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1" indent="-1800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На забалансовом учете контроль после выдачи сотруднику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8E3A61-8ABB-41EA-972F-1EB7F0BE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4" y="867568"/>
            <a:ext cx="6620543" cy="24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1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04143" y="379139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Учет возвратной тары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77050" y="452419"/>
            <a:ext cx="1984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B92163-C284-434C-A01C-93F4E06FC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841181"/>
            <a:ext cx="8026400" cy="8775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FE5C94-C9CA-41D1-A6E6-45277313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6" y="979343"/>
            <a:ext cx="3619448" cy="3565426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D1172276-B25E-4C11-82A0-78F0C12DCBA8}"/>
              </a:ext>
            </a:extLst>
          </p:cNvPr>
          <p:cNvSpPr/>
          <p:nvPr/>
        </p:nvSpPr>
        <p:spPr>
          <a:xfrm rot="10800000" flipH="1" flipV="1">
            <a:off x="4427538" y="2789237"/>
            <a:ext cx="4088389" cy="1690399"/>
          </a:xfrm>
          <a:prstGeom prst="wedgeRoundRectCallout">
            <a:avLst>
              <a:gd name="adj1" fmla="val -80514"/>
              <a:gd name="adj2" fmla="val 33939"/>
              <a:gd name="adj3" fmla="val 16667"/>
            </a:avLst>
          </a:prstGeom>
          <a:solidFill>
            <a:schemeClr val="bg1"/>
          </a:solidFill>
          <a:ln w="28575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Организации, приобретающие товар в возвратной таре, учитывают ее за балансом.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Организации, реализующие товар в возвратной таре, после передачи в эксплуатацию учитывают ее за балансом.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3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1747</Words>
  <Application>Microsoft Office PowerPoint</Application>
  <PresentationFormat>Произвольный</PresentationFormat>
  <Paragraphs>415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Noto Sans Symbols</vt:lpstr>
      <vt:lpstr>Times New Roman</vt:lpstr>
      <vt:lpstr>Verdana</vt:lpstr>
      <vt:lpstr>Wingdings</vt:lpstr>
      <vt:lpstr>13_Оформление по умолчанию</vt:lpstr>
      <vt:lpstr>5_Оформление по умолчанию</vt:lpstr>
      <vt:lpstr>9_Оформление по умолчанию</vt:lpstr>
      <vt:lpstr>10_Оформление по умолчанию</vt:lpstr>
      <vt:lpstr>14_Оформление по умолчанию</vt:lpstr>
      <vt:lpstr>Новое в программе 1С:Бухгалтерия 8</vt:lpstr>
      <vt:lpstr>Поддержка в программе изменений законодательства</vt:lpstr>
      <vt:lpstr>Резерв под обесценение запасов. Версия КОРП</vt:lpstr>
      <vt:lpstr>Оценка запасов при признании  ГП и НЗП.  Версия КОРП</vt:lpstr>
      <vt:lpstr>Поддержка в программе изменений законодательства</vt:lpstr>
      <vt:lpstr>Признаются утратившими силу  с 01.01.2021</vt:lpstr>
      <vt:lpstr>Учет малоценного оборудования  и запасов </vt:lpstr>
      <vt:lpstr>Учет малоценного оборудования  и запасов </vt:lpstr>
      <vt:lpstr>Учет возвратной тары</vt:lpstr>
      <vt:lpstr>Учет возвратной тары  у поставщика</vt:lpstr>
      <vt:lpstr>Учет возвратной тары у поставщика</vt:lpstr>
      <vt:lpstr>Учет возвратной тары у поставщика</vt:lpstr>
      <vt:lpstr>Учет возвратной тары у поставщика</vt:lpstr>
      <vt:lpstr>Поддержка в программе изменений законодательства</vt:lpstr>
      <vt:lpstr>Учет амортизации</vt:lpstr>
      <vt:lpstr>Учет амортизации</vt:lpstr>
      <vt:lpstr>Учет доходов и расходов  при ликвидации ОС</vt:lpstr>
      <vt:lpstr>Учет доходов и расходов  при ликвидации ОС.  Дорогие материалы</vt:lpstr>
      <vt:lpstr>Перевод ОС с  несущественной стоимостью в малоценное оборудование</vt:lpstr>
      <vt:lpstr>Поддержка в программе  1С:Бухгалтерия КОРП</vt:lpstr>
      <vt:lpstr>Обесценение основных средств</vt:lpstr>
      <vt:lpstr>Амортизационные компоненты  в стоимости ОС</vt:lpstr>
      <vt:lpstr>Приобретение основных средств  в рассрочку</vt:lpstr>
      <vt:lpstr>Поддержка в программе  изменений законодательства</vt:lpstr>
      <vt:lpstr>Правила учета для арендатора. Простая аренда</vt:lpstr>
      <vt:lpstr>Правила учета для арендатора. ППА</vt:lpstr>
      <vt:lpstr>Правила учета для арендатора. ППА. Ежемесячное отражение</vt:lpstr>
      <vt:lpstr>Правила учета для арендатора. ППА. Проводки закрытия месяца</vt:lpstr>
      <vt:lpstr>Поддержка в программе  изменений законодательства</vt:lpstr>
      <vt:lpstr>РНПТ указывается во всех  документах для прослеживаемых           товаров</vt:lpstr>
      <vt:lpstr>Операции с прослеживаемыми  товарами с участием посредников</vt:lpstr>
      <vt:lpstr>Операции с прослеживаемыми  товарами с участием посредников</vt:lpstr>
      <vt:lpstr>Операции с прослеживаемыми  товарами с участием посредников</vt:lpstr>
      <vt:lpstr>Учет прослеживаемых  основных средств</vt:lpstr>
      <vt:lpstr>Учет прослеживаемых  комплектующих основного средства</vt:lpstr>
      <vt:lpstr>Учет прослеживаемых  комплектующих  основного средства</vt:lpstr>
      <vt:lpstr>Учет прослеживаемых  комплектующих  основного средства</vt:lpstr>
      <vt:lpstr>Учет прослеживаемого  малоценного оборудования</vt:lpstr>
      <vt:lpstr>Состав отчетности по операциям с прослеживаемыми товарами</vt:lpstr>
      <vt:lpstr>Состав отчетности по операциям с прослеживаемыми товарами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в программе 1С:Бухгалтерия 8</dc:title>
  <dc:creator>sss</dc:creator>
  <cp:lastModifiedBy>sss</cp:lastModifiedBy>
  <cp:revision>93</cp:revision>
  <dcterms:modified xsi:type="dcterms:W3CDTF">2022-01-12T13:45:43Z</dcterms:modified>
</cp:coreProperties>
</file>