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3851" r:id="rId2"/>
  </p:sldMasterIdLst>
  <p:notesMasterIdLst>
    <p:notesMasterId r:id="rId32"/>
  </p:notesMasterIdLst>
  <p:handoutMasterIdLst>
    <p:handoutMasterId r:id="rId33"/>
  </p:handoutMasterIdLst>
  <p:sldIdLst>
    <p:sldId id="567" r:id="rId3"/>
    <p:sldId id="569" r:id="rId4"/>
    <p:sldId id="568" r:id="rId5"/>
    <p:sldId id="571" r:id="rId6"/>
    <p:sldId id="572" r:id="rId7"/>
    <p:sldId id="573" r:id="rId8"/>
    <p:sldId id="574" r:id="rId9"/>
    <p:sldId id="575" r:id="rId10"/>
    <p:sldId id="576" r:id="rId11"/>
    <p:sldId id="578" r:id="rId12"/>
    <p:sldId id="577" r:id="rId13"/>
    <p:sldId id="579" r:id="rId14"/>
    <p:sldId id="580" r:id="rId15"/>
    <p:sldId id="581" r:id="rId16"/>
    <p:sldId id="570" r:id="rId17"/>
    <p:sldId id="583" r:id="rId18"/>
    <p:sldId id="587" r:id="rId19"/>
    <p:sldId id="584" r:id="rId20"/>
    <p:sldId id="585" r:id="rId21"/>
    <p:sldId id="586" r:id="rId22"/>
    <p:sldId id="588" r:id="rId23"/>
    <p:sldId id="589" r:id="rId24"/>
    <p:sldId id="590" r:id="rId25"/>
    <p:sldId id="591" r:id="rId26"/>
    <p:sldId id="592" r:id="rId27"/>
    <p:sldId id="595" r:id="rId28"/>
    <p:sldId id="596" r:id="rId29"/>
    <p:sldId id="597" r:id="rId30"/>
    <p:sldId id="593" r:id="rId31"/>
  </p:sldIdLst>
  <p:sldSz cx="12192000" cy="6858000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497"/>
    <a:srgbClr val="F9E383"/>
    <a:srgbClr val="0000FF"/>
    <a:srgbClr val="000099"/>
    <a:srgbClr val="9BBB59"/>
    <a:srgbClr val="BCBC56"/>
    <a:srgbClr val="BD9B53"/>
    <a:srgbClr val="BF7750"/>
    <a:srgbClr val="99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338" autoAdjust="0"/>
    <p:restoredTop sz="82945" autoAdjust="0"/>
  </p:normalViewPr>
  <p:slideViewPr>
    <p:cSldViewPr>
      <p:cViewPr varScale="1">
        <p:scale>
          <a:sx n="59" d="100"/>
          <a:sy n="59" d="100"/>
        </p:scale>
        <p:origin x="102" y="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823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823" y="941070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3A02CF3-CF6D-4489-AEBE-547935E0C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21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4257" y="0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5350"/>
            <a:ext cx="541528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4257" y="9408981"/>
            <a:ext cx="293327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7294B6-C243-4674-817D-CBA72C60B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2550" y="742950"/>
            <a:ext cx="6604000" cy="3714750"/>
          </a:xfrm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CC58E5-02FB-4D4D-A554-F6AE2FEB6411}" type="slidenum">
              <a:rPr lang="ru-RU" altLang="ru-RU" sz="1200" smtClean="0">
                <a:latin typeface="Times New Roman" panose="02020603050405020304" pitchFamily="18" charset="0"/>
              </a:rPr>
              <a:pPr/>
              <a:t>12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19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294B6-C243-4674-817D-CBA72C60B8B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0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7294B6-C243-4674-817D-CBA72C60B8B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7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0B1B09-7BCE-42B9-881F-914252845A11}" type="slidenum">
              <a:rPr lang="ru-RU" altLang="ru-RU" sz="1200" smtClean="0">
                <a:latin typeface="Times New Roman" panose="02020603050405020304" pitchFamily="18" charset="0"/>
              </a:rPr>
              <a:pPr/>
              <a:t>26</a:t>
            </a:fld>
            <a:endParaRPr lang="ru-RU" altLang="ru-RU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8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EEA14F-5744-4998-8D9F-F9086BE54A2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64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фон_4х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407701" y="2148596"/>
            <a:ext cx="7296811" cy="859438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4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2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1008146"/>
            <a:ext cx="11904133" cy="3952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11CA3F-D46D-47A9-8E70-11589268E8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554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3313613"/>
            <a:ext cx="10363200" cy="1024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185600"/>
            <a:ext cx="10363200" cy="11280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705E7-CEAD-464D-BE35-71F30E41F4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85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953740"/>
            <a:ext cx="5850467" cy="39522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953740"/>
            <a:ext cx="5850467" cy="39522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8434AA-06DB-4C2F-A34B-10C821B900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938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6504"/>
            <a:ext cx="10972800" cy="85943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154275"/>
            <a:ext cx="5386917" cy="48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1635321"/>
            <a:ext cx="5386917" cy="2971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154275"/>
            <a:ext cx="5389033" cy="4810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1635321"/>
            <a:ext cx="5389033" cy="29710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9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8821C2-390D-462A-ACDC-CBB70A4244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00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C97F4-C53F-450D-8C83-C6EC7EABB9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8446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741BF7-A58A-43A4-8BB6-26440545E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06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6" y="205311"/>
            <a:ext cx="4011084" cy="8737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05322"/>
            <a:ext cx="6815667" cy="44010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6" y="1079076"/>
            <a:ext cx="4011084" cy="35272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30ED59-3CC1-44BE-8485-C14DBD89FC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876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3609643"/>
            <a:ext cx="7315200" cy="4261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460754"/>
            <a:ext cx="7315200" cy="30939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4035789"/>
            <a:ext cx="7315200" cy="605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0BD6FA-395B-4E76-A111-D8402B8672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082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E2A051-C56D-4F30-A5FC-2E6955EA93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883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72038" y="-20292"/>
            <a:ext cx="2976033" cy="49262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41" y="-20292"/>
            <a:ext cx="8724900" cy="49262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6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A88707-2F2E-4C33-9463-679C861A15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222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30D9CD-46F2-47B8-90E6-8A5771E727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136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2" y="-20293"/>
            <a:ext cx="6432551" cy="8128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953740"/>
            <a:ext cx="5850467" cy="39522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953739"/>
            <a:ext cx="5850467" cy="19182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2986550"/>
            <a:ext cx="5850467" cy="191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8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70088-049A-472D-BDC4-5C8DEA4C03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5150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Lay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7" y="143241"/>
            <a:ext cx="2065867" cy="12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59002" y="-20293"/>
            <a:ext cx="6432551" cy="8128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3933" y="953739"/>
            <a:ext cx="5850467" cy="19182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953739"/>
            <a:ext cx="5850467" cy="191821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43933" y="2986550"/>
            <a:ext cx="5850467" cy="191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7600" y="2986550"/>
            <a:ext cx="5850467" cy="1919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Rectangle 5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9" name="Rectangle 5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0918EE-622A-4BB3-9715-AE11A9530D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11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159563" y="122825"/>
            <a:ext cx="6288616" cy="10838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ru-RU" altLang="ru-RU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609600" y="1203216"/>
            <a:ext cx="10972800" cy="34031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 smtClean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E1E9E3-5FE9-4701-8AC5-C30189D1D5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15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23F5F-3ED6-4E53-A77A-5B15C0912C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5770160"/>
      </p:ext>
    </p:extLst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06903"/>
            <a:ext cx="10972800" cy="43990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9C4EF2-732C-4F33-A05B-EA25FAF86A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9691686"/>
      </p:ext>
    </p:extLst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17" y="44450"/>
            <a:ext cx="7490883" cy="1081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933" y="1268413"/>
            <a:ext cx="5850467" cy="5256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1" y="1268413"/>
            <a:ext cx="5850467" cy="2551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1" y="3971925"/>
            <a:ext cx="5850467" cy="2552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ftr" sz="quarter" idx="10"/>
          </p:nvPr>
        </p:nvSpPr>
        <p:spPr>
          <a:xfrm>
            <a:off x="623392" y="188645"/>
            <a:ext cx="9985109" cy="22110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7" name="Rectangle 5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3281-19F0-4944-9F91-9841C7BC5C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00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3393" y="6448256"/>
            <a:ext cx="8448939" cy="221109"/>
          </a:xfrm>
          <a:prstGeom prst="rect">
            <a:avLst/>
          </a:prstGeom>
        </p:spPr>
        <p:txBody>
          <a:bodyPr/>
          <a:lstStyle/>
          <a:p>
            <a:fld id="{33339A0C-5620-44C9-B700-C0C04130BC03}" type="datetime1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3392" y="188645"/>
            <a:ext cx="9985109" cy="22110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8503-A765-4FCB-A80A-A8808FD571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8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382914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068960"/>
            <a:ext cx="8534400" cy="256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8503-A765-4FCB-A80A-A8808FD571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3393" y="188643"/>
            <a:ext cx="8736971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23393" y="6448254"/>
            <a:ext cx="8448939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 i="0" baseline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fld id="{765DF19E-51AC-42E9-A9C4-166A97C87BD0}" type="datetime1">
              <a:rPr lang="ru-RU" smtClean="0"/>
              <a:pPr/>
              <a:t>24.01.2019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9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96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063751" y="275340"/>
            <a:ext cx="7296149" cy="11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99512"/>
            <a:ext cx="10972800" cy="45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662"/>
            <a:ext cx="2844800" cy="36605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</a:defRPr>
            </a:lvl1pPr>
          </a:lstStyle>
          <a:p>
            <a:fld id="{BB5C52D9-C4BE-4215-9AD3-134F237F25F6}" type="slidenum">
              <a:rPr lang="ru-RU" altLang="ru-RU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‹#›</a:t>
            </a:fld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24" descr="Layer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324677"/>
            <a:ext cx="1847849" cy="11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31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50" r:id="rId5"/>
    <p:sldLayoutId id="2147483865" r:id="rId6"/>
    <p:sldLayoutId id="2147483866" r:id="rId7"/>
    <p:sldLayoutId id="2147483867" r:id="rId8"/>
  </p:sldLayoutIdLst>
  <p:transition advTm="6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725" indent="-180975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113" indent="-17938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2256369" y="152790"/>
            <a:ext cx="6432551" cy="10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284" y="1362369"/>
            <a:ext cx="11904133" cy="52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53652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3592"/>
            <a:ext cx="10896600" cy="25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>
                <a:solidFill>
                  <a:srgbClr val="5B0917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 altLang="ru-RU"/>
              <a:t>Наименование слайда</a:t>
            </a:r>
          </a:p>
        </p:txBody>
      </p:sp>
      <p:sp>
        <p:nvSpPr>
          <p:cNvPr id="153655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596986"/>
            <a:ext cx="1022349" cy="26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D20000"/>
                </a:solidFill>
                <a:latin typeface="Arial" panose="020B0604020202020204" pitchFamily="34" charset="0"/>
              </a:defRPr>
            </a:lvl1pPr>
          </a:lstStyle>
          <a:p>
            <a:fld id="{7B624218-4840-4694-A2F7-5EA16865E86A}" type="slidenum">
              <a:rPr lang="ru-RU" altLang="ru-RU" b="1" smtClean="0">
                <a:cs typeface="Arial" panose="020B0604020202020204" pitchFamily="34" charset="0"/>
              </a:rPr>
              <a:pPr/>
              <a:t>‹#›</a:t>
            </a:fld>
            <a:endParaRPr lang="ru-RU" altLang="ru-RU" b="1" smtClean="0">
              <a:cs typeface="Arial" panose="020B0604020202020204" pitchFamily="34" charset="0"/>
            </a:endParaRPr>
          </a:p>
        </p:txBody>
      </p:sp>
      <p:pic>
        <p:nvPicPr>
          <p:cNvPr id="4102" name="Picture 24" descr="Layer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6" y="324677"/>
            <a:ext cx="1847849" cy="11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2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D2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E2271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4"/>
          <p:cNvSpPr>
            <a:spLocks noGrp="1"/>
          </p:cNvSpPr>
          <p:nvPr>
            <p:ph type="title"/>
          </p:nvPr>
        </p:nvSpPr>
        <p:spPr>
          <a:xfrm>
            <a:off x="4656139" y="332656"/>
            <a:ext cx="5761037" cy="1224136"/>
          </a:xfrm>
          <a:noFill/>
        </p:spPr>
        <p:txBody>
          <a:bodyPr/>
          <a:lstStyle/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34819" name="Text Box 13"/>
          <p:cNvSpPr txBox="1">
            <a:spLocks noChangeArrowheads="1"/>
          </p:cNvSpPr>
          <p:nvPr/>
        </p:nvSpPr>
        <p:spPr bwMode="auto">
          <a:xfrm>
            <a:off x="4656139" y="5085184"/>
            <a:ext cx="5761037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sz="1800" b="1" dirty="0">
                <a:solidFill>
                  <a:prstClr val="black"/>
                </a:solidFill>
              </a:rPr>
              <a:t>Позднеев Борис Михайлович, д.т.н., профессор, директор Института информационных систем и технологий ФГБОУ ВО МГТУ «СТАНКИН»</a:t>
            </a: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4656139" y="1340768"/>
            <a:ext cx="57610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</a:rPr>
              <a:t>Секция «Практика </a:t>
            </a:r>
            <a:r>
              <a:rPr lang="en-US" altLang="ru-RU" sz="1600" dirty="0">
                <a:solidFill>
                  <a:srgbClr val="C00000"/>
                </a:solidFill>
              </a:rPr>
              <a:t>ERP </a:t>
            </a:r>
            <a:r>
              <a:rPr lang="ru-RU" altLang="ru-RU" sz="1600" dirty="0">
                <a:solidFill>
                  <a:srgbClr val="C00000"/>
                </a:solidFill>
              </a:rPr>
              <a:t>для организации процесса обучения»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656139" y="2492417"/>
            <a:ext cx="57610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ru-RU" b="1" dirty="0">
                <a:solidFill>
                  <a:prstClr val="black"/>
                </a:solidFill>
              </a:rPr>
              <a:t>Интеграция и </a:t>
            </a:r>
            <a:r>
              <a:rPr lang="ru-RU" altLang="ru-RU" b="1" dirty="0" err="1">
                <a:solidFill>
                  <a:prstClr val="black"/>
                </a:solidFill>
              </a:rPr>
              <a:t>интероперабельность</a:t>
            </a:r>
            <a:r>
              <a:rPr lang="ru-RU" altLang="ru-RU" b="1" dirty="0">
                <a:solidFill>
                  <a:prstClr val="black"/>
                </a:solidFill>
              </a:rPr>
              <a:t> автоматизированных </a:t>
            </a:r>
            <a:r>
              <a:rPr lang="ru-RU" altLang="ru-RU" b="1" dirty="0">
                <a:solidFill>
                  <a:prstClr val="black"/>
                </a:solidFill>
              </a:rPr>
              <a:t>систем </a:t>
            </a:r>
            <a:r>
              <a:rPr lang="ru-RU" altLang="ru-RU" b="1" dirty="0">
                <a:solidFill>
                  <a:prstClr val="black"/>
                </a:solidFill>
              </a:rPr>
              <a:t>управления цифровым </a:t>
            </a:r>
            <a:r>
              <a:rPr lang="ru-RU" altLang="ru-RU" b="1" dirty="0">
                <a:solidFill>
                  <a:prstClr val="black"/>
                </a:solidFill>
              </a:rPr>
              <a:t>производством в </a:t>
            </a:r>
            <a:r>
              <a:rPr lang="ru-RU" altLang="ru-RU" b="1" dirty="0">
                <a:solidFill>
                  <a:prstClr val="black"/>
                </a:solidFill>
              </a:rPr>
              <a:t>среде виртуального машиностроительного предприятия </a:t>
            </a:r>
            <a:r>
              <a:rPr lang="ru-RU" altLang="ru-RU" b="1" dirty="0">
                <a:solidFill>
                  <a:prstClr val="black"/>
                </a:solidFill>
              </a:rPr>
              <a:t>(на основе </a:t>
            </a:r>
            <a:r>
              <a:rPr lang="ru-RU" altLang="ru-RU" b="1" dirty="0">
                <a:solidFill>
                  <a:prstClr val="black"/>
                </a:solidFill>
              </a:rPr>
              <a:t>продукта «1С:ERP </a:t>
            </a:r>
            <a:r>
              <a:rPr lang="ru-RU" altLang="ru-RU" b="1" dirty="0">
                <a:solidFill>
                  <a:prstClr val="black"/>
                </a:solidFill>
              </a:rPr>
              <a:t>Управление предприятием 2»).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883523" y="6165304"/>
            <a:ext cx="576103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C00000"/>
                </a:solidFill>
                <a:ea typeface="+mj-ea"/>
              </a:rPr>
              <a:t>29 января 2019 г.</a:t>
            </a:r>
          </a:p>
        </p:txBody>
      </p:sp>
    </p:spTree>
    <p:extLst>
      <p:ext uri="{BB962C8B-B14F-4D97-AF65-F5344CB8AC3E}">
        <p14:creationId xmlns:p14="http://schemas.microsoft.com/office/powerpoint/2010/main" val="300048026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51384" y="1834754"/>
            <a:ext cx="11305256" cy="71675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solidFill>
                  <a:srgbClr val="C00000"/>
                </a:solidFill>
              </a:rPr>
              <a:t>Распоряжение Правительства Российской Федерации № 482-р от 23.03.2018</a:t>
            </a: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1974058" y="4173143"/>
            <a:ext cx="8422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4343" name="Заголовок 1"/>
          <p:cNvSpPr txBox="1">
            <a:spLocks/>
          </p:cNvSpPr>
          <p:nvPr/>
        </p:nvSpPr>
        <p:spPr bwMode="auto">
          <a:xfrm>
            <a:off x="767408" y="2979918"/>
            <a:ext cx="11089232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2"/>
                </a:solidFill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ПЛАН МЕРОПРИЯТИЙ ("ДОРОЖНАЯ КАРТА")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 совершенствованию законодательства и устранению административных барьеров в целях обеспечения реализации Национальной технологической инициативы по направлению "</a:t>
            </a:r>
            <a:r>
              <a:rPr lang="ru-RU" altLang="ru-RU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Технет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" (передовые производственные технологии)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51FA9E2E-4030-4A17-827F-1FCA603756BC}" type="slidenum">
              <a:rPr lang="ru-RU" altLang="ru-RU" sz="1600" smtClean="0">
                <a:solidFill>
                  <a:srgbClr val="CC3300"/>
                </a:solidFill>
              </a:rPr>
              <a:t>10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58447" y="853331"/>
            <a:ext cx="7140573" cy="7167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План мероприятий (фрагменты)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223798"/>
              </p:ext>
            </p:extLst>
          </p:nvPr>
        </p:nvGraphicFramePr>
        <p:xfrm>
          <a:off x="479376" y="1657350"/>
          <a:ext cx="11233247" cy="4526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5795"/>
                <a:gridCol w="1966609"/>
                <a:gridCol w="2718775"/>
                <a:gridCol w="1500013"/>
                <a:gridCol w="2592055"/>
              </a:tblGrid>
              <a:tr h="4071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Вид документа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Ожидаемый результат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Срок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Исполнитель (соисполнители)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43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14. Привлечение российских экспертов к участию в работе профильных национальных и международных технических комитетов подкомитетов (рабочих групп) по стандартизации. Продвижение на международный уровень требований российских компаний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методические рекомендации Росстандарта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создание базы нормативно-технического регулирования технологий, лежащих в основе создания и применения передовых производственных технологий, - 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киберфизических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систем (промышленный интернет вещей, большие данные, искусственный интеллект и т.д.)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Сентябрь 2018 г.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Росстандарт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Минпромторг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России, заинтересованные федеральные органы исполнительной власти с участием Агентства стратегических инициатив, акционерного общества "Российская венчурная компания", рабочей группы "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Технет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", инфраструктурного центра "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Технет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"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68589" marR="68589" marT="34295" marB="3429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A2188445-E53B-437D-829A-8C504B46D449}" type="slidenum">
              <a:rPr lang="ru-RU" altLang="ru-RU" sz="1600" smtClean="0">
                <a:solidFill>
                  <a:srgbClr val="CC3300"/>
                </a:solidFill>
              </a:rPr>
              <a:t>11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850639" y="4021093"/>
            <a:ext cx="3889427" cy="707886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интернет вещей (</a:t>
            </a:r>
            <a:r>
              <a:rPr lang="en-US" alt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IIoT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60"/>
          <p:cNvSpPr txBox="1">
            <a:spLocks noChangeArrowheads="1"/>
          </p:cNvSpPr>
          <p:nvPr/>
        </p:nvSpPr>
        <p:spPr bwMode="auto">
          <a:xfrm>
            <a:off x="887438" y="2600394"/>
            <a:ext cx="3692501" cy="707886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4-ая промышленная</a:t>
            </a:r>
          </a:p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революция</a:t>
            </a:r>
          </a:p>
        </p:txBody>
      </p:sp>
      <p:sp>
        <p:nvSpPr>
          <p:cNvPr id="27" name="TextBox 62"/>
          <p:cNvSpPr txBox="1">
            <a:spLocks noChangeArrowheads="1"/>
          </p:cNvSpPr>
          <p:nvPr/>
        </p:nvSpPr>
        <p:spPr bwMode="auto">
          <a:xfrm>
            <a:off x="887438" y="3226594"/>
            <a:ext cx="3697262" cy="708025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</a:p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трансформация</a:t>
            </a:r>
          </a:p>
        </p:txBody>
      </p:sp>
      <p:sp>
        <p:nvSpPr>
          <p:cNvPr id="28" name="TextBox 63"/>
          <p:cNvSpPr txBox="1">
            <a:spLocks noChangeArrowheads="1"/>
          </p:cNvSpPr>
          <p:nvPr/>
        </p:nvSpPr>
        <p:spPr bwMode="auto">
          <a:xfrm>
            <a:off x="887438" y="1904908"/>
            <a:ext cx="3694695" cy="708025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</a:t>
            </a:r>
          </a:p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«Индустрия 4.0»</a:t>
            </a:r>
          </a:p>
        </p:txBody>
      </p:sp>
      <p:sp>
        <p:nvSpPr>
          <p:cNvPr id="29" name="TextBox 64"/>
          <p:cNvSpPr txBox="1">
            <a:spLocks noChangeArrowheads="1"/>
          </p:cNvSpPr>
          <p:nvPr/>
        </p:nvSpPr>
        <p:spPr bwMode="auto">
          <a:xfrm>
            <a:off x="839416" y="4744244"/>
            <a:ext cx="4536504" cy="707886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реальность (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VR)</a:t>
            </a:r>
          </a:p>
          <a:p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Дополненная реальность (</a:t>
            </a:r>
            <a:r>
              <a:rPr lang="en-US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AR)</a:t>
            </a:r>
            <a:endParaRPr lang="ru-RU" alt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19" name="Прямая соединительная линия 13"/>
          <p:cNvCxnSpPr>
            <a:cxnSpLocks noChangeShapeType="1"/>
            <a:endCxn id="29" idx="1"/>
          </p:cNvCxnSpPr>
          <p:nvPr/>
        </p:nvCxnSpPr>
        <p:spPr bwMode="auto">
          <a:xfrm flipH="1" flipV="1">
            <a:off x="839416" y="5098187"/>
            <a:ext cx="3661148" cy="7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57"/>
          <p:cNvSpPr txBox="1">
            <a:spLocks noChangeArrowheads="1"/>
          </p:cNvSpPr>
          <p:nvPr/>
        </p:nvSpPr>
        <p:spPr bwMode="auto">
          <a:xfrm>
            <a:off x="8013700" y="4394863"/>
            <a:ext cx="3548759" cy="400110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58"/>
          <p:cNvSpPr txBox="1">
            <a:spLocks noChangeArrowheads="1"/>
          </p:cNvSpPr>
          <p:nvPr/>
        </p:nvSpPr>
        <p:spPr bwMode="auto">
          <a:xfrm>
            <a:off x="7986715" y="3407569"/>
            <a:ext cx="3675434" cy="400110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70"/>
          <p:cNvSpPr txBox="1">
            <a:spLocks noChangeArrowheads="1"/>
          </p:cNvSpPr>
          <p:nvPr/>
        </p:nvSpPr>
        <p:spPr bwMode="auto">
          <a:xfrm>
            <a:off x="6406115" y="1499753"/>
            <a:ext cx="2325588" cy="584775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Законы, программы, стратегии</a:t>
            </a:r>
          </a:p>
        </p:txBody>
      </p:sp>
      <p:sp>
        <p:nvSpPr>
          <p:cNvPr id="24" name="TextBox 59"/>
          <p:cNvSpPr txBox="1">
            <a:spLocks noChangeArrowheads="1"/>
          </p:cNvSpPr>
          <p:nvPr/>
        </p:nvSpPr>
        <p:spPr bwMode="auto">
          <a:xfrm>
            <a:off x="7894638" y="2367757"/>
            <a:ext cx="3857092" cy="707886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Виртуальные</a:t>
            </a:r>
            <a:r>
              <a:rPr lang="en-US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</a:t>
            </a:r>
            <a:endParaRPr lang="ru-RU" alt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(цифровые двойники)</a:t>
            </a:r>
          </a:p>
        </p:txBody>
      </p:sp>
      <p:sp>
        <p:nvSpPr>
          <p:cNvPr id="7" name="Овал 6"/>
          <p:cNvSpPr/>
          <p:nvPr/>
        </p:nvSpPr>
        <p:spPr>
          <a:xfrm>
            <a:off x="4881105" y="2242344"/>
            <a:ext cx="2769060" cy="2879725"/>
          </a:xfrm>
          <a:prstGeom prst="ellipse">
            <a:avLst/>
          </a:prstGeom>
          <a:solidFill>
            <a:srgbClr val="F8E497"/>
          </a:solidFill>
          <a:ln>
            <a:solidFill>
              <a:srgbClr val="CC33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en-US" sz="18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</a:t>
            </a:r>
            <a:r>
              <a:rPr lang="ru-RU" sz="1800" b="1" spc="-150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«Индустрия 4.0»</a:t>
            </a:r>
            <a:endParaRPr lang="ru-RU" sz="1800" b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27" name="Прямая со стрелкой 7"/>
          <p:cNvCxnSpPr>
            <a:cxnSpLocks noChangeShapeType="1"/>
            <a:stCxn id="27" idx="1"/>
          </p:cNvCxnSpPr>
          <p:nvPr/>
        </p:nvCxnSpPr>
        <p:spPr bwMode="auto">
          <a:xfrm flipV="1">
            <a:off x="887438" y="3564733"/>
            <a:ext cx="4006825" cy="15874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8" name="Прямая со стрелкой 8"/>
          <p:cNvCxnSpPr>
            <a:cxnSpLocks noChangeShapeType="1"/>
          </p:cNvCxnSpPr>
          <p:nvPr/>
        </p:nvCxnSpPr>
        <p:spPr bwMode="auto">
          <a:xfrm>
            <a:off x="4473575" y="2996406"/>
            <a:ext cx="420688" cy="3302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9" name="Прямая соединительная линия 9"/>
          <p:cNvCxnSpPr>
            <a:cxnSpLocks noChangeShapeType="1"/>
            <a:stCxn id="28" idx="1"/>
          </p:cNvCxnSpPr>
          <p:nvPr/>
        </p:nvCxnSpPr>
        <p:spPr bwMode="auto">
          <a:xfrm flipV="1">
            <a:off x="887438" y="2243931"/>
            <a:ext cx="3579787" cy="1499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0" name="Прямая со стрелкой 10"/>
          <p:cNvCxnSpPr>
            <a:cxnSpLocks noChangeShapeType="1"/>
          </p:cNvCxnSpPr>
          <p:nvPr/>
        </p:nvCxnSpPr>
        <p:spPr bwMode="auto">
          <a:xfrm>
            <a:off x="4449763" y="2242344"/>
            <a:ext cx="601662" cy="696913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1" name="Прямая соединительная линия 11"/>
          <p:cNvCxnSpPr>
            <a:cxnSpLocks noChangeShapeType="1"/>
          </p:cNvCxnSpPr>
          <p:nvPr/>
        </p:nvCxnSpPr>
        <p:spPr bwMode="auto">
          <a:xfrm flipH="1" flipV="1">
            <a:off x="978098" y="2996406"/>
            <a:ext cx="3514528" cy="1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2" name="Прямая со стрелкой 12"/>
          <p:cNvCxnSpPr>
            <a:cxnSpLocks noChangeShapeType="1"/>
          </p:cNvCxnSpPr>
          <p:nvPr/>
        </p:nvCxnSpPr>
        <p:spPr bwMode="auto">
          <a:xfrm flipV="1">
            <a:off x="4473575" y="4374356"/>
            <a:ext cx="623888" cy="723900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3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978098" y="4374356"/>
            <a:ext cx="3495477" cy="0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4" name="Прямая со стрелкой 15"/>
          <p:cNvCxnSpPr>
            <a:cxnSpLocks noChangeShapeType="1"/>
          </p:cNvCxnSpPr>
          <p:nvPr/>
        </p:nvCxnSpPr>
        <p:spPr bwMode="auto">
          <a:xfrm flipV="1">
            <a:off x="4460875" y="4042568"/>
            <a:ext cx="420688" cy="331788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5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7654926" y="3740874"/>
            <a:ext cx="4129706" cy="34925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6" name="Прямая соединительная линия 17"/>
          <p:cNvCxnSpPr>
            <a:cxnSpLocks noChangeShapeType="1"/>
            <a:endCxn id="24" idx="1"/>
          </p:cNvCxnSpPr>
          <p:nvPr/>
        </p:nvCxnSpPr>
        <p:spPr bwMode="auto">
          <a:xfrm flipV="1">
            <a:off x="7608889" y="2721700"/>
            <a:ext cx="285749" cy="504893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7" name="Прямая со стрелкой 18"/>
          <p:cNvCxnSpPr>
            <a:cxnSpLocks noChangeShapeType="1"/>
          </p:cNvCxnSpPr>
          <p:nvPr/>
        </p:nvCxnSpPr>
        <p:spPr bwMode="auto">
          <a:xfrm>
            <a:off x="7599820" y="4069696"/>
            <a:ext cx="423862" cy="704852"/>
          </a:xfrm>
          <a:prstGeom prst="straightConnector1">
            <a:avLst/>
          </a:prstGeom>
          <a:noFill/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8" name="Прямая соединительная линия 19"/>
          <p:cNvCxnSpPr>
            <a:cxnSpLocks noChangeShapeType="1"/>
            <a:stCxn id="24" idx="1"/>
          </p:cNvCxnSpPr>
          <p:nvPr/>
        </p:nvCxnSpPr>
        <p:spPr bwMode="auto">
          <a:xfrm flipV="1">
            <a:off x="7894638" y="2682082"/>
            <a:ext cx="3889994" cy="39618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Прямая соединительная линия 20"/>
          <p:cNvCxnSpPr>
            <a:cxnSpLocks noChangeShapeType="1"/>
          </p:cNvCxnSpPr>
          <p:nvPr/>
        </p:nvCxnSpPr>
        <p:spPr bwMode="auto">
          <a:xfrm flipV="1">
            <a:off x="8013700" y="4774548"/>
            <a:ext cx="3770932" cy="2"/>
          </a:xfrm>
          <a:prstGeom prst="line">
            <a:avLst/>
          </a:prstGeom>
          <a:noFill/>
          <a:ln w="4445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Стрелка вверх 29"/>
          <p:cNvSpPr/>
          <p:nvPr/>
        </p:nvSpPr>
        <p:spPr>
          <a:xfrm>
            <a:off x="6105526" y="5130006"/>
            <a:ext cx="269875" cy="1192212"/>
          </a:xfrm>
          <a:prstGeom prst="upArrow">
            <a:avLst/>
          </a:prstGeom>
          <a:solidFill>
            <a:srgbClr val="F9E383"/>
          </a:solidFill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1" name="TextBox 70"/>
          <p:cNvSpPr txBox="1">
            <a:spLocks noChangeArrowheads="1"/>
          </p:cNvSpPr>
          <p:nvPr/>
        </p:nvSpPr>
        <p:spPr bwMode="auto">
          <a:xfrm>
            <a:off x="6375401" y="5498305"/>
            <a:ext cx="4685087" cy="646331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Цифровые платформы, «сквозные» технологии, инфраструктурные среды</a:t>
            </a:r>
          </a:p>
        </p:txBody>
      </p:sp>
      <p:sp>
        <p:nvSpPr>
          <p:cNvPr id="52" name="Стрелка вверх 51"/>
          <p:cNvSpPr/>
          <p:nvPr/>
        </p:nvSpPr>
        <p:spPr>
          <a:xfrm rot="10800000">
            <a:off x="6105525" y="1499752"/>
            <a:ext cx="269876" cy="742591"/>
          </a:xfrm>
          <a:prstGeom prst="upArrow">
            <a:avLst/>
          </a:prstGeom>
          <a:solidFill>
            <a:srgbClr val="F9E383"/>
          </a:solidFill>
          <a:ln>
            <a:solidFill>
              <a:srgbClr val="CC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3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34" name="TextBox 70"/>
          <p:cNvSpPr txBox="1">
            <a:spLocks noChangeArrowheads="1"/>
          </p:cNvSpPr>
          <p:nvPr/>
        </p:nvSpPr>
        <p:spPr bwMode="auto">
          <a:xfrm>
            <a:off x="2772312" y="5498305"/>
            <a:ext cx="3346450" cy="923330"/>
          </a:xfrm>
          <a:prstGeom prst="rect">
            <a:avLst/>
          </a:prstGeom>
          <a:solidFill>
            <a:srgbClr val="F9E383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ru-RU"/>
            </a:defPPr>
            <a:lvl1pPr eaLnBrk="1" hangingPunct="1">
              <a:defRPr sz="2000"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defRPr sz="2000">
                <a:latin typeface="Calibri" panose="020F0502020204030204" pitchFamily="34" charset="0"/>
              </a:defRPr>
            </a:lvl2pPr>
            <a:lvl3pPr marL="1143000" indent="-228600" eaLnBrk="0" hangingPunct="0">
              <a:defRPr sz="2000">
                <a:latin typeface="Calibri" panose="020F0502020204030204" pitchFamily="34" charset="0"/>
              </a:defRPr>
            </a:lvl3pPr>
            <a:lvl4pPr marL="1600200" indent="-228600" eaLnBrk="0" hangingPunct="0"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defRPr sz="2000"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Эталонная архитектура и национальный профиль стандартов </a:t>
            </a:r>
          </a:p>
        </p:txBody>
      </p:sp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1703512" y="853331"/>
            <a:ext cx="9858947" cy="7167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Цифровое предприятие и виртуальное предприятие в аспекте развития цифровой экономики и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«Индустрии 4.0»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63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64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66750424-8248-43CF-B0B1-A8CF970F6A51}" type="slidenum">
              <a:rPr lang="ru-RU" altLang="ru-RU" sz="1600" smtClean="0">
                <a:solidFill>
                  <a:srgbClr val="CC3300"/>
                </a:solidFill>
              </a:rPr>
              <a:t>12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589087" y="564169"/>
            <a:ext cx="9598025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Обеспечение конкурентоспособного качества продукции в условиях цифрового предприятия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498475" y="1457325"/>
            <a:ext cx="2193925" cy="914400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>
                <a:alpha val="2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800" spc="-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Менеджмент качества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498475" y="2533650"/>
            <a:ext cx="2181225" cy="914400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>
                <a:alpha val="2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800" spc="-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менеджмента качества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498475" y="3889375"/>
            <a:ext cx="2193925" cy="91440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производство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9671050" y="1260475"/>
            <a:ext cx="2187575" cy="949325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>
                <a:alpha val="2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spc="-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Компьютерный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менеджмент качества</a:t>
            </a:r>
          </a:p>
        </p:txBody>
      </p:sp>
      <p:sp>
        <p:nvSpPr>
          <p:cNvPr id="17" name="Овал 16"/>
          <p:cNvSpPr/>
          <p:nvPr/>
        </p:nvSpPr>
        <p:spPr>
          <a:xfrm>
            <a:off x="9671050" y="2355850"/>
            <a:ext cx="2187575" cy="1071563"/>
          </a:xfrm>
          <a:prstGeom prst="ellipse">
            <a:avLst/>
          </a:prstGeom>
          <a:solidFill>
            <a:srgbClr val="7030A0">
              <a:alpha val="20000"/>
            </a:srgbClr>
          </a:solidFill>
          <a:ln>
            <a:solidFill>
              <a:srgbClr val="7030A0">
                <a:alpha val="20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spc="-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Компьютерная система менеджмента качества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9667875" y="3889375"/>
            <a:ext cx="2193925" cy="914400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Цифровое предприятие</a:t>
            </a:r>
          </a:p>
        </p:txBody>
      </p:sp>
      <p:sp>
        <p:nvSpPr>
          <p:cNvPr id="13324" name="TextBox 7"/>
          <p:cNvSpPr txBox="1">
            <a:spLocks noChangeArrowheads="1"/>
          </p:cNvSpPr>
          <p:nvPr/>
        </p:nvSpPr>
        <p:spPr bwMode="auto">
          <a:xfrm>
            <a:off x="585788" y="4783138"/>
            <a:ext cx="2093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CAD, CAE, CAPP, PDM, PLM</a:t>
            </a:r>
            <a:r>
              <a:rPr lang="ru-RU" alt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ru-RU" altLang="ru-R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5" name="TextBox 19"/>
          <p:cNvSpPr txBox="1">
            <a:spLocks noChangeArrowheads="1"/>
          </p:cNvSpPr>
          <p:nvPr/>
        </p:nvSpPr>
        <p:spPr bwMode="auto">
          <a:xfrm>
            <a:off x="9694333" y="4839230"/>
            <a:ext cx="2359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ERP, MES, CRM, KMS, HRS, ITIL, …</a:t>
            </a:r>
            <a:endParaRPr lang="ru-RU" altLang="ru-RU" sz="1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6" name="TextBox 20"/>
          <p:cNvSpPr txBox="1">
            <a:spLocks noChangeArrowheads="1"/>
          </p:cNvSpPr>
          <p:nvPr/>
        </p:nvSpPr>
        <p:spPr bwMode="auto">
          <a:xfrm>
            <a:off x="1779587" y="5928669"/>
            <a:ext cx="8569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экономика, виртуальные предприятия, цифровые двойники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04338" y="3605213"/>
            <a:ext cx="2706687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46075" y="3605213"/>
            <a:ext cx="286702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9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757238"/>
            <a:ext cx="92503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67EEEA32-A4D6-4D29-A377-54A4FF86486A}" type="slidenum">
              <a:rPr lang="ru-RU" altLang="ru-RU" sz="1600" smtClean="0">
                <a:solidFill>
                  <a:srgbClr val="CC3300"/>
                </a:solidFill>
              </a:rPr>
              <a:t>13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41737" y="692696"/>
            <a:ext cx="9985771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</a:rPr>
              <a:t>Международная и национальная стандартизация в области «Индустрии 4.0»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67EEEA32-A4D6-4D29-A377-54A4FF86486A}" type="slidenum">
              <a:rPr lang="ru-RU" altLang="ru-RU" sz="1600" smtClean="0">
                <a:solidFill>
                  <a:srgbClr val="CC3300"/>
                </a:solidFill>
              </a:rPr>
              <a:t>14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15" y="1446986"/>
            <a:ext cx="9721621" cy="48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1451770" y="1064386"/>
            <a:ext cx="997282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C00000"/>
                </a:solidFill>
              </a:rPr>
              <a:t>Базовая модель архитектуры «Индустрии 4.0» (</a:t>
            </a:r>
            <a:r>
              <a:rPr lang="en-US" altLang="ru-RU" sz="1800" dirty="0">
                <a:solidFill>
                  <a:srgbClr val="C00000"/>
                </a:solidFill>
              </a:rPr>
              <a:t>RAMI 4.0</a:t>
            </a:r>
            <a:r>
              <a:rPr lang="ru-RU" altLang="ru-RU" sz="1800" dirty="0">
                <a:solidFill>
                  <a:srgbClr val="C00000"/>
                </a:solidFill>
              </a:rPr>
              <a:t>) (</a:t>
            </a:r>
            <a:r>
              <a:rPr lang="en-US" altLang="ru-RU" sz="1800" dirty="0">
                <a:solidFill>
                  <a:srgbClr val="C00000"/>
                </a:solidFill>
              </a:rPr>
              <a:t>Reference architecture model “Industry 4.0”)</a:t>
            </a:r>
            <a:endParaRPr lang="ru-RU" altLang="ru-RU" sz="1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7" b="9626"/>
          <a:stretch/>
        </p:blipFill>
        <p:spPr>
          <a:xfrm>
            <a:off x="3070227" y="1651708"/>
            <a:ext cx="6585001" cy="4861505"/>
          </a:xfrm>
          <a:prstGeom prst="rect">
            <a:avLst/>
          </a:prstGeom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2A487741-A26D-4288-B3C1-477FC276ED5E}" type="slidenum">
              <a:rPr lang="ru-RU" altLang="ru-RU" sz="1600" smtClean="0">
                <a:solidFill>
                  <a:srgbClr val="CC3300"/>
                </a:solidFill>
              </a:rPr>
              <a:t>15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1042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87487" y="861781"/>
            <a:ext cx="10126283" cy="767019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C00000"/>
                </a:solidFill>
              </a:rPr>
              <a:t>Стандарты ГОСТ Р МЭК 62264 – основа интеграции систем управления цифровым предприятием (ERP, MES, CAD, CAE, CAPP, PDM, PLM и др.)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23974686-E1D4-4D97-8D18-FAC8A9B1D2A6}" type="slidenum">
              <a:rPr lang="ru-RU" altLang="ru-RU" sz="1600" smtClean="0">
                <a:solidFill>
                  <a:srgbClr val="CC3300"/>
                </a:solidFill>
              </a:rPr>
              <a:t>16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772816"/>
            <a:ext cx="7573962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890" y="1447554"/>
            <a:ext cx="10972800" cy="5054401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ea typeface="+mj-ea"/>
              </a:rPr>
              <a:t>Рекомендации Минэкономразвития от 06.06.2018 о 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функциях и полномочиях руководителей 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по 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цифровой 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трансформации – РЦТ (</a:t>
            </a:r>
            <a:r>
              <a:rPr lang="en-US" b="1" dirty="0">
                <a:solidFill>
                  <a:srgbClr val="C00000"/>
                </a:solidFill>
                <a:ea typeface="+mj-ea"/>
              </a:rPr>
              <a:t>Chief Digital Officer  - CDO)</a:t>
            </a:r>
            <a:endParaRPr lang="ru-RU" b="1" dirty="0">
              <a:solidFill>
                <a:srgbClr val="C00000"/>
              </a:solidFill>
              <a:ea typeface="+mj-ea"/>
            </a:endParaRPr>
          </a:p>
          <a:p>
            <a:pPr marL="0" indent="449263">
              <a:lnSpc>
                <a:spcPct val="130000"/>
              </a:lnSpc>
              <a:spcBef>
                <a:spcPts val="400"/>
              </a:spcBef>
              <a:buNone/>
              <a:defRPr/>
            </a:pPr>
            <a:r>
              <a:rPr lang="ru-RU" b="1" dirty="0" err="1">
                <a:solidFill>
                  <a:srgbClr val="C00000"/>
                </a:solidFill>
                <a:ea typeface="+mj-ea"/>
              </a:rPr>
              <a:t>Основны</a:t>
            </a:r>
            <a:r>
              <a:rPr lang="en-US" b="1" dirty="0">
                <a:solidFill>
                  <a:srgbClr val="C00000"/>
                </a:solidFill>
                <a:ea typeface="+mj-ea"/>
              </a:rPr>
              <a:t>e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 задачи </a:t>
            </a:r>
            <a:r>
              <a:rPr lang="en-US" b="1" dirty="0">
                <a:solidFill>
                  <a:srgbClr val="C00000"/>
                </a:solidFill>
                <a:ea typeface="+mj-ea"/>
              </a:rPr>
              <a:t>CDO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:</a:t>
            </a:r>
            <a:endParaRPr lang="ru-RU" b="1" dirty="0">
              <a:solidFill>
                <a:srgbClr val="C00000"/>
              </a:solidFill>
              <a:ea typeface="+mj-ea"/>
            </a:endParaRPr>
          </a:p>
          <a:p>
            <a:pPr marL="0" indent="442913">
              <a:lnSpc>
                <a:spcPct val="120000"/>
              </a:lnSpc>
              <a:spcBef>
                <a:spcPts val="400"/>
              </a:spcBef>
              <a:defRPr/>
            </a:pPr>
            <a:r>
              <a:rPr lang="ru-RU" b="1" dirty="0">
                <a:solidFill>
                  <a:srgbClr val="C00000"/>
                </a:solidFill>
                <a:ea typeface="+mj-ea"/>
              </a:rPr>
              <a:t>обеспечение эффективных механизмов управления данными в компании;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defRPr/>
            </a:pPr>
            <a:r>
              <a:rPr lang="ru-RU" b="1" dirty="0">
                <a:solidFill>
                  <a:srgbClr val="C00000"/>
                </a:solidFill>
                <a:ea typeface="+mj-ea"/>
              </a:rPr>
              <a:t>разработка проектов и документов стратегического планирования в сфере цифровой трансформации </a:t>
            </a:r>
            <a:r>
              <a:rPr lang="ru-RU" b="1" dirty="0" smtClean="0">
                <a:solidFill>
                  <a:srgbClr val="C00000"/>
                </a:solidFill>
                <a:ea typeface="+mj-ea"/>
              </a:rPr>
              <a:t>компании</a:t>
            </a:r>
            <a:r>
              <a:rPr lang="ru-RU" sz="2100" b="1" dirty="0">
                <a:solidFill>
                  <a:srgbClr val="C00000"/>
                </a:solidFill>
                <a:ea typeface="+mj-ea"/>
              </a:rPr>
              <a:t>,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включающей вопросы разработки и реализации новых бизнес-моделей, внедрения современных цифровых технологий в процессной и продуктовой деятельности компании, переход к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  <a:ea typeface="+mj-ea"/>
              </a:rPr>
              <a:t>управлению компанией и производственно-технологическими процессами на основе данных 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(</a:t>
            </a:r>
            <a:r>
              <a:rPr lang="ru-RU" sz="1900" dirty="0" err="1">
                <a:solidFill>
                  <a:srgbClr val="C00000"/>
                </a:solidFill>
                <a:ea typeface="+mj-ea"/>
              </a:rPr>
              <a:t>data-driven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 </a:t>
            </a:r>
            <a:r>
              <a:rPr lang="ru-RU" sz="1900" dirty="0" err="1">
                <a:solidFill>
                  <a:srgbClr val="C00000"/>
                </a:solidFill>
                <a:ea typeface="+mj-ea"/>
              </a:rPr>
              <a:t>decision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 </a:t>
            </a:r>
            <a:r>
              <a:rPr lang="ru-RU" sz="1900" dirty="0" err="1">
                <a:solidFill>
                  <a:srgbClr val="C00000"/>
                </a:solidFill>
                <a:ea typeface="+mj-ea"/>
              </a:rPr>
              <a:t>management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 - DDDM);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defRPr/>
            </a:pPr>
            <a:r>
              <a:rPr lang="ru-RU" sz="2200" b="1" dirty="0">
                <a:solidFill>
                  <a:srgbClr val="C00000"/>
                </a:solidFill>
                <a:ea typeface="+mj-ea"/>
              </a:rPr>
              <a:t>обеспечение реализации проектов и документов стратегического планирования в сфере цифровой трансформации,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осуществление координации структурных подразделений компании по достижению поставленных в них целей, обеспечение деятельности проектного офиса;</a:t>
            </a:r>
          </a:p>
          <a:p>
            <a:pPr marL="0" indent="442913" algn="just">
              <a:lnSpc>
                <a:spcPct val="120000"/>
              </a:lnSpc>
              <a:spcBef>
                <a:spcPts val="400"/>
              </a:spcBef>
              <a:defRPr/>
            </a:pPr>
            <a:r>
              <a:rPr lang="ru-RU" sz="2200" b="1" dirty="0">
                <a:solidFill>
                  <a:srgbClr val="C00000"/>
                </a:solidFill>
                <a:ea typeface="+mj-ea"/>
              </a:rPr>
              <a:t>формирование центра компетенций, 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обеспечивающего необходимый уровень </a:t>
            </a:r>
            <a:r>
              <a:rPr lang="ru-RU" sz="2200" b="1" dirty="0">
                <a:solidFill>
                  <a:srgbClr val="C00000"/>
                </a:solidFill>
                <a:ea typeface="+mj-ea"/>
              </a:rPr>
              <a:t>привлечения внешних и внутренних экспертов компании к ее цифровой трансформации;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defRPr/>
            </a:pPr>
            <a:r>
              <a:rPr lang="ru-RU" sz="2200" b="1" dirty="0">
                <a:solidFill>
                  <a:srgbClr val="C00000"/>
                </a:solidFill>
                <a:ea typeface="+mj-ea"/>
              </a:rPr>
              <a:t>обеспечение лидерства в проведении цифровой трансформации</a:t>
            </a:r>
            <a:r>
              <a:rPr lang="ru-RU" sz="1800" b="1" dirty="0">
                <a:solidFill>
                  <a:srgbClr val="CC0099"/>
                </a:solidFill>
              </a:rPr>
              <a:t> </a:t>
            </a:r>
            <a:r>
              <a:rPr lang="ru-RU" sz="1900" dirty="0">
                <a:solidFill>
                  <a:srgbClr val="C00000"/>
                </a:solidFill>
                <a:ea typeface="+mj-ea"/>
              </a:rPr>
              <a:t>компании по всем видам ее деятельности.</a:t>
            </a:r>
            <a:endParaRPr lang="ru-RU" sz="1900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9890" y="748481"/>
            <a:ext cx="10972800" cy="520279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ru-RU" sz="1800" b="1" dirty="0">
                <a:solidFill>
                  <a:srgbClr val="C00000"/>
                </a:solidFill>
              </a:rPr>
              <a:t>Подготовка директоров по </a:t>
            </a:r>
            <a:r>
              <a:rPr lang="ru-RU" sz="1800" b="1" dirty="0" err="1">
                <a:solidFill>
                  <a:srgbClr val="C00000"/>
                </a:solidFill>
              </a:rPr>
              <a:t>цифровизации</a:t>
            </a:r>
            <a:r>
              <a:rPr lang="ru-RU" sz="1800" b="1" dirty="0">
                <a:solidFill>
                  <a:srgbClr val="C00000"/>
                </a:solidFill>
              </a:rPr>
              <a:t> – </a:t>
            </a:r>
            <a:r>
              <a:rPr lang="en-US" sz="1800" b="1" dirty="0">
                <a:solidFill>
                  <a:srgbClr val="C00000"/>
                </a:solidFill>
              </a:rPr>
              <a:t>CDO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23974686-E1D4-4D97-8D18-FAC8A9B1D2A6}" type="slidenum">
              <a:rPr lang="ru-RU" altLang="ru-RU" sz="1600" smtClean="0">
                <a:solidFill>
                  <a:srgbClr val="CC3300"/>
                </a:solidFill>
              </a:rPr>
              <a:t>17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0117" t="27071" r="13868" b="16651"/>
          <a:stretch/>
        </p:blipFill>
        <p:spPr>
          <a:xfrm>
            <a:off x="1762127" y="1033420"/>
            <a:ext cx="9439944" cy="533218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A87D1EEA-1FC1-42C9-B63B-0E52BDD90AE1}" type="slidenum">
              <a:rPr lang="ru-RU" altLang="ru-RU" sz="1600" smtClean="0">
                <a:solidFill>
                  <a:srgbClr val="CC3300"/>
                </a:solidFill>
              </a:rPr>
              <a:t>18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03512" y="811161"/>
            <a:ext cx="9878174" cy="63492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C00000"/>
                </a:solidFill>
              </a:rPr>
              <a:t>Предмет и цели деятельности Ассоциации «ЦИФРОВЫЕ ИННОВАЦИИ В МАШИНОСТРОЕНИИ»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65775" y="3146053"/>
            <a:ext cx="10715911" cy="3379291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lvl="1" indent="439738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ДЕЯТЕЛЬНОСТИ: 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объединение организаций и специалистов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занятых в сфере инновационного цифрового машиностроения;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консолидации усилий промышленных предприятий и объединений, предприятий IT-сектора, образовательных организаций всех уровней, академической и отраслевой науки для создания концепции и реализации дорожной карты развития цифрового машиностроения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среднесрочную и долгосрочную перспективу, в том числе с учетом специфики развития оборонно-промышленного комплекса;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инициирование разработки проектов нормативно-технических документов и стандартов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обеспечения технического регулирования и устранения барьеров в создаваемой инфраструктуре цифрового машиностроения;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5775" y="1446090"/>
            <a:ext cx="10715911" cy="1599479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75" lvl="1" indent="439738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ДЕЯТЕЛЬНОСТИ: </a:t>
            </a:r>
          </a:p>
          <a:p>
            <a:pPr marL="3175" lvl="1" indent="439738"/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Консолидация общих усилий для динамичного развития и обеспечения конкурентоспособности отечественного машиностроения на основе цифровых инноваций и гармоничного взаимодействия с ведущими отраслями промышленности в условиях формирования национальной цифровой экономики и применения принципов Индустрии 4.0.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A2B8D529-A692-4875-B507-7566532D860A}" type="slidenum">
              <a:rPr lang="ru-RU" altLang="ru-RU" sz="1600" smtClean="0">
                <a:solidFill>
                  <a:srgbClr val="CC3300"/>
                </a:solidFill>
              </a:rPr>
              <a:t>19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911424" y="1772817"/>
            <a:ext cx="1072919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D20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CC3300"/>
                </a:solidFill>
              </a:rPr>
              <a:t>Стратегия и стандарты в области развития цифровой экономики и «Индустрии 4.0»</a:t>
            </a:r>
          </a:p>
          <a:p>
            <a:pPr marL="357188" indent="-357188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D20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CC3300"/>
                </a:solidFill>
              </a:rPr>
              <a:t>Развитие цифровых компетенций и подготовка кадров в условиях цифровой экономики</a:t>
            </a:r>
            <a:endParaRPr lang="ru-RU" altLang="ru-RU" b="1" dirty="0">
              <a:solidFill>
                <a:srgbClr val="CC3300"/>
              </a:solidFill>
            </a:endParaRPr>
          </a:p>
          <a:p>
            <a:pPr marL="357188" indent="-357188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D20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CC3300"/>
                </a:solidFill>
              </a:rPr>
              <a:t>Ассоциация «Цифровые инновации в машиностроении» и интеграция образования, науки и промышленности</a:t>
            </a:r>
            <a:endParaRPr lang="ru-RU" altLang="ru-RU" b="1" dirty="0">
              <a:solidFill>
                <a:srgbClr val="CC3300"/>
              </a:solidFill>
            </a:endParaRPr>
          </a:p>
          <a:p>
            <a:pPr marL="357188" indent="-357188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D20000"/>
              </a:buCl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CC3300"/>
                </a:solidFill>
              </a:rPr>
              <a:t>Развитие корпоративного </a:t>
            </a:r>
            <a:r>
              <a:rPr lang="ru-RU" altLang="ru-RU" b="1" dirty="0">
                <a:solidFill>
                  <a:srgbClr val="CC3300"/>
                </a:solidFill>
              </a:rPr>
              <a:t>проекта «Виртуальное машиностроительное предприятие» на базе «1С:ERP</a:t>
            </a:r>
            <a:r>
              <a:rPr lang="ru-RU" altLang="ru-RU" b="1" dirty="0">
                <a:solidFill>
                  <a:srgbClr val="CC3300"/>
                </a:solidFill>
              </a:rPr>
              <a:t>»</a:t>
            </a:r>
            <a:endParaRPr lang="ru-RU" altLang="ru-RU" b="1" dirty="0">
              <a:solidFill>
                <a:srgbClr val="CC3300"/>
              </a:solidFill>
            </a:endParaRPr>
          </a:p>
          <a:p>
            <a:pPr marL="357188" indent="-357188" algn="just" eaLnBrk="1" hangingPunct="1">
              <a:spcBef>
                <a:spcPts val="1200"/>
              </a:spcBef>
              <a:spcAft>
                <a:spcPts val="1200"/>
              </a:spcAft>
              <a:buClr>
                <a:srgbClr val="D20000"/>
              </a:buClr>
              <a:buFont typeface="Wingdings" panose="05000000000000000000" pitchFamily="2" charset="2"/>
              <a:buChar char="§"/>
            </a:pPr>
            <a:r>
              <a:rPr lang="ru-RU" altLang="ru-RU" b="1" dirty="0" err="1">
                <a:solidFill>
                  <a:srgbClr val="CC3300"/>
                </a:solidFill>
              </a:rPr>
              <a:t>Интероперабельность</a:t>
            </a:r>
            <a:r>
              <a:rPr lang="ru-RU" altLang="ru-RU" b="1" dirty="0">
                <a:solidFill>
                  <a:srgbClr val="CC3300"/>
                </a:solidFill>
              </a:rPr>
              <a:t> и интеграция систем автоматизации на основе стандартов</a:t>
            </a:r>
            <a:endParaRPr lang="ru-RU" altLang="ru-RU" b="1" dirty="0">
              <a:solidFill>
                <a:srgbClr val="CC3300"/>
              </a:solidFill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 bwMode="auto">
          <a:xfrm>
            <a:off x="2927649" y="980728"/>
            <a:ext cx="73324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C00000"/>
                </a:solidFill>
              </a:rPr>
              <a:t>Структура доклада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423EF7B1-0145-4BF3-85DE-F7964E643F9C}" type="slidenum">
              <a:rPr lang="ru-RU" altLang="ru-RU" sz="1600">
                <a:solidFill>
                  <a:srgbClr val="CC33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t>2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438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865775" y="1357760"/>
            <a:ext cx="10715911" cy="499890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1200"/>
              </a:spcAft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ЦЕЛИ ДЕЯТЕЛЬНОСТИ (продолжение): </a:t>
            </a:r>
          </a:p>
          <a:p>
            <a:pPr marL="271463" indent="-271463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методов, технологий и технических средств для цифровой маркировки, и управления полным жизненным циклом сложной машиностроительной продукции с использованием ее цифровых двойников;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цифровой среды для объективной оценки доли импортозамещающей продукции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снижения рисков появления на рынке контрафактной машиностроительной продукции;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совета по профессиональным квалификациям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системы независимой оценки квалификации и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ведения отраслевого реестра кадров для цифрового машиностроения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инициирование разработки перспективных образовательных программ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и дополнительного образования для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системного развития цифровых компетенций и кадрового резерва цифрового машиностроения, их продвижение, создание условий для подготовки квалифицированных специалистов;</a:t>
            </a:r>
          </a:p>
          <a:p>
            <a:pPr marL="263525" indent="-263525">
              <a:spcAft>
                <a:spcPts val="1200"/>
              </a:spcAft>
              <a:buFont typeface="Arial" pitchFamily="34" charset="0"/>
              <a:buChar char="•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 деятельности и защита корпоративных интересов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членов Ассоциации, представление и защита членов Ассоциации в органах государственной власти, бизнес структурах, международных организациях;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03512" y="811161"/>
            <a:ext cx="9878174" cy="63492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C00000"/>
                </a:solidFill>
              </a:rPr>
              <a:t>Предмет и цели деятельности Ассоциации «ЦИФРОВЫЕ ИННОВАЦИИ В МАШИНОСТРОЕНИИ»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129ABBDE-6D61-4611-8391-F06129938C40}" type="slidenum">
              <a:rPr lang="ru-RU" altLang="ru-RU" sz="1600" smtClean="0">
                <a:solidFill>
                  <a:srgbClr val="CC3300"/>
                </a:solidFill>
              </a:rPr>
              <a:t>20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2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4449" y="713218"/>
            <a:ext cx="11517317" cy="777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1800" b="1" dirty="0">
                <a:solidFill>
                  <a:srgbClr val="C00000"/>
                </a:solidFill>
              </a:rPr>
              <a:t>Учредители и члены Ассоциации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543105"/>
              </p:ext>
            </p:extLst>
          </p:nvPr>
        </p:nvGraphicFramePr>
        <p:xfrm>
          <a:off x="381968" y="2276872"/>
          <a:ext cx="11374268" cy="397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833497495"/>
                    </a:ext>
                  </a:extLst>
                </a:gridCol>
                <a:gridCol w="3168352">
                  <a:extLst>
                    <a:ext uri="{9D8B030D-6E8A-4147-A177-3AD203B41FA5}">
                      <a16:colId xmlns="" xmlns:a16="http://schemas.microsoft.com/office/drawing/2014/main" val="356162174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3528935853"/>
                    </a:ext>
                  </a:extLst>
                </a:gridCol>
                <a:gridCol w="2157244">
                  <a:extLst>
                    <a:ext uri="{9D8B030D-6E8A-4147-A177-3AD203B41FA5}">
                      <a16:colId xmlns="" xmlns:a16="http://schemas.microsoft.com/office/drawing/2014/main" val="1328054288"/>
                    </a:ext>
                  </a:extLst>
                </a:gridCol>
              </a:tblGrid>
              <a:tr h="50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ВУЗЫ: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Предприятия: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-компании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Научные организации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13257689"/>
                  </a:ext>
                </a:extLst>
              </a:tr>
              <a:tr h="357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90758624"/>
                  </a:ext>
                </a:extLst>
              </a:tr>
              <a:tr h="50673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МГТУ «СТАНКИН»,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Санкт-Петербургский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политехнический университет</a:t>
                      </a: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Уральский федеральный университет,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Севастопольский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государственный университет</a:t>
                      </a: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Тамбовский государственный технический университет,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Санкт-Петербургский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государственный электротехнический университет «ЛЭТИ»,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Ульяновский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государственный технический университет,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Томский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государственный университет систем управления и радиоэлектроники,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Воронежский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государственный технический университет</a:t>
                      </a: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 «НПО «</a:t>
                      </a:r>
                      <a:r>
                        <a:rPr lang="ru-RU" sz="13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Энергомаш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DMG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MORI Россия,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«Балтийская Промышленная Компания»,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«Ковровский электромеханический завод» (КЭМЗ),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«Владимирский станкостроительный завод «Техника»,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3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Саста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3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Семаргл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«ОДК-Сатурн»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 «Фирма 1С», 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3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Ай-Теко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13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Аскон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«ЦИФРА»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АО «</a:t>
                      </a:r>
                      <a:r>
                        <a:rPr lang="ru-RU" sz="13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ВНИИинструмент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ОАО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«НИАТ», 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3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13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«ИНТРА ПРОЕКТ»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20669024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86933" y="1830378"/>
            <a:ext cx="10657184" cy="38932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Получено 22 согласия кандидатов на участие в Ассоциации в качестве учредителей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5357" y="1454994"/>
            <a:ext cx="10657184" cy="346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Подготовлен Устав ассоциации, Учредительный договор и протокол учредительного собрания 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46B2D7D4-2426-4471-9614-CB9807EC698D}" type="slidenum">
              <a:rPr lang="ru-RU" altLang="ru-RU" sz="1600" smtClean="0">
                <a:solidFill>
                  <a:srgbClr val="CC3300"/>
                </a:solidFill>
              </a:rPr>
              <a:t>21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873547" y="778554"/>
            <a:ext cx="9767069" cy="5254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altLang="ru-RU" sz="1800" b="1" dirty="0">
                <a:solidFill>
                  <a:srgbClr val="C00000"/>
                </a:solidFill>
              </a:rPr>
              <a:t>Модель цифровых инноваций в машиностроении (ЦИМ)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4848"/>
          <a:stretch/>
        </p:blipFill>
        <p:spPr>
          <a:xfrm>
            <a:off x="1147022" y="1184695"/>
            <a:ext cx="9759252" cy="5511988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8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7B2800D1-299F-4D8A-ACE6-9B32044497D3}" type="slidenum">
              <a:rPr lang="ru-RU" altLang="ru-RU" sz="1600" smtClean="0">
                <a:solidFill>
                  <a:srgbClr val="CC3300"/>
                </a:solidFill>
              </a:rPr>
              <a:t>22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60400" y="4969106"/>
            <a:ext cx="10905067" cy="1557867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933" y="1954973"/>
            <a:ext cx="10888134" cy="626533"/>
          </a:xfrm>
          <a:prstGeom prst="rect">
            <a:avLst/>
          </a:prstGeom>
          <a:solidFill>
            <a:srgbClr val="7030A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0400" y="2683106"/>
            <a:ext cx="10888133" cy="2201333"/>
          </a:xfrm>
          <a:prstGeom prst="rect">
            <a:avLst/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33" y="1220490"/>
            <a:ext cx="10972800" cy="5376862"/>
          </a:xfrm>
          <a:ln>
            <a:noFill/>
          </a:ln>
        </p:spPr>
        <p:txBody>
          <a:bodyPr rtlCol="0">
            <a:normAutofit fontScale="92500"/>
          </a:bodyPr>
          <a:lstStyle/>
          <a:p>
            <a:pPr marL="0" indent="0" algn="ctr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ГОСТ Р 55062-2012 Системы промышленной автоматизации и их интеграция. </a:t>
            </a: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. Общие положения.</a:t>
            </a:r>
            <a:endParaRPr lang="ru-RU" sz="1800" b="1" dirty="0">
              <a:solidFill>
                <a:srgbClr val="C00000"/>
              </a:solidFill>
            </a:endParaRPr>
          </a:p>
          <a:p>
            <a:pPr marL="0" indent="442913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 (</a:t>
            </a:r>
            <a:r>
              <a:rPr lang="ru-RU" sz="1800" b="1" dirty="0" err="1" smtClean="0">
                <a:solidFill>
                  <a:srgbClr val="C00000"/>
                </a:solidFill>
              </a:rPr>
              <a:t>interoperability</a:t>
            </a:r>
            <a:r>
              <a:rPr lang="ru-RU" sz="1800" b="1" dirty="0" smtClean="0">
                <a:solidFill>
                  <a:srgbClr val="C00000"/>
                </a:solidFill>
              </a:rPr>
              <a:t>): </a:t>
            </a:r>
            <a:r>
              <a:rPr lang="ru-RU" sz="1800" dirty="0" smtClean="0">
                <a:solidFill>
                  <a:srgbClr val="C00000"/>
                </a:solidFill>
              </a:rPr>
              <a:t>Способность двух или более информационных систем или компонентов к обмену информацией и к использованию информации, полученной в результате обмена.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Организационная </a:t>
            </a: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 (</a:t>
            </a:r>
            <a:r>
              <a:rPr lang="ru-RU" sz="1800" b="1" dirty="0" err="1" smtClean="0">
                <a:solidFill>
                  <a:srgbClr val="C00000"/>
                </a:solidFill>
              </a:rPr>
              <a:t>organizational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interoperability</a:t>
            </a:r>
            <a:r>
              <a:rPr lang="ru-RU" sz="1800" b="1" dirty="0" smtClean="0">
                <a:solidFill>
                  <a:srgbClr val="C00000"/>
                </a:solidFill>
              </a:rPr>
              <a:t>): </a:t>
            </a:r>
            <a:r>
              <a:rPr lang="ru-RU" sz="1800" dirty="0" smtClean="0">
                <a:solidFill>
                  <a:srgbClr val="C00000"/>
                </a:solidFill>
              </a:rPr>
              <a:t>Способность участвующих систем достигать общих целей на уровне бизнес-процессов.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Семантическая </a:t>
            </a: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 (</a:t>
            </a:r>
            <a:r>
              <a:rPr lang="ru-RU" sz="1800" b="1" dirty="0" err="1" smtClean="0">
                <a:solidFill>
                  <a:srgbClr val="C00000"/>
                </a:solidFill>
              </a:rPr>
              <a:t>semantic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interoperability</a:t>
            </a:r>
            <a:r>
              <a:rPr lang="ru-RU" sz="1800" b="1" dirty="0" smtClean="0">
                <a:solidFill>
                  <a:srgbClr val="C00000"/>
                </a:solidFill>
              </a:rPr>
              <a:t>): </a:t>
            </a:r>
            <a:r>
              <a:rPr lang="ru-RU" sz="1800" dirty="0" smtClean="0">
                <a:solidFill>
                  <a:srgbClr val="C00000"/>
                </a:solidFill>
              </a:rPr>
              <a:t>Способность любых взаимодействующих в процессе коммуникации информационных систем одинаковым образом понимать смысл информации, которой они обмениваются. 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Техническая </a:t>
            </a: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 (</a:t>
            </a:r>
            <a:r>
              <a:rPr lang="ru-RU" sz="1800" b="1" dirty="0" err="1" smtClean="0">
                <a:solidFill>
                  <a:srgbClr val="C00000"/>
                </a:solidFill>
              </a:rPr>
              <a:t>technical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interoperability</a:t>
            </a:r>
            <a:r>
              <a:rPr lang="ru-RU" sz="1800" b="1" dirty="0" smtClean="0">
                <a:solidFill>
                  <a:srgbClr val="C00000"/>
                </a:solidFill>
              </a:rPr>
              <a:t>): </a:t>
            </a:r>
            <a:r>
              <a:rPr lang="ru-RU" sz="1800" dirty="0" smtClean="0">
                <a:solidFill>
                  <a:srgbClr val="C00000"/>
                </a:solidFill>
              </a:rPr>
              <a:t>Способность к обмену данными между участвующими в обмене системами.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Внутренняя </a:t>
            </a: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 предприятия (</a:t>
            </a:r>
            <a:r>
              <a:rPr lang="ru-RU" sz="1800" b="1" dirty="0" err="1" smtClean="0">
                <a:solidFill>
                  <a:srgbClr val="C00000"/>
                </a:solidFill>
              </a:rPr>
              <a:t>internal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enterprise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interoperability</a:t>
            </a:r>
            <a:r>
              <a:rPr lang="ru-RU" sz="1800" b="1" dirty="0" smtClean="0">
                <a:solidFill>
                  <a:srgbClr val="C00000"/>
                </a:solidFill>
              </a:rPr>
              <a:t>): </a:t>
            </a:r>
            <a:r>
              <a:rPr lang="ru-RU" sz="1800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dirty="0" smtClean="0">
                <a:solidFill>
                  <a:srgbClr val="C00000"/>
                </a:solidFill>
              </a:rPr>
              <a:t> внутренней инфраструктуры (корпоративной системы) предприятия</a:t>
            </a:r>
          </a:p>
          <a:p>
            <a:pPr marL="0" indent="442913">
              <a:lnSpc>
                <a:spcPct val="120000"/>
              </a:lnSpc>
              <a:spcBef>
                <a:spcPts val="400"/>
              </a:spcBef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</a:rPr>
              <a:t>Внешняя </a:t>
            </a:r>
            <a:r>
              <a:rPr lang="ru-RU" sz="1800" b="1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 smtClean="0">
                <a:solidFill>
                  <a:srgbClr val="C00000"/>
                </a:solidFill>
              </a:rPr>
              <a:t> предприятия (</a:t>
            </a:r>
            <a:r>
              <a:rPr lang="ru-RU" sz="1800" b="1" dirty="0" err="1" smtClean="0">
                <a:solidFill>
                  <a:srgbClr val="C00000"/>
                </a:solidFill>
              </a:rPr>
              <a:t>external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enterprise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</a:rPr>
              <a:t>interoperability</a:t>
            </a:r>
            <a:r>
              <a:rPr lang="ru-RU" sz="1800" b="1" dirty="0" smtClean="0">
                <a:solidFill>
                  <a:srgbClr val="C00000"/>
                </a:solidFill>
              </a:rPr>
              <a:t>): </a:t>
            </a:r>
            <a:r>
              <a:rPr lang="ru-RU" sz="1800" dirty="0" err="1" smtClean="0">
                <a:solidFill>
                  <a:srgbClr val="C00000"/>
                </a:solidFill>
              </a:rPr>
              <a:t>Интероперабельность</a:t>
            </a:r>
            <a:r>
              <a:rPr lang="ru-RU" sz="1800" dirty="0" smtClean="0">
                <a:solidFill>
                  <a:srgbClr val="C00000"/>
                </a:solidFill>
              </a:rPr>
              <a:t>, которая определяет взаимодействие предприятия с другими предприятиями и конкурентоспособность предприятия на рынке.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48437" y="764704"/>
            <a:ext cx="9950896" cy="651933"/>
          </a:xfrm>
        </p:spPr>
        <p:txBody>
          <a:bodyPr rtlCol="0">
            <a:noAutofit/>
          </a:bodyPr>
          <a:lstStyle/>
          <a:p>
            <a:pPr marL="342900" indent="-342900" algn="ctr" eaLnBrk="1" hangingPunct="1"/>
            <a:r>
              <a:rPr lang="ru-RU" sz="1800" b="1" dirty="0">
                <a:solidFill>
                  <a:srgbClr val="C00000"/>
                </a:solidFill>
              </a:rPr>
              <a:t>Интеграция и </a:t>
            </a:r>
            <a:r>
              <a:rPr lang="ru-RU" sz="1800" b="1" dirty="0" err="1">
                <a:solidFill>
                  <a:srgbClr val="C00000"/>
                </a:solidFill>
              </a:rPr>
              <a:t>интероперабельность</a:t>
            </a:r>
            <a:r>
              <a:rPr lang="ru-RU" sz="1800" b="1" dirty="0">
                <a:solidFill>
                  <a:srgbClr val="C00000"/>
                </a:solidFill>
              </a:rPr>
              <a:t> автоматизированных систем управления в цифровом машиностроении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13CA0B67-914B-41E1-9166-6ABBE874D8EF}" type="slidenum">
              <a:rPr lang="ru-RU" altLang="ru-RU" sz="1600" smtClean="0">
                <a:solidFill>
                  <a:srgbClr val="CC3300"/>
                </a:solidFill>
              </a:rPr>
              <a:t>23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1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190" y="1854396"/>
            <a:ext cx="10972800" cy="4679950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09.04.01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 и вычислительная техника</a:t>
            </a:r>
            <a:endParaRPr lang="ru-RU" dirty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Методы и средства проектирования информационных систем </a:t>
            </a:r>
            <a:endParaRPr lang="en-US" sz="3600" b="1" dirty="0">
              <a:solidFill>
                <a:srgbClr val="C00000"/>
              </a:solidFill>
            </a:endParaRP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Интегрированные системы управления цифровыми производствами и предприятиями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Имитационное моделирование в среде виртуального предприятия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Управление программными продуктами и </a:t>
            </a:r>
            <a:r>
              <a:rPr lang="ru-RU" sz="3600" b="1" dirty="0" smtClean="0">
                <a:solidFill>
                  <a:srgbClr val="C00000"/>
                </a:solidFill>
              </a:rPr>
              <a:t>проектами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Инженерная геометрия и компьютерная графика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Компьютерное моделирование сложных технических систем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ru-RU" sz="3600" b="1" dirty="0">
                <a:solidFill>
                  <a:srgbClr val="C00000"/>
                </a:solidFill>
              </a:rPr>
              <a:t>Системы менеджмента корпоративных </a:t>
            </a:r>
            <a:r>
              <a:rPr lang="ru-RU" sz="3600" b="1" dirty="0" smtClean="0">
                <a:solidFill>
                  <a:srgbClr val="C00000"/>
                </a:solidFill>
              </a:rPr>
              <a:t>знаний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8209" y="836712"/>
            <a:ext cx="8640761" cy="1142735"/>
          </a:xfrm>
        </p:spPr>
        <p:txBody>
          <a:bodyPr rtlCol="0">
            <a:normAutofit/>
          </a:bodyPr>
          <a:lstStyle/>
          <a:p>
            <a:pPr marL="342900" indent="-342900" algn="ctr" eaLnBrk="1" hangingPunct="1">
              <a:defRPr/>
            </a:pPr>
            <a:r>
              <a:rPr lang="ru-RU" sz="1800" b="1" dirty="0">
                <a:solidFill>
                  <a:srgbClr val="C00000"/>
                </a:solidFill>
              </a:rPr>
              <a:t>Образовательные программы магистратуры </a:t>
            </a:r>
            <a:br>
              <a:rPr lang="ru-RU" sz="1800" b="1" dirty="0">
                <a:solidFill>
                  <a:srgbClr val="C00000"/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(квалификация магистр, срок обучения – 2 года) 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8674A51B-5D52-45EA-9482-127D7065BD30}" type="slidenum">
              <a:rPr lang="ru-RU" altLang="ru-RU" sz="1600" smtClean="0">
                <a:solidFill>
                  <a:srgbClr val="CC3300"/>
                </a:solidFill>
              </a:rPr>
              <a:t>24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617539" y="881087"/>
            <a:ext cx="10964862" cy="747713"/>
          </a:xfrm>
        </p:spPr>
        <p:txBody>
          <a:bodyPr>
            <a:normAutofit/>
          </a:bodyPr>
          <a:lstStyle/>
          <a:p>
            <a:pPr marL="342900" indent="-342900" algn="ctr" eaLnBrk="1" hangingPunct="1">
              <a:lnSpc>
                <a:spcPct val="80000"/>
              </a:lnSpc>
              <a:defRPr/>
            </a:pPr>
            <a:r>
              <a:rPr lang="ru-RU" altLang="ru-RU" sz="1800" b="1" dirty="0">
                <a:solidFill>
                  <a:srgbClr val="C00000"/>
                </a:solidFill>
              </a:rPr>
              <a:t>Новые стандарты по ТК 461, введенные в действие с 01.09.2017</a:t>
            </a: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272642"/>
              </p:ext>
            </p:extLst>
          </p:nvPr>
        </p:nvGraphicFramePr>
        <p:xfrm>
          <a:off x="617539" y="1485234"/>
          <a:ext cx="10964862" cy="5012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7255"/>
                <a:gridCol w="7657607"/>
              </a:tblGrid>
              <a:tr h="54284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стандарта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00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57720-2017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Информационно-коммуникационные технологии в образовании. Структура информации электронного портфолио базовая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140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ГОСТ Р 57721-2017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Информационно-коммуникационные технологии в образовании. Эксперимент виртуальный. Общие положения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9997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 57722-2017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0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Информационно-коммуникационные технологии в образовании. 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компьютерного менеджмента образовательных организаций высшего образования. Общие положения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00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 57723-2017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Информационно-коммуникационные технологии в образовании. 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Системы электронно-библиотечные. Общие положения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0014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</a:t>
                      </a:r>
                      <a:r>
                        <a:rPr lang="ru-RU" sz="20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 57724-2017</a:t>
                      </a:r>
                      <a:endParaRPr lang="ru-RU" sz="20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20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Информационно-коммуникационные технологии в образовании. </a:t>
                      </a:r>
                      <a:r>
                        <a:rPr lang="ru-RU" sz="2000" b="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Учебник электронный. Общие положения</a:t>
                      </a:r>
                      <a:endParaRPr lang="ru-RU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2" marR="91452" marT="45725" marB="45725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351676A6-C115-4D60-A301-B4A33C0597F6}" type="slidenum">
              <a:rPr lang="ru-RU" altLang="ru-RU" sz="1600" smtClean="0">
                <a:solidFill>
                  <a:srgbClr val="CC3300"/>
                </a:solidFill>
              </a:rPr>
              <a:t>25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вал 11"/>
          <p:cNvSpPr>
            <a:spLocks noChangeArrowheads="1"/>
          </p:cNvSpPr>
          <p:nvPr/>
        </p:nvSpPr>
        <p:spPr bwMode="auto">
          <a:xfrm>
            <a:off x="2341563" y="5485855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13321" name="TextBox 13320"/>
          <p:cNvSpPr txBox="1"/>
          <p:nvPr/>
        </p:nvSpPr>
        <p:spPr>
          <a:xfrm>
            <a:off x="1437482" y="2757901"/>
            <a:ext cx="33782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638">
              <a:lnSpc>
                <a:spcPct val="80000"/>
              </a:lnSpc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Виды производств:</a:t>
            </a:r>
          </a:p>
          <a:p>
            <a:pPr marL="441325" indent="-16668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металлообработка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6668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станкостроение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6668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6668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машиностроение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6668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химическое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машиностро-ение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66688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транспортное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машиностро-ение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660" name="Прямая со стрелкой 13317"/>
          <p:cNvCxnSpPr>
            <a:cxnSpLocks noChangeShapeType="1"/>
            <a:endCxn id="7" idx="2"/>
          </p:cNvCxnSpPr>
          <p:nvPr/>
        </p:nvCxnSpPr>
        <p:spPr bwMode="auto">
          <a:xfrm>
            <a:off x="1774825" y="3774530"/>
            <a:ext cx="2736850" cy="0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Овал 6"/>
          <p:cNvSpPr/>
          <p:nvPr/>
        </p:nvSpPr>
        <p:spPr>
          <a:xfrm>
            <a:off x="4511675" y="2734718"/>
            <a:ext cx="3168650" cy="2079625"/>
          </a:xfrm>
          <a:prstGeom prst="ellipse">
            <a:avLst/>
          </a:prstGeom>
          <a:solidFill>
            <a:srgbClr val="F8E497"/>
          </a:solidFill>
          <a:ln>
            <a:solidFill>
              <a:srgbClr val="CC33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</a:t>
            </a:r>
            <a:r>
              <a:rPr lang="en-US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 </a:t>
            </a:r>
            <a:r>
              <a:rPr lang="ru-RU" sz="2000" b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предприятием 2</a:t>
            </a:r>
          </a:p>
        </p:txBody>
      </p:sp>
      <p:sp>
        <p:nvSpPr>
          <p:cNvPr id="70666" name="Овал 1"/>
          <p:cNvSpPr>
            <a:spLocks noChangeArrowheads="1"/>
          </p:cNvSpPr>
          <p:nvPr/>
        </p:nvSpPr>
        <p:spPr bwMode="auto">
          <a:xfrm>
            <a:off x="2347913" y="1574255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67" name="Овал 2"/>
          <p:cNvSpPr>
            <a:spLocks noChangeArrowheads="1"/>
          </p:cNvSpPr>
          <p:nvPr/>
        </p:nvSpPr>
        <p:spPr bwMode="auto">
          <a:xfrm>
            <a:off x="3467100" y="1574255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68" name="Овал 3"/>
          <p:cNvSpPr>
            <a:spLocks noChangeArrowheads="1"/>
          </p:cNvSpPr>
          <p:nvPr/>
        </p:nvSpPr>
        <p:spPr bwMode="auto">
          <a:xfrm>
            <a:off x="4514850" y="1574255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69" name="Овал 4"/>
          <p:cNvSpPr>
            <a:spLocks noChangeArrowheads="1"/>
          </p:cNvSpPr>
          <p:nvPr/>
        </p:nvSpPr>
        <p:spPr bwMode="auto">
          <a:xfrm>
            <a:off x="5645150" y="1556792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0" name="Овал 5"/>
          <p:cNvSpPr>
            <a:spLocks noChangeArrowheads="1"/>
          </p:cNvSpPr>
          <p:nvPr/>
        </p:nvSpPr>
        <p:spPr bwMode="auto">
          <a:xfrm>
            <a:off x="6740525" y="1590130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1" name="Овал 7"/>
          <p:cNvSpPr>
            <a:spLocks noChangeArrowheads="1"/>
          </p:cNvSpPr>
          <p:nvPr/>
        </p:nvSpPr>
        <p:spPr bwMode="auto">
          <a:xfrm>
            <a:off x="7824789" y="1574255"/>
            <a:ext cx="892175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2" name="Овал 9"/>
          <p:cNvSpPr>
            <a:spLocks noChangeArrowheads="1"/>
          </p:cNvSpPr>
          <p:nvPr/>
        </p:nvSpPr>
        <p:spPr bwMode="auto">
          <a:xfrm>
            <a:off x="8997950" y="1599655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3" name="Овал 11"/>
          <p:cNvSpPr>
            <a:spLocks noChangeArrowheads="1"/>
          </p:cNvSpPr>
          <p:nvPr/>
        </p:nvSpPr>
        <p:spPr bwMode="auto">
          <a:xfrm>
            <a:off x="3465513" y="5474742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4" name="Овал 12"/>
          <p:cNvSpPr>
            <a:spLocks noChangeArrowheads="1"/>
          </p:cNvSpPr>
          <p:nvPr/>
        </p:nvSpPr>
        <p:spPr bwMode="auto">
          <a:xfrm>
            <a:off x="4521200" y="5466805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5" name="Овал 13"/>
          <p:cNvSpPr>
            <a:spLocks noChangeArrowheads="1"/>
          </p:cNvSpPr>
          <p:nvPr/>
        </p:nvSpPr>
        <p:spPr bwMode="auto">
          <a:xfrm>
            <a:off x="5651500" y="5484267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6" name="Овал 14"/>
          <p:cNvSpPr>
            <a:spLocks noChangeArrowheads="1"/>
          </p:cNvSpPr>
          <p:nvPr/>
        </p:nvSpPr>
        <p:spPr bwMode="auto">
          <a:xfrm>
            <a:off x="6743700" y="5474742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7" name="Овал 15"/>
          <p:cNvSpPr>
            <a:spLocks noChangeArrowheads="1"/>
          </p:cNvSpPr>
          <p:nvPr/>
        </p:nvSpPr>
        <p:spPr bwMode="auto">
          <a:xfrm>
            <a:off x="7824788" y="5484267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8" name="Овал 16"/>
          <p:cNvSpPr>
            <a:spLocks noChangeArrowheads="1"/>
          </p:cNvSpPr>
          <p:nvPr/>
        </p:nvSpPr>
        <p:spPr bwMode="auto">
          <a:xfrm>
            <a:off x="8977313" y="5462042"/>
            <a:ext cx="914400" cy="914400"/>
          </a:xfrm>
          <a:prstGeom prst="ellipse">
            <a:avLst/>
          </a:prstGeom>
          <a:solidFill>
            <a:srgbClr val="F9E383">
              <a:alpha val="50195"/>
            </a:srgbClr>
          </a:solidFill>
          <a:ln w="44450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</a:endParaRPr>
          </a:p>
        </p:txBody>
      </p:sp>
      <p:sp>
        <p:nvSpPr>
          <p:cNvPr id="70679" name="TextBox 17"/>
          <p:cNvSpPr txBox="1">
            <a:spLocks noChangeArrowheads="1"/>
          </p:cNvSpPr>
          <p:nvPr/>
        </p:nvSpPr>
        <p:spPr bwMode="auto">
          <a:xfrm>
            <a:off x="2316164" y="1845718"/>
            <a:ext cx="1120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1</a:t>
            </a:r>
            <a:r>
              <a:rPr lang="ru-RU" altLang="ru-RU" sz="1600">
                <a:solidFill>
                  <a:schemeClr val="tx1"/>
                </a:solidFill>
              </a:rPr>
              <a:t>С:</a:t>
            </a:r>
            <a:r>
              <a:rPr lang="en-US" altLang="ru-RU" sz="1600">
                <a:solidFill>
                  <a:schemeClr val="tx1"/>
                </a:solidFill>
              </a:rPr>
              <a:t>CRM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80" name="TextBox 48"/>
          <p:cNvSpPr txBox="1">
            <a:spLocks noChangeArrowheads="1"/>
          </p:cNvSpPr>
          <p:nvPr/>
        </p:nvSpPr>
        <p:spPr bwMode="auto">
          <a:xfrm>
            <a:off x="3489326" y="1844131"/>
            <a:ext cx="8921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1</a:t>
            </a:r>
            <a:r>
              <a:rPr lang="ru-RU" altLang="ru-RU" sz="1600">
                <a:solidFill>
                  <a:schemeClr val="tx1"/>
                </a:solidFill>
              </a:rPr>
              <a:t>С:</a:t>
            </a:r>
            <a:r>
              <a:rPr lang="en-US" altLang="ru-RU" sz="1600">
                <a:solidFill>
                  <a:schemeClr val="tx1"/>
                </a:solidFill>
              </a:rPr>
              <a:t>KPI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81" name="TextBox 49"/>
          <p:cNvSpPr txBox="1">
            <a:spLocks noChangeArrowheads="1"/>
          </p:cNvSpPr>
          <p:nvPr/>
        </p:nvSpPr>
        <p:spPr bwMode="auto">
          <a:xfrm>
            <a:off x="4592639" y="1844131"/>
            <a:ext cx="8842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1</a:t>
            </a:r>
            <a:r>
              <a:rPr lang="ru-RU" altLang="ru-RU" sz="1600">
                <a:solidFill>
                  <a:schemeClr val="tx1"/>
                </a:solidFill>
              </a:rPr>
              <a:t>С:</a:t>
            </a:r>
            <a:r>
              <a:rPr lang="en-US" altLang="ru-RU" sz="1600">
                <a:solidFill>
                  <a:schemeClr val="tx1"/>
                </a:solidFill>
              </a:rPr>
              <a:t>PM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82" name="TextBox 50"/>
          <p:cNvSpPr txBox="1">
            <a:spLocks noChangeArrowheads="1"/>
          </p:cNvSpPr>
          <p:nvPr/>
        </p:nvSpPr>
        <p:spPr bwMode="auto">
          <a:xfrm>
            <a:off x="5667376" y="1845717"/>
            <a:ext cx="866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1</a:t>
            </a:r>
            <a:r>
              <a:rPr lang="ru-RU" altLang="ru-RU" sz="1600">
                <a:solidFill>
                  <a:schemeClr val="tx1"/>
                </a:solidFill>
              </a:rPr>
              <a:t>С:</a:t>
            </a:r>
            <a:r>
              <a:rPr lang="en-US" altLang="ru-RU" sz="1600">
                <a:solidFill>
                  <a:schemeClr val="tx1"/>
                </a:solidFill>
              </a:rPr>
              <a:t>ITIL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83" name="TextBox 52"/>
          <p:cNvSpPr txBox="1">
            <a:spLocks noChangeArrowheads="1"/>
          </p:cNvSpPr>
          <p:nvPr/>
        </p:nvSpPr>
        <p:spPr bwMode="auto">
          <a:xfrm>
            <a:off x="7775575" y="1860006"/>
            <a:ext cx="1117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1</a:t>
            </a:r>
            <a:r>
              <a:rPr lang="ru-RU" altLang="ru-RU" sz="1600">
                <a:solidFill>
                  <a:schemeClr val="tx1"/>
                </a:solidFill>
              </a:rPr>
              <a:t>С:</a:t>
            </a:r>
            <a:r>
              <a:rPr lang="en-US" altLang="ru-RU" sz="1600">
                <a:solidFill>
                  <a:schemeClr val="tx1"/>
                </a:solidFill>
              </a:rPr>
              <a:t>MDM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84" name="TextBox 54"/>
          <p:cNvSpPr txBox="1">
            <a:spLocks noChangeArrowheads="1"/>
          </p:cNvSpPr>
          <p:nvPr/>
        </p:nvSpPr>
        <p:spPr bwMode="auto">
          <a:xfrm>
            <a:off x="6816726" y="1861592"/>
            <a:ext cx="809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600">
                <a:solidFill>
                  <a:schemeClr val="tx1"/>
                </a:solidFill>
              </a:rPr>
              <a:t>1</a:t>
            </a:r>
            <a:r>
              <a:rPr lang="ru-RU" altLang="ru-RU" sz="1600">
                <a:solidFill>
                  <a:schemeClr val="tx1"/>
                </a:solidFill>
              </a:rPr>
              <a:t>С:</a:t>
            </a:r>
            <a:r>
              <a:rPr lang="en-US" altLang="ru-RU" sz="1600">
                <a:solidFill>
                  <a:schemeClr val="tx1"/>
                </a:solidFill>
              </a:rPr>
              <a:t>HR</a:t>
            </a:r>
            <a:endParaRPr lang="ru-RU" altLang="ru-RU" sz="1600">
              <a:solidFill>
                <a:schemeClr val="tx1"/>
              </a:solidFill>
            </a:endParaRPr>
          </a:p>
        </p:txBody>
      </p:sp>
      <p:sp>
        <p:nvSpPr>
          <p:cNvPr id="70685" name="TextBox 56"/>
          <p:cNvSpPr txBox="1">
            <a:spLocks noChangeArrowheads="1"/>
          </p:cNvSpPr>
          <p:nvPr/>
        </p:nvSpPr>
        <p:spPr bwMode="auto">
          <a:xfrm>
            <a:off x="8977313" y="1888581"/>
            <a:ext cx="933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0686" name="TextBox 57"/>
          <p:cNvSpPr txBox="1">
            <a:spLocks noChangeArrowheads="1"/>
          </p:cNvSpPr>
          <p:nvPr/>
        </p:nvSpPr>
        <p:spPr bwMode="auto">
          <a:xfrm>
            <a:off x="4583114" y="5741442"/>
            <a:ext cx="82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CAPP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0687" name="TextBox 58"/>
          <p:cNvSpPr txBox="1">
            <a:spLocks noChangeArrowheads="1"/>
          </p:cNvSpPr>
          <p:nvPr/>
        </p:nvSpPr>
        <p:spPr bwMode="auto">
          <a:xfrm>
            <a:off x="3490914" y="5750967"/>
            <a:ext cx="82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CAE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0688" name="TextBox 59"/>
          <p:cNvSpPr txBox="1">
            <a:spLocks noChangeArrowheads="1"/>
          </p:cNvSpPr>
          <p:nvPr/>
        </p:nvSpPr>
        <p:spPr bwMode="auto">
          <a:xfrm>
            <a:off x="2395539" y="5755731"/>
            <a:ext cx="820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CAD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0689" name="TextBox 60"/>
          <p:cNvSpPr txBox="1">
            <a:spLocks noChangeArrowheads="1"/>
          </p:cNvSpPr>
          <p:nvPr/>
        </p:nvSpPr>
        <p:spPr bwMode="auto">
          <a:xfrm>
            <a:off x="5667375" y="5750967"/>
            <a:ext cx="820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CAM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0690" name="TextBox 61"/>
          <p:cNvSpPr txBox="1">
            <a:spLocks noChangeArrowheads="1"/>
          </p:cNvSpPr>
          <p:nvPr/>
        </p:nvSpPr>
        <p:spPr bwMode="auto">
          <a:xfrm>
            <a:off x="6805614" y="5739855"/>
            <a:ext cx="82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PDM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0691" name="TextBox 62"/>
          <p:cNvSpPr txBox="1">
            <a:spLocks noChangeArrowheads="1"/>
          </p:cNvSpPr>
          <p:nvPr/>
        </p:nvSpPr>
        <p:spPr bwMode="auto">
          <a:xfrm>
            <a:off x="7866064" y="5750967"/>
            <a:ext cx="82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</a:rPr>
              <a:t>PLM</a:t>
            </a:r>
            <a:endParaRPr lang="ru-RU" altLang="ru-RU" sz="1800">
              <a:solidFill>
                <a:schemeClr val="tx1"/>
              </a:solidFill>
            </a:endParaRPr>
          </a:p>
        </p:txBody>
      </p:sp>
      <p:sp>
        <p:nvSpPr>
          <p:cNvPr id="70692" name="TextBox 63"/>
          <p:cNvSpPr txBox="1">
            <a:spLocks noChangeArrowheads="1"/>
          </p:cNvSpPr>
          <p:nvPr/>
        </p:nvSpPr>
        <p:spPr bwMode="auto">
          <a:xfrm>
            <a:off x="9024939" y="5750967"/>
            <a:ext cx="82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70693" name="Прямая со стрелкой 19"/>
          <p:cNvCxnSpPr>
            <a:cxnSpLocks noChangeShapeType="1"/>
            <a:stCxn id="70666" idx="4"/>
          </p:cNvCxnSpPr>
          <p:nvPr/>
        </p:nvCxnSpPr>
        <p:spPr bwMode="auto">
          <a:xfrm>
            <a:off x="2805114" y="2488655"/>
            <a:ext cx="2339975" cy="449262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4" name="Прямая со стрелкой 32"/>
          <p:cNvCxnSpPr>
            <a:cxnSpLocks noChangeShapeType="1"/>
            <a:stCxn id="70667" idx="4"/>
          </p:cNvCxnSpPr>
          <p:nvPr/>
        </p:nvCxnSpPr>
        <p:spPr bwMode="auto">
          <a:xfrm>
            <a:off x="3924300" y="2488656"/>
            <a:ext cx="1466850" cy="365125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5" name="Прямая со стрелкой 34"/>
          <p:cNvCxnSpPr>
            <a:cxnSpLocks noChangeShapeType="1"/>
          </p:cNvCxnSpPr>
          <p:nvPr/>
        </p:nvCxnSpPr>
        <p:spPr bwMode="auto">
          <a:xfrm>
            <a:off x="4960939" y="2499768"/>
            <a:ext cx="706437" cy="290513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6" name="Прямая со стрелкой 36"/>
          <p:cNvCxnSpPr>
            <a:cxnSpLocks noChangeShapeType="1"/>
            <a:stCxn id="70669" idx="4"/>
            <a:endCxn id="7" idx="0"/>
          </p:cNvCxnSpPr>
          <p:nvPr/>
        </p:nvCxnSpPr>
        <p:spPr bwMode="auto">
          <a:xfrm flipH="1">
            <a:off x="6096000" y="2471193"/>
            <a:ext cx="6350" cy="263525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7" name="Прямая со стрелкой 38"/>
          <p:cNvCxnSpPr>
            <a:cxnSpLocks noChangeShapeType="1"/>
            <a:stCxn id="70670" idx="4"/>
          </p:cNvCxnSpPr>
          <p:nvPr/>
        </p:nvCxnSpPr>
        <p:spPr bwMode="auto">
          <a:xfrm flipH="1">
            <a:off x="6446839" y="2504530"/>
            <a:ext cx="750887" cy="284162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8" name="Прямая со стрелкой 40"/>
          <p:cNvCxnSpPr>
            <a:cxnSpLocks noChangeShapeType="1"/>
            <a:stCxn id="70671" idx="4"/>
          </p:cNvCxnSpPr>
          <p:nvPr/>
        </p:nvCxnSpPr>
        <p:spPr bwMode="auto">
          <a:xfrm flipH="1">
            <a:off x="6781801" y="2488656"/>
            <a:ext cx="1489075" cy="371475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699" name="Прямая со стрелкой 47"/>
          <p:cNvCxnSpPr>
            <a:cxnSpLocks noChangeShapeType="1"/>
            <a:stCxn id="70672" idx="4"/>
            <a:endCxn id="7" idx="7"/>
          </p:cNvCxnSpPr>
          <p:nvPr/>
        </p:nvCxnSpPr>
        <p:spPr bwMode="auto">
          <a:xfrm flipH="1">
            <a:off x="7216776" y="2514055"/>
            <a:ext cx="2238375" cy="525462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0" name="Прямая со стрелкой 69"/>
          <p:cNvCxnSpPr>
            <a:cxnSpLocks noChangeShapeType="1"/>
          </p:cNvCxnSpPr>
          <p:nvPr/>
        </p:nvCxnSpPr>
        <p:spPr bwMode="auto">
          <a:xfrm flipV="1">
            <a:off x="2857500" y="4614318"/>
            <a:ext cx="2247900" cy="879475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1" name="Прямая со стрелкой 71"/>
          <p:cNvCxnSpPr>
            <a:cxnSpLocks noChangeShapeType="1"/>
            <a:stCxn id="70673" idx="0"/>
          </p:cNvCxnSpPr>
          <p:nvPr/>
        </p:nvCxnSpPr>
        <p:spPr bwMode="auto">
          <a:xfrm flipV="1">
            <a:off x="3922714" y="4742906"/>
            <a:ext cx="1468437" cy="731837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2" name="Прямая со стрелкой 73"/>
          <p:cNvCxnSpPr>
            <a:cxnSpLocks noChangeShapeType="1"/>
            <a:stCxn id="70674" idx="0"/>
          </p:cNvCxnSpPr>
          <p:nvPr/>
        </p:nvCxnSpPr>
        <p:spPr bwMode="auto">
          <a:xfrm flipV="1">
            <a:off x="4978401" y="4814343"/>
            <a:ext cx="708025" cy="652463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3" name="Прямая со стрелкой 75"/>
          <p:cNvCxnSpPr>
            <a:cxnSpLocks noChangeShapeType="1"/>
            <a:stCxn id="70675" idx="0"/>
            <a:endCxn id="7" idx="4"/>
          </p:cNvCxnSpPr>
          <p:nvPr/>
        </p:nvCxnSpPr>
        <p:spPr bwMode="auto">
          <a:xfrm flipH="1" flipV="1">
            <a:off x="6096000" y="4814343"/>
            <a:ext cx="12700" cy="669925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4" name="Прямая со стрелкой 77"/>
          <p:cNvCxnSpPr>
            <a:cxnSpLocks noChangeShapeType="1"/>
          </p:cNvCxnSpPr>
          <p:nvPr/>
        </p:nvCxnSpPr>
        <p:spPr bwMode="auto">
          <a:xfrm flipH="1" flipV="1">
            <a:off x="6415089" y="4803231"/>
            <a:ext cx="782637" cy="681037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5" name="Прямая со стрелкой 80"/>
          <p:cNvCxnSpPr>
            <a:cxnSpLocks noChangeShapeType="1"/>
          </p:cNvCxnSpPr>
          <p:nvPr/>
        </p:nvCxnSpPr>
        <p:spPr bwMode="auto">
          <a:xfrm flipH="1" flipV="1">
            <a:off x="6761164" y="4742905"/>
            <a:ext cx="1514475" cy="741362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706" name="Прямая со стрелкой 88"/>
          <p:cNvCxnSpPr>
            <a:cxnSpLocks noChangeShapeType="1"/>
            <a:stCxn id="70678" idx="0"/>
            <a:endCxn id="7" idx="5"/>
          </p:cNvCxnSpPr>
          <p:nvPr/>
        </p:nvCxnSpPr>
        <p:spPr bwMode="auto">
          <a:xfrm flipH="1" flipV="1">
            <a:off x="7216775" y="4509542"/>
            <a:ext cx="2217738" cy="952500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75" name="TextBox 13374"/>
          <p:cNvSpPr txBox="1"/>
          <p:nvPr/>
        </p:nvSpPr>
        <p:spPr>
          <a:xfrm>
            <a:off x="7518401" y="3082381"/>
            <a:ext cx="3052763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Электронная образовательная среда:</a:t>
            </a:r>
          </a:p>
          <a:p>
            <a:pPr marL="274638" indent="-92075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Fresh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92075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1С:Электронное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обучение;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8" indent="-92075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1С:Университет ПРОФ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46625" y="4939756"/>
            <a:ext cx="288066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spc="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 bwMode="auto">
          <a:xfrm>
            <a:off x="3436939" y="837334"/>
            <a:ext cx="64087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800" b="1" dirty="0">
                <a:solidFill>
                  <a:srgbClr val="C00000"/>
                </a:solidFill>
              </a:rPr>
              <a:t>Информационная</a:t>
            </a:r>
            <a:r>
              <a:rPr lang="ru-RU" altLang="ru-RU" dirty="0" smtClean="0">
                <a:solidFill>
                  <a:srgbClr val="7030A0"/>
                </a:solidFill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</a:rPr>
              <a:t>среда виртуального машиностроительного предприятия на базе «1С</a:t>
            </a:r>
            <a:r>
              <a:rPr lang="en-US" altLang="ru-RU" sz="1800" b="1" dirty="0">
                <a:solidFill>
                  <a:srgbClr val="C00000"/>
                </a:solidFill>
              </a:rPr>
              <a:t>:ERP</a:t>
            </a:r>
            <a:r>
              <a:rPr lang="ru-RU" altLang="ru-RU" sz="18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55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56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57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4BC57149-D1E0-4952-B3AF-E2B657DFD66F}" type="slidenum">
              <a:rPr lang="ru-RU" altLang="ru-RU" sz="1600" smtClean="0">
                <a:solidFill>
                  <a:srgbClr val="CC3300"/>
                </a:solidFill>
              </a:rPr>
              <a:t>26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14799"/>
          <a:stretch>
            <a:fillRect/>
          </a:stretch>
        </p:blipFill>
        <p:spPr bwMode="auto">
          <a:xfrm>
            <a:off x="6029325" y="5639073"/>
            <a:ext cx="18192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14633" r="85680" b="75510"/>
          <a:stretch>
            <a:fillRect/>
          </a:stretch>
        </p:blipFill>
        <p:spPr bwMode="auto">
          <a:xfrm>
            <a:off x="436563" y="3924573"/>
            <a:ext cx="1898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9777" r="15157" b="42288"/>
          <a:stretch>
            <a:fillRect/>
          </a:stretch>
        </p:blipFill>
        <p:spPr bwMode="auto">
          <a:xfrm>
            <a:off x="549275" y="1451248"/>
            <a:ext cx="18557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15118" r="85655" b="75368"/>
          <a:stretch>
            <a:fillRect/>
          </a:stretch>
        </p:blipFill>
        <p:spPr bwMode="auto">
          <a:xfrm>
            <a:off x="549275" y="2400573"/>
            <a:ext cx="173513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18735" r="80582" b="63341"/>
          <a:stretch>
            <a:fillRect/>
          </a:stretch>
        </p:blipFill>
        <p:spPr bwMode="auto">
          <a:xfrm>
            <a:off x="490538" y="5461273"/>
            <a:ext cx="17970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8"/>
          <p:cNvSpPr txBox="1">
            <a:spLocks noChangeArrowheads="1"/>
          </p:cNvSpPr>
          <p:nvPr/>
        </p:nvSpPr>
        <p:spPr bwMode="auto">
          <a:xfrm>
            <a:off x="2368550" y="1227045"/>
            <a:ext cx="3514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FontTx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en-US" altLang="ru-RU" dirty="0"/>
              <a:t>III </a:t>
            </a:r>
            <a:r>
              <a:rPr lang="ru-RU" altLang="ru-RU" dirty="0"/>
              <a:t>Конференция ИТОПК-2014</a:t>
            </a:r>
          </a:p>
          <a:p>
            <a:r>
              <a:rPr lang="ru-RU" altLang="ru-RU" dirty="0"/>
              <a:t>Секция 8 «ИТ-образование для кадров предприятий ОПК»</a:t>
            </a:r>
          </a:p>
        </p:txBody>
      </p:sp>
      <p:sp>
        <p:nvSpPr>
          <p:cNvPr id="31755" name="TextBox 24"/>
          <p:cNvSpPr txBox="1">
            <a:spLocks noChangeArrowheads="1"/>
          </p:cNvSpPr>
          <p:nvPr/>
        </p:nvSpPr>
        <p:spPr bwMode="auto">
          <a:xfrm>
            <a:off x="2400824" y="2274690"/>
            <a:ext cx="35861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FontTx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en-US" altLang="ru-RU" dirty="0"/>
              <a:t>IV </a:t>
            </a:r>
            <a:r>
              <a:rPr lang="ru-RU" altLang="ru-RU" dirty="0"/>
              <a:t>Конференция ИТОПК-2015</a:t>
            </a:r>
          </a:p>
          <a:p>
            <a:r>
              <a:rPr lang="ru-RU" altLang="ru-RU" dirty="0"/>
              <a:t>Секция 10 «Подготовка кадров как инвестиции в создание </a:t>
            </a:r>
            <a:r>
              <a:rPr lang="ru-RU" altLang="ru-RU" dirty="0" smtClean="0"/>
              <a:t>интегрированных </a:t>
            </a:r>
            <a:r>
              <a:rPr lang="ru-RU" altLang="ru-RU" dirty="0"/>
              <a:t>АСУ для </a:t>
            </a:r>
            <a:r>
              <a:rPr lang="ru-RU" altLang="ru-RU" dirty="0" smtClean="0"/>
              <a:t>предприятий </a:t>
            </a:r>
            <a:r>
              <a:rPr lang="ru-RU" altLang="ru-RU" dirty="0"/>
              <a:t>ОПК»</a:t>
            </a:r>
          </a:p>
        </p:txBody>
      </p:sp>
      <p:sp>
        <p:nvSpPr>
          <p:cNvPr id="31756" name="TextBox 25"/>
          <p:cNvSpPr txBox="1">
            <a:spLocks noChangeArrowheads="1"/>
          </p:cNvSpPr>
          <p:nvPr/>
        </p:nvSpPr>
        <p:spPr bwMode="auto">
          <a:xfrm>
            <a:off x="2406268" y="3708461"/>
            <a:ext cx="331850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FontTx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en-US" altLang="ru-RU" dirty="0"/>
              <a:t>V </a:t>
            </a:r>
            <a:r>
              <a:rPr lang="ru-RU" altLang="ru-RU" dirty="0"/>
              <a:t>Форум ИТОПК-2016</a:t>
            </a:r>
          </a:p>
          <a:p>
            <a:r>
              <a:rPr lang="ru-RU" altLang="ru-RU" dirty="0"/>
              <a:t>Секция 10 «Подготовка кадров как инвестиции в создание интегрированных АСУ для предприятий ОПК»</a:t>
            </a:r>
          </a:p>
        </p:txBody>
      </p:sp>
      <p:sp>
        <p:nvSpPr>
          <p:cNvPr id="31757" name="TextBox 27"/>
          <p:cNvSpPr txBox="1">
            <a:spLocks noChangeArrowheads="1"/>
          </p:cNvSpPr>
          <p:nvPr/>
        </p:nvSpPr>
        <p:spPr bwMode="auto">
          <a:xfrm>
            <a:off x="2379663" y="5238203"/>
            <a:ext cx="3760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ИТОПК-2017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4 «Подготовка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перспективных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ИТ-кадров для создания и управления цифровыми </a:t>
            </a:r>
            <a:r>
              <a:rPr lang="ru-RU" alt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предприятиями </a:t>
            </a:r>
            <a:r>
              <a:rPr lang="ru-RU" alt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ОПК»</a:t>
            </a:r>
          </a:p>
        </p:txBody>
      </p:sp>
      <p:sp>
        <p:nvSpPr>
          <p:cNvPr id="31758" name="TextBox 32"/>
          <p:cNvSpPr txBox="1">
            <a:spLocks noChangeArrowheads="1"/>
          </p:cNvSpPr>
          <p:nvPr/>
        </p:nvSpPr>
        <p:spPr bwMode="auto">
          <a:xfrm>
            <a:off x="7953375" y="5537473"/>
            <a:ext cx="3705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FontTx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en-US" altLang="ru-RU"/>
              <a:t>VII </a:t>
            </a:r>
            <a:r>
              <a:rPr lang="ru-RU" altLang="ru-RU"/>
              <a:t>Форум ИТОПК-2018</a:t>
            </a:r>
          </a:p>
          <a:p>
            <a:r>
              <a:rPr lang="ru-RU" altLang="ru-RU"/>
              <a:t>Секция 6 «Кадры для цифровых предприятий ОПК»</a:t>
            </a:r>
          </a:p>
        </p:txBody>
      </p:sp>
      <p:sp>
        <p:nvSpPr>
          <p:cNvPr id="31759" name="TextBox 34"/>
          <p:cNvSpPr txBox="1">
            <a:spLocks noChangeArrowheads="1"/>
          </p:cNvSpPr>
          <p:nvPr/>
        </p:nvSpPr>
        <p:spPr bwMode="auto">
          <a:xfrm>
            <a:off x="549275" y="3495948"/>
            <a:ext cx="176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ru-RU" altLang="ru-RU" dirty="0"/>
              <a:t>2016 г.</a:t>
            </a:r>
          </a:p>
        </p:txBody>
      </p:sp>
      <p:sp>
        <p:nvSpPr>
          <p:cNvPr id="31760" name="TextBox 37"/>
          <p:cNvSpPr txBox="1">
            <a:spLocks noChangeArrowheads="1"/>
          </p:cNvSpPr>
          <p:nvPr/>
        </p:nvSpPr>
        <p:spPr bwMode="auto">
          <a:xfrm>
            <a:off x="522288" y="5027885"/>
            <a:ext cx="1762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ru-RU" altLang="ru-RU" dirty="0"/>
              <a:t>2017 г.</a:t>
            </a:r>
          </a:p>
        </p:txBody>
      </p:sp>
      <p:sp>
        <p:nvSpPr>
          <p:cNvPr id="31761" name="TextBox 38"/>
          <p:cNvSpPr txBox="1">
            <a:spLocks noChangeArrowheads="1"/>
          </p:cNvSpPr>
          <p:nvPr/>
        </p:nvSpPr>
        <p:spPr bwMode="auto">
          <a:xfrm>
            <a:off x="6034088" y="5216798"/>
            <a:ext cx="1814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ru-RU" altLang="ru-RU" dirty="0"/>
              <a:t>2018 г.</a:t>
            </a:r>
          </a:p>
        </p:txBody>
      </p:sp>
      <p:sp>
        <p:nvSpPr>
          <p:cNvPr id="31762" name="TextBox 53"/>
          <p:cNvSpPr txBox="1">
            <a:spLocks noChangeArrowheads="1"/>
          </p:cNvSpPr>
          <p:nvPr/>
        </p:nvSpPr>
        <p:spPr bwMode="auto">
          <a:xfrm>
            <a:off x="541685" y="2019024"/>
            <a:ext cx="1814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ru-RU" altLang="ru-RU" dirty="0"/>
              <a:t>2015</a:t>
            </a:r>
            <a:r>
              <a:rPr lang="ru-RU" altLang="ru-RU" dirty="0"/>
              <a:t> г.</a:t>
            </a:r>
          </a:p>
        </p:txBody>
      </p:sp>
      <p:sp>
        <p:nvSpPr>
          <p:cNvPr id="31763" name="TextBox 58"/>
          <p:cNvSpPr txBox="1">
            <a:spLocks noChangeArrowheads="1"/>
          </p:cNvSpPr>
          <p:nvPr/>
        </p:nvSpPr>
        <p:spPr bwMode="auto">
          <a:xfrm>
            <a:off x="515937" y="1076826"/>
            <a:ext cx="1830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49275" y="886582"/>
            <a:ext cx="11225213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Тематика цифрового производства и цифровых предприятий</a:t>
            </a:r>
          </a:p>
        </p:txBody>
      </p:sp>
      <p:pic>
        <p:nvPicPr>
          <p:cNvPr id="31765" name="Picture 4" descr="http://xn--80aeisdxaiok6c.xn--p1ai/wp-content/themes/zargarov/images/logo_fin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31"/>
          <a:stretch>
            <a:fillRect/>
          </a:stretch>
        </p:blipFill>
        <p:spPr bwMode="auto">
          <a:xfrm>
            <a:off x="6042025" y="3295923"/>
            <a:ext cx="18065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TextBox 25"/>
          <p:cNvSpPr txBox="1">
            <a:spLocks noChangeArrowheads="1"/>
          </p:cNvSpPr>
          <p:nvPr/>
        </p:nvSpPr>
        <p:spPr bwMode="auto">
          <a:xfrm>
            <a:off x="7953375" y="3310210"/>
            <a:ext cx="3748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FontTx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en-US" altLang="ru-RU" dirty="0"/>
              <a:t>I </a:t>
            </a:r>
            <a:r>
              <a:rPr lang="ru-RU" altLang="ru-RU" dirty="0"/>
              <a:t>научно-практический Форум</a:t>
            </a:r>
          </a:p>
          <a:p>
            <a:r>
              <a:rPr lang="ru-RU" altLang="ru-RU" dirty="0"/>
              <a:t>«Вопросы качества продукции военного и гражданского </a:t>
            </a:r>
            <a:r>
              <a:rPr lang="ru-RU" altLang="ru-RU" dirty="0" err="1"/>
              <a:t>назна</a:t>
            </a:r>
            <a:r>
              <a:rPr lang="en-US" altLang="ru-RU" dirty="0"/>
              <a:t>-</a:t>
            </a:r>
            <a:r>
              <a:rPr lang="ru-RU" altLang="ru-RU" dirty="0" err="1"/>
              <a:t>чения</a:t>
            </a:r>
            <a:r>
              <a:rPr lang="ru-RU" altLang="ru-RU" dirty="0"/>
              <a:t> организаций оборонно-промышленного комплекса»</a:t>
            </a:r>
          </a:p>
        </p:txBody>
      </p:sp>
      <p:sp>
        <p:nvSpPr>
          <p:cNvPr id="31767" name="TextBox 39"/>
          <p:cNvSpPr txBox="1">
            <a:spLocks noChangeArrowheads="1"/>
          </p:cNvSpPr>
          <p:nvPr/>
        </p:nvSpPr>
        <p:spPr bwMode="auto">
          <a:xfrm>
            <a:off x="5957888" y="2905398"/>
            <a:ext cx="1995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ru-RU" altLang="ru-RU" dirty="0"/>
              <a:t>2018 г.</a:t>
            </a:r>
          </a:p>
        </p:txBody>
      </p:sp>
      <p:pic>
        <p:nvPicPr>
          <p:cNvPr id="31768" name="Picture 2" descr="http://xn--80apfbbighbel2n.xn--p1ai/wp-content/themes/zargarov/images/logo_righ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31"/>
          <a:stretch>
            <a:fillRect/>
          </a:stretch>
        </p:blipFill>
        <p:spPr bwMode="auto">
          <a:xfrm>
            <a:off x="6042025" y="1600473"/>
            <a:ext cx="1824038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Box 18"/>
          <p:cNvSpPr txBox="1">
            <a:spLocks noChangeArrowheads="1"/>
          </p:cNvSpPr>
          <p:nvPr/>
        </p:nvSpPr>
        <p:spPr bwMode="auto">
          <a:xfrm>
            <a:off x="7953375" y="1362348"/>
            <a:ext cx="36623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>
              <a:buFontTx/>
              <a:buNone/>
              <a:defRPr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en-US" altLang="ru-RU" dirty="0"/>
              <a:t>III</a:t>
            </a:r>
            <a:r>
              <a:rPr lang="ru-RU" altLang="ru-RU" dirty="0"/>
              <a:t> конференция «Экономический потенциал промышленности на службе оборонно-промышленного комплекса»</a:t>
            </a:r>
          </a:p>
        </p:txBody>
      </p:sp>
      <p:sp>
        <p:nvSpPr>
          <p:cNvPr id="31770" name="TextBox 58"/>
          <p:cNvSpPr txBox="1">
            <a:spLocks noChangeArrowheads="1"/>
          </p:cNvSpPr>
          <p:nvPr/>
        </p:nvSpPr>
        <p:spPr bwMode="auto">
          <a:xfrm>
            <a:off x="6042025" y="1160735"/>
            <a:ext cx="1824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cs typeface="Times New Roman" panose="02020603050405020304" pitchFamily="18" charset="0"/>
              </a:defRPr>
            </a:lvl9pPr>
          </a:lstStyle>
          <a:p>
            <a:r>
              <a:rPr lang="ru-RU" altLang="ru-RU" dirty="0"/>
              <a:t>2017</a:t>
            </a:r>
            <a:r>
              <a:rPr lang="ru-RU" altLang="ru-RU" dirty="0"/>
              <a:t> г.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28" name="Номер слайда 3"/>
          <p:cNvSpPr txBox="1">
            <a:spLocks/>
          </p:cNvSpPr>
          <p:nvPr/>
        </p:nvSpPr>
        <p:spPr bwMode="auto">
          <a:xfrm>
            <a:off x="10901947" y="6499498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EADB56CA-806F-4867-A56A-4016B3879C2B}" type="slidenum">
              <a:rPr lang="ru-RU" altLang="ru-RU" sz="1600" smtClean="0">
                <a:solidFill>
                  <a:srgbClr val="CC3300"/>
                </a:solidFill>
              </a:rPr>
              <a:t>27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sp>
        <p:nvSpPr>
          <p:cNvPr id="29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648" y="3862335"/>
            <a:ext cx="10972800" cy="2016224"/>
          </a:xfrm>
        </p:spPr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a typeface="+mj-ea"/>
              </a:rPr>
              <a:t>9-11 апреля 2019 г.,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ea typeface="+mj-ea"/>
              </a:rPr>
              <a:t>г. Екатеринбург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a typeface="+mj-ea"/>
              </a:rPr>
              <a:t>Секция </a:t>
            </a:r>
            <a:r>
              <a:rPr lang="ru-RU" sz="2800" b="1" dirty="0">
                <a:solidFill>
                  <a:srgbClr val="C00000"/>
                </a:solidFill>
                <a:ea typeface="+mj-ea"/>
              </a:rPr>
              <a:t>6 «Кадры для цифровых предприятий </a:t>
            </a:r>
            <a:r>
              <a:rPr lang="ru-RU" sz="2800" b="1" dirty="0" smtClean="0">
                <a:solidFill>
                  <a:srgbClr val="C00000"/>
                </a:solidFill>
                <a:ea typeface="+mj-ea"/>
              </a:rPr>
              <a:t>ОПК»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  <a:ea typeface="+mj-ea"/>
              </a:rPr>
              <a:t>Сайт конференции – </a:t>
            </a:r>
            <a:r>
              <a:rPr lang="ru-RU" sz="2800" b="1" dirty="0" err="1" smtClean="0">
                <a:solidFill>
                  <a:srgbClr val="C00000"/>
                </a:solidFill>
                <a:ea typeface="+mj-ea"/>
              </a:rPr>
              <a:t>итопк.рф</a:t>
            </a:r>
            <a:endParaRPr lang="ru-RU" sz="2800" dirty="0">
              <a:solidFill>
                <a:srgbClr val="C00000"/>
              </a:solidFill>
              <a:ea typeface="+mj-ea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23974686-E1D4-4D97-8D18-FAC8A9B1D2A6}" type="slidenum">
              <a:rPr lang="ru-RU" altLang="ru-RU" sz="1600" smtClean="0">
                <a:solidFill>
                  <a:srgbClr val="CC3300"/>
                </a:solidFill>
              </a:rPr>
              <a:t>28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4" y="1844824"/>
            <a:ext cx="11084334" cy="176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485775" y="4610100"/>
            <a:ext cx="112490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Позднеев Борис Михайлович</a:t>
            </a: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д.т.н., профессор, Директор Института информационных систем и технологий МГТУ «СТАНКИН», председатель ТК 461 «Информационно-коммуникационные технологии в образовании»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57225" y="1800225"/>
            <a:ext cx="10906125" cy="17272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Тел./факс: (499) 973-1151</a:t>
            </a:r>
          </a:p>
          <a:p>
            <a:pPr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bmp@stankin.ru</a:t>
            </a:r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20"/>
          <a:stretch/>
        </p:blipFill>
        <p:spPr>
          <a:xfrm>
            <a:off x="3825150" y="1412777"/>
            <a:ext cx="4719122" cy="4729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3131270" y="244390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2927649" y="980728"/>
            <a:ext cx="733241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800" dirty="0">
              <a:solidFill>
                <a:srgbClr val="C0000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E6598B06-C5DD-43E2-80EC-60D2BF9571A1}" type="slidenum">
              <a:rPr lang="ru-RU" altLang="ru-RU" sz="1600" smtClean="0">
                <a:solidFill>
                  <a:srgbClr val="CC3300"/>
                </a:solidFill>
              </a:rPr>
              <a:t>3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543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503713" y="907959"/>
            <a:ext cx="5994797" cy="7167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ru-RU" sz="2000" b="1" dirty="0" err="1">
                <a:solidFill>
                  <a:srgbClr val="C00000"/>
                </a:solidFill>
              </a:rPr>
              <a:t>Industrie</a:t>
            </a:r>
            <a:r>
              <a:rPr lang="en-US" altLang="ru-RU" sz="2000" b="1" dirty="0">
                <a:solidFill>
                  <a:srgbClr val="C00000"/>
                </a:solidFill>
              </a:rPr>
              <a:t> 4</a:t>
            </a:r>
            <a:r>
              <a:rPr lang="ru-RU" altLang="ru-RU" sz="2000" b="1" dirty="0">
                <a:solidFill>
                  <a:srgbClr val="C00000"/>
                </a:solidFill>
              </a:rPr>
              <a:t>.0</a:t>
            </a:r>
            <a:r>
              <a:rPr lang="en-US" altLang="ru-RU" sz="2000" b="1" dirty="0">
                <a:solidFill>
                  <a:srgbClr val="C00000"/>
                </a:solidFill>
              </a:rPr>
              <a:t> - </a:t>
            </a:r>
            <a:r>
              <a:rPr lang="ru-RU" altLang="ru-RU" sz="2000" b="1" dirty="0">
                <a:solidFill>
                  <a:srgbClr val="C00000"/>
                </a:solidFill>
              </a:rPr>
              <a:t>Индустрия 4.0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376" y="1801417"/>
            <a:ext cx="11233248" cy="4329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Федеральное министерство экономики и энергетики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Германии</a:t>
            </a:r>
          </a:p>
          <a:p>
            <a:pPr algn="ctr">
              <a:lnSpc>
                <a:spcPct val="80000"/>
              </a:lnSpc>
              <a:defRPr/>
            </a:pP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Рабочая группа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Industrie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4.0 или рабочая группа по умным сервисам (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Services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2012 году опубликованы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первые рекомендации по реализации концепции Индустрия 4.0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2014 году выпущена «Цифровая повестка дня» с 2014 по 2017 гг.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(Федеральные министерства экономики и энергетики, внутренних дел, транспорта и цифровой инфраструктуры)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2015 году опубликованы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новые рекомендации рабочей группы по умным сервисам</a:t>
            </a:r>
            <a:r>
              <a:rPr lang="ru-RU" sz="1800" b="1" dirty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>
                <a:cs typeface="Times New Roman" panose="02020603050405020304" pitchFamily="18" charset="0"/>
              </a:rPr>
              <a:t>-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Welt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2025 </a:t>
            </a:r>
            <a:r>
              <a:rPr lang="ru-RU" sz="1800" dirty="0"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Мир умных сервисов 2025</a:t>
            </a:r>
          </a:p>
          <a:p>
            <a:pPr marL="342900" indent="-342900" algn="just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2017 году объявлена реализация программы поддержки Индустрии 4.0 -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Welt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II –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Мир умных сервисов II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10848528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9539D965-528C-4206-96AC-9DCA10984509}" type="slidenum">
              <a:rPr lang="ru-RU" altLang="ru-RU" sz="1600" smtClean="0">
                <a:solidFill>
                  <a:srgbClr val="CC3300"/>
                </a:solidFill>
              </a:rPr>
              <a:t>4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119262" y="869645"/>
            <a:ext cx="8343900" cy="71675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Индустрия 4.0 – рекомендации для реализации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376" y="1356345"/>
            <a:ext cx="11233248" cy="4783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Рабочая группа «ИНДУСТРИЯ 4.0» определила 8 основных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направлений действий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(2013 г.), в </a:t>
            </a:r>
            <a:r>
              <a:rPr lang="ru-RU" sz="20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т.ч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.:</a:t>
            </a:r>
          </a:p>
          <a:p>
            <a:pPr marL="334566" indent="-334566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Стандартизация и создание эталонной архитектуры «ИНДУСТРИЯ 4.0».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Создание сетевых структур, объединяющих отдельные предприятия и интеграцию в масштабах всей цепочки создания стоимости. Эта задача будет решена только при наличии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общих единых стандартов.</a:t>
            </a:r>
          </a:p>
          <a:p>
            <a:pPr marL="334566" indent="-334566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Управление комплексными системами.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Продукция и производственные системы становятся все более сложными. В основе их контроля лежат соответствующие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концепции планирования и функциональные модели. Инженерам необходимы методики и инструменты, которые помогут создать подобные модели.</a:t>
            </a:r>
          </a:p>
          <a:p>
            <a:pPr marL="334566" indent="-334566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Глобальная широкополосная инфраструктура для промышленности.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Основным условием для создания «ИНДУСТРИИ 4.0» является наличие глобальных сетей связи высокого качества, защищенных от отказов и сбоев.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Инфраструктура сетей широкополосного Интернета в Германии и со странами-партнерами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нуждается в массированном расширении.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6BFF1818-8061-4526-96F3-4621B6C4A5FA}" type="slidenum">
              <a:rPr lang="ru-RU" altLang="ru-RU" sz="1600" smtClean="0">
                <a:solidFill>
                  <a:srgbClr val="CC3300"/>
                </a:solidFill>
              </a:rPr>
              <a:t>5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5640" y="892531"/>
            <a:ext cx="7200800" cy="7167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Индустрия 4.0 – рекомендации для реализации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1384" y="1685970"/>
            <a:ext cx="11305256" cy="379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Рабочая группа «ИНДУСТРИЯ 4.0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 определила 8 основных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направлений действий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(2013 г.), в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т.ч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.:</a:t>
            </a:r>
          </a:p>
          <a:p>
            <a:pPr marL="334566" indent="-334566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Образование и повышение квалификации.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 и сферы компетентности сотрудников в «ИНДУСТРИИ 4.0» претерпят значительные изменения.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Это делает необходимой разработку соответствующих стратегий оценки квалификации сотрудников и организации труда, стимулирующей их потребность в обучении, а также повышения квалификации сотрудников без отрыва от работы.</a:t>
            </a:r>
          </a:p>
          <a:p>
            <a:pPr marL="334566" indent="-334566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Нормативно-правовая база. Создание и развитие новых производственных процессов и деловых объединений с горизонтальной структурой в рамках «ИНДУСТРИИ 4.0» должно выполняться в соответствии с существующими правовыми нормами.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5B259219-D684-496F-86A4-3AD1FA711536}" type="slidenum">
              <a:rPr lang="ru-RU" altLang="ru-RU" sz="1600" smtClean="0">
                <a:solidFill>
                  <a:srgbClr val="CC3300"/>
                </a:solidFill>
              </a:rPr>
              <a:t>6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008326" y="854910"/>
            <a:ext cx="8469149" cy="58340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Национальные цели и стратегические задачи РФ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1800" y="1195851"/>
            <a:ext cx="8395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4438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Указ Президента Российской Федерации от 07.05.2018 г.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026848"/>
            <a:ext cx="1116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Четыре из девяти национальных целей развития Российской Федерации на период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2024 года напрямую относятся к промышленному развитию государства: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1383" y="2857845"/>
            <a:ext cx="11161239" cy="34594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36947" indent="-203597" algn="just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ускорение технологического развития Российской Федерации,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увеличение количества организаций, осуществляющих технологические инновации,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 50 процентов от их общего числа;</a:t>
            </a:r>
          </a:p>
          <a:p>
            <a:pPr marL="336947" indent="-203597" algn="just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обеспечение ускоренного внедрения цифровых технологий в экономике;</a:t>
            </a:r>
          </a:p>
          <a:p>
            <a:pPr marL="336947" indent="-203597" algn="just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 в базовых отраслях экономики,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прежде всего в обрабатывающей промышленности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агропромышленном комплексе,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высокопроизводительного экспортно-ориентированного сектора, развивающегося на основе современных технологий и обеспеченного высококвалифицированными кадрами;</a:t>
            </a:r>
          </a:p>
          <a:p>
            <a:pPr marL="336947" indent="-203597" algn="just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вхождение Российской Федерации в число пяти крупнейших экономик мира.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EC9B95EB-1D89-4E89-ABE8-99C57C4AAE75}" type="slidenum">
              <a:rPr lang="ru-RU" altLang="ru-RU" sz="1600" smtClean="0">
                <a:solidFill>
                  <a:srgbClr val="CC3300"/>
                </a:solidFill>
              </a:rPr>
              <a:t>7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682479" y="1052737"/>
            <a:ext cx="7516540" cy="93322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ПРОГРАММА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</a:rPr>
              <a:t>«Цифровая экономика Российской Федерации»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</a:rPr>
              <a:t>(распоряжение Правительства РФ от 28 июля 2017 г. № 1632-р)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392" y="2513410"/>
            <a:ext cx="11161240" cy="291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3375" algn="just"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 Целями настоящей Программы являются:</a:t>
            </a:r>
          </a:p>
          <a:p>
            <a:pPr indent="333375" algn="just">
              <a:defRPr/>
            </a:pPr>
            <a:endParaRPr lang="ru-RU" sz="2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257175" indent="-257175" algn="just"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создание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экосистемы цифровой экономики Российской Федерации,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которой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данные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цифровой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форме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являются ключевым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фактором производства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во всех сферах социально-экономической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деятельности</a:t>
            </a:r>
            <a:r>
              <a:rPr lang="ru-RU" sz="2000" b="1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в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которой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обеспечено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эффективное взаимодействие,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включая трансграничное, бизнеса,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научно-образовательного   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сообщества, государства и граждан;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 повышение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конкурентоспособности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глобальном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рынке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как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отдельных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отраслей экономики Российской Федерации, так и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экономики в целом.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F3E69879-6094-4C9C-8100-2D8BE55AC4EA}" type="slidenum">
              <a:rPr lang="ru-RU" altLang="ru-RU" sz="1600" smtClean="0">
                <a:solidFill>
                  <a:srgbClr val="CC3300"/>
                </a:solidFill>
              </a:rPr>
              <a:t>8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4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257375" y="982567"/>
            <a:ext cx="7822406" cy="78854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000" b="1" dirty="0">
                <a:solidFill>
                  <a:srgbClr val="C00000"/>
                </a:solidFill>
              </a:rPr>
              <a:t>ПРОГРАММА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r>
              <a:rPr lang="ru-RU" altLang="ru-RU" sz="2000" b="1" dirty="0">
                <a:solidFill>
                  <a:srgbClr val="C00000"/>
                </a:solidFill>
              </a:rPr>
              <a:t>«Цифровая экономика Российской Федерации» (продолжение)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68" y="2121695"/>
            <a:ext cx="11377264" cy="295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3375" algn="just">
              <a:lnSpc>
                <a:spcPct val="80000"/>
              </a:lnSpc>
              <a:defRPr/>
            </a:pP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 Цифровая экономика представлена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следующими уровнями,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которые в своем тесном взаимодействии влияют на жизнь граждан и общества  в целом:</a:t>
            </a:r>
          </a:p>
          <a:p>
            <a:pPr indent="333375" algn="just">
              <a:lnSpc>
                <a:spcPct val="80000"/>
              </a:lnSpc>
              <a:defRPr/>
            </a:pPr>
            <a:endParaRPr lang="ru-RU" sz="2000" dirty="0"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8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рынки и отрасли экономики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(сферы деятельности),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где осуществляется взаимодействие конкретных субъектов (поставщиков и потребителей товаров, работ и услуг);</a:t>
            </a:r>
          </a:p>
          <a:p>
            <a:pPr marL="257175" indent="-257175" algn="just">
              <a:lnSpc>
                <a:spcPct val="8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платформы и технологии, где формируются компетенции</a:t>
            </a:r>
            <a:r>
              <a:rPr lang="ru-RU" sz="2000" b="1" dirty="0">
                <a:solidFill>
                  <a:srgbClr val="CC0099"/>
                </a:solidFill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развития рынков и отраслей экономики (сфер деятельности);</a:t>
            </a:r>
          </a:p>
          <a:p>
            <a:pPr marL="257175" indent="-257175" algn="just">
              <a:lnSpc>
                <a:spcPct val="80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среда,</a:t>
            </a:r>
            <a:r>
              <a:rPr lang="ru-RU" sz="2000" dirty="0"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которая создает условия для развития платформ и технологий и эффективного взаимодействия субъектов рынков и отраслей экономики (сфер деятельности)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охватывает нормативное регулирование, информационную инфраструктуру, кадры и информационную безопасность.</a:t>
            </a: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070227" y="160732"/>
            <a:ext cx="7128792" cy="736339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1400" dirty="0">
                <a:solidFill>
                  <a:srgbClr val="C00000"/>
                </a:solidFill>
              </a:rPr>
              <a:t>XIX </a:t>
            </a:r>
            <a:r>
              <a:rPr lang="ru-RU" altLang="ru-RU" sz="1400" dirty="0">
                <a:solidFill>
                  <a:srgbClr val="C00000"/>
                </a:solidFill>
              </a:rPr>
              <a:t>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454027" y="6501955"/>
            <a:ext cx="2616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600" b="1" kern="0" dirty="0">
                <a:solidFill>
                  <a:srgbClr val="CC3300"/>
                </a:solidFill>
              </a:rPr>
              <a:t>© Б.М. Позднеев, 2019 г.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0873854" y="6501955"/>
            <a:ext cx="7667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 b="1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 kern="1200">
                <a:solidFill>
                  <a:srgbClr val="5B0917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fld id="{E08A0C5B-E1B0-4C31-8E71-016FF1A1D66C}" type="slidenum">
              <a:rPr lang="ru-RU" altLang="ru-RU" sz="1600" smtClean="0">
                <a:solidFill>
                  <a:srgbClr val="CC3300"/>
                </a:solidFill>
              </a:rPr>
              <a:t>9</a:t>
            </a:fld>
            <a:endParaRPr lang="ru-RU" altLang="ru-RU" sz="1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409_Шаблон">
  <a:themeElements>
    <a:clrScheme name="14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14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4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10802</TotalTime>
  <Words>3276</Words>
  <Application>Microsoft Office PowerPoint</Application>
  <PresentationFormat>Широкоэкранный</PresentationFormat>
  <Paragraphs>329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Презентация1</vt:lpstr>
      <vt:lpstr>1_1409_Шаблон</vt:lpstr>
      <vt:lpstr>XIX Международная научно-практическая конференция «Новые информационные технологии в образовании» (Использование технологий «1С» в образовании и их применение для развития кадрового потенциала цифровой экономики) </vt:lpstr>
      <vt:lpstr>Презентация PowerPoint</vt:lpstr>
      <vt:lpstr>Презентация PowerPoint</vt:lpstr>
      <vt:lpstr>Industrie 4.0 - Индустрия 4.0</vt:lpstr>
      <vt:lpstr>Индустрия 4.0 – рекомендации для реализации</vt:lpstr>
      <vt:lpstr>Индустрия 4.0 – рекомендации для реализации</vt:lpstr>
      <vt:lpstr>Национальные цели и стратегические задачи РФ</vt:lpstr>
      <vt:lpstr>ПРОГРАММА «Цифровая экономика Российской Федерации» (распоряжение Правительства РФ от 28 июля 2017 г. № 1632-р)</vt:lpstr>
      <vt:lpstr>ПРОГРАММА «Цифровая экономика Российской Федерации» (продолжение)</vt:lpstr>
      <vt:lpstr>Распоряжение Правительства Российской Федерации № 482-р от 23.03.2018</vt:lpstr>
      <vt:lpstr>План мероприятий (фрагменты)</vt:lpstr>
      <vt:lpstr>Цифровое предприятие и виртуальное предприятие в аспекте развития цифровой экономики и «Индустрии 4.0»</vt:lpstr>
      <vt:lpstr>Обеспечение конкурентоспособного качества продукции в условиях цифрового предприятия</vt:lpstr>
      <vt:lpstr>Международная и национальная стандартизация в области «Индустрии 4.0»</vt:lpstr>
      <vt:lpstr>Презентация PowerPoint</vt:lpstr>
      <vt:lpstr>Стандарты ГОСТ Р МЭК 62264 – основа интеграции систем управления цифровым предприятием (ERP, MES, CAD, CAE, CAPP, PDM, PLM и др.)</vt:lpstr>
      <vt:lpstr>Подготовка директоров по цифровизации – CDO</vt:lpstr>
      <vt:lpstr>Презентация PowerPoint</vt:lpstr>
      <vt:lpstr>Предмет и цели деятельности Ассоциации «ЦИФРОВЫЕ ИННОВАЦИИ В МАШИНОСТРОЕНИИ»</vt:lpstr>
      <vt:lpstr>Предмет и цели деятельности Ассоциации «ЦИФРОВЫЕ ИННОВАЦИИ В МАШИНОСТРОЕНИИ»</vt:lpstr>
      <vt:lpstr>Учредители и члены Ассоциации</vt:lpstr>
      <vt:lpstr>Модель цифровых инноваций в машиностроении (ЦИМ)</vt:lpstr>
      <vt:lpstr>Интеграция и интероперабельность автоматизированных систем управления в цифровом машиностроении</vt:lpstr>
      <vt:lpstr>Образовательные программы магистратуры  (квалификация магистр, срок обучения – 2 года) </vt:lpstr>
      <vt:lpstr>Новые стандарты по ТК 461, введенные в действие с 01.09.2017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Станкин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Дисциплина “Стандартизация и сертификация программного обеспечения”</dc:title>
  <dc:creator>vasiliev</dc:creator>
  <cp:lastModifiedBy>1</cp:lastModifiedBy>
  <cp:revision>621</cp:revision>
  <cp:lastPrinted>2019-01-24T11:39:27Z</cp:lastPrinted>
  <dcterms:created xsi:type="dcterms:W3CDTF">2001-02-08T14:24:29Z</dcterms:created>
  <dcterms:modified xsi:type="dcterms:W3CDTF">2019-01-24T16:51:29Z</dcterms:modified>
</cp:coreProperties>
</file>