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5" r:id="rId2"/>
    <p:sldMasterId id="2147483656" r:id="rId3"/>
    <p:sldMasterId id="2147483657" r:id="rId4"/>
    <p:sldMasterId id="2147483658" r:id="rId5"/>
    <p:sldMasterId id="2147483659" r:id="rId6"/>
  </p:sldMasterIdLst>
  <p:notesMasterIdLst>
    <p:notesMasterId r:id="rId26"/>
  </p:notesMasterIdLst>
  <p:sldIdLst>
    <p:sldId id="256" r:id="rId7"/>
    <p:sldId id="257" r:id="rId8"/>
    <p:sldId id="258" r:id="rId9"/>
    <p:sldId id="259" r:id="rId10"/>
    <p:sldId id="260" r:id="rId11"/>
    <p:sldId id="264" r:id="rId12"/>
    <p:sldId id="263" r:id="rId13"/>
    <p:sldId id="265" r:id="rId14"/>
    <p:sldId id="266" r:id="rId15"/>
    <p:sldId id="267" r:id="rId16"/>
    <p:sldId id="301" r:id="rId17"/>
    <p:sldId id="302" r:id="rId18"/>
    <p:sldId id="268" r:id="rId19"/>
    <p:sldId id="303" r:id="rId20"/>
    <p:sldId id="304" r:id="rId21"/>
    <p:sldId id="306" r:id="rId22"/>
    <p:sldId id="305" r:id="rId23"/>
    <p:sldId id="307" r:id="rId24"/>
    <p:sldId id="261" r:id="rId25"/>
  </p:sldIdLst>
  <p:sldSz cx="9144000" cy="51450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83">
          <p15:clr>
            <a:srgbClr val="000000"/>
          </p15:clr>
        </p15:guide>
        <p15:guide id="2" pos="15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2" autoAdjust="0"/>
  </p:normalViewPr>
  <p:slideViewPr>
    <p:cSldViewPr snapToGrid="0">
      <p:cViewPr varScale="1">
        <p:scale>
          <a:sx n="100" d="100"/>
          <a:sy n="100" d="100"/>
        </p:scale>
        <p:origin x="874" y="62"/>
      </p:cViewPr>
      <p:guideLst>
        <p:guide orient="horz" pos="3083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7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1828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0396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5493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845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6385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0919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716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103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7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5803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3074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29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1475656" y="340296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3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ctr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250826" y="1260475"/>
            <a:ext cx="42481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8637"/>
                </a:solidFill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250826" y="1879600"/>
            <a:ext cx="4248150" cy="26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4264024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8637"/>
                </a:solidFill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4"/>
          </p:nvPr>
        </p:nvSpPr>
        <p:spPr>
          <a:xfrm>
            <a:off x="4629149" y="1879600"/>
            <a:ext cx="4264025" cy="26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475656" y="340296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56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250826" y="1260475"/>
            <a:ext cx="42481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8637"/>
                </a:solidFill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250826" y="1879600"/>
            <a:ext cx="4248150" cy="26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4264024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8637"/>
                </a:solidFill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4"/>
          </p:nvPr>
        </p:nvSpPr>
        <p:spPr>
          <a:xfrm>
            <a:off x="4629149" y="1879600"/>
            <a:ext cx="4264025" cy="26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475656" y="340296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/>
            </a:lvl2pPr>
            <a:lvl3pPr marL="1371600" lvl="2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marL="2286000" lvl="4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ctrTitle"/>
          </p:nvPr>
        </p:nvSpPr>
        <p:spPr>
          <a:xfrm>
            <a:off x="251520" y="2095277"/>
            <a:ext cx="864096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055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/>
        </p:nvSpPr>
        <p:spPr>
          <a:xfrm>
            <a:off x="8172450" y="4035425"/>
            <a:ext cx="785812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1-2</a:t>
            </a:r>
            <a:b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февраля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 года</a:t>
            </a:r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1835150" y="280987"/>
            <a:ext cx="640873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 </a:t>
            </a:r>
            <a:br>
              <a:rPr lang="en-US" sz="16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 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 descr="Layer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5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7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Google Shape;51;p9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1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3825"/>
            <a:ext cx="1141412" cy="88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11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008637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" name="Google Shape;6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 descr="Layer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737" y="412750"/>
            <a:ext cx="1141412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har@1c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hyperlink" Target="https://edu.1cfresh.com/" TargetMode="External"/><Relationship Id="rId4" Type="http://schemas.openxmlformats.org/officeDocument/2006/relationships/hyperlink" Target="https://its.1c.ru/db/aboutitsnew#content:775:hdo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1c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1c.ru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1c.r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its.1c.ru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shar@1c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edu.1cfresh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ent.1c.ru/univercities/soprovozhdenie-programm-v-uchebnom-protsess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tsvuz@1c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www.student.1c.ru/univercities/soprovozhdenie-programm-v-uchebnom-protsess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971550" y="1709816"/>
            <a:ext cx="613568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400"/>
              <a:buFont typeface="Arial"/>
              <a:buNone/>
            </a:pPr>
            <a:r>
              <a:rPr lang="ru-RU" sz="2400" b="1" i="0" u="none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Наши сервисы – ваши возможности. Всё про систему ИТС и сервисы 1С для преподавателей и студентов</a:t>
            </a:r>
            <a:endParaRPr lang="ru-RU" dirty="0"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971550" y="3250565"/>
            <a:ext cx="7029450" cy="124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Шаронова Алёна Альфредовна,</a:t>
            </a:r>
            <a:br>
              <a:rPr lang="ru-RU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ashar@1c.ru</a:t>
            </a: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2" name="Google Shape;72;p13"/>
          <p:cNvSpPr txBox="1"/>
          <p:nvPr/>
        </p:nvSpPr>
        <p:spPr>
          <a:xfrm>
            <a:off x="971550" y="3841115"/>
            <a:ext cx="702945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Менеджер по работе с образовательными организациями,</a:t>
            </a:r>
            <a:b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фирма «1С»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F7C5D0-776D-493C-9D4D-BB45B222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" y="3940719"/>
            <a:ext cx="631281" cy="63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250825" y="1219609"/>
            <a:ext cx="37909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dirty="0">
                <a:solidFill>
                  <a:srgbClr val="008637"/>
                </a:solidFill>
              </a:rPr>
              <a:t>Если оформлена Лицензия ИТС для УЗ</a:t>
            </a:r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99060" y="1764190"/>
            <a:ext cx="4248150" cy="279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19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dk1"/>
                </a:solidFill>
              </a:rPr>
              <a:t>Приглашения преподавателям и студентам высылает администратор портала 1С</a:t>
            </a:r>
          </a:p>
          <a:p>
            <a:pPr marL="3619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Wingdings" panose="05000000000000000000" pitchFamily="2" charset="2"/>
              <a:buChar char="§"/>
            </a:pPr>
            <a:endParaRPr lang="ru-RU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Wingdings" panose="05000000000000000000" pitchFamily="2" charset="2"/>
              <a:buChar char="§"/>
            </a:pPr>
            <a:endParaRPr lang="ru-RU" sz="1800" b="0" dirty="0">
              <a:solidFill>
                <a:schemeClr val="dk1"/>
              </a:solidFill>
            </a:endParaRPr>
          </a:p>
          <a:p>
            <a:pPr marL="3619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Wingdings" panose="05000000000000000000" pitchFamily="2" charset="2"/>
              <a:buChar char="§"/>
            </a:pPr>
            <a:endParaRPr lang="ru-RU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Wingdings" panose="05000000000000000000" pitchFamily="2" charset="2"/>
              <a:buChar char="§"/>
            </a:pPr>
            <a:endParaRPr lang="ru-RU" sz="1800" b="0" dirty="0">
              <a:solidFill>
                <a:schemeClr val="dk1"/>
              </a:solidFill>
            </a:endParaRPr>
          </a:p>
          <a:p>
            <a:pPr marL="3619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Wingdings" panose="05000000000000000000" pitchFamily="2" charset="2"/>
              <a:buChar char="§"/>
            </a:pPr>
            <a:endParaRPr lang="ru-RU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8038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</a:pP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https://its.1c.ru/db/aboutitsnew#content:775:hdoc</a:t>
            </a:r>
            <a:r>
              <a:rPr lang="ru-RU" sz="1600" b="0" dirty="0">
                <a:solidFill>
                  <a:schemeClr val="dk1"/>
                </a:solidFill>
              </a:rPr>
              <a:t> </a:t>
            </a:r>
            <a:endParaRPr sz="16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347210" y="1213428"/>
            <a:ext cx="42640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dirty="0">
                <a:solidFill>
                  <a:srgbClr val="008637"/>
                </a:solidFill>
              </a:rPr>
              <a:t>Если используется</a:t>
            </a:r>
            <a:br>
              <a:rPr lang="ru-RU" sz="2000" b="1" dirty="0">
                <a:solidFill>
                  <a:srgbClr val="008637"/>
                </a:solidFill>
              </a:rPr>
            </a:br>
            <a:r>
              <a:rPr lang="ru-RU" sz="2000" b="1" dirty="0">
                <a:solidFill>
                  <a:srgbClr val="008637"/>
                </a:solidFill>
              </a:rPr>
              <a:t>облачный сервис</a:t>
            </a:r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2"/>
          </p:nvPr>
        </p:nvSpPr>
        <p:spPr>
          <a:xfrm>
            <a:off x="4347210" y="1764190"/>
            <a:ext cx="4264025" cy="263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19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Доступ к ИС 1С:ИТС студент получает после того, как преподаватель добавит его в сервис 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https://edu.1cfresh.com/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340003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Доступ к ИС 1С:ИТС</a:t>
            </a:r>
            <a:endParaRPr dirty="0"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</a:t>
            </a:r>
            <a:r>
              <a:rPr lang="en-US" sz="800" b="1" i="0" u="none" dirty="0" err="1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br>
              <a:rPr lang="en-US" sz="800" b="1" i="0" u="none" dirty="0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9083D7-9A87-44CB-B296-76363DDB1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214" y="2940139"/>
            <a:ext cx="4096385" cy="1420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8CA0494-CB31-4338-B419-2111C0774B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69" y="2697381"/>
            <a:ext cx="3830132" cy="1265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354B8C-443C-4C33-A485-F31804639F8E}"/>
              </a:ext>
            </a:extLst>
          </p:cNvPr>
          <p:cNvSpPr/>
          <p:nvPr/>
        </p:nvSpPr>
        <p:spPr>
          <a:xfrm>
            <a:off x="7303734" y="3217264"/>
            <a:ext cx="1179865" cy="210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1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155337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Приглашение преподавателей </a:t>
            </a:r>
            <a:b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и студентов на портал ИТС</a:t>
            </a:r>
            <a:endParaRPr sz="20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99B640-471F-4602-8170-EF8897D83896}"/>
              </a:ext>
            </a:extLst>
          </p:cNvPr>
          <p:cNvSpPr txBox="1"/>
          <p:nvPr/>
        </p:nvSpPr>
        <p:spPr>
          <a:xfrm>
            <a:off x="539750" y="131958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000" b="1" dirty="0">
                <a:hlinkClick r:id="rId3"/>
              </a:rPr>
              <a:t>https://portal.1c.ru/</a:t>
            </a:r>
            <a:r>
              <a:rPr lang="en-US" altLang="ru-RU" sz="2000" b="1" dirty="0"/>
              <a:t> </a:t>
            </a:r>
            <a:endParaRPr lang="ru-RU" sz="20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A51B4D-5D91-43B9-A672-22FAE5A52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765300"/>
            <a:ext cx="8424863" cy="2784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3">
            <a:extLst>
              <a:ext uri="{FF2B5EF4-FFF2-40B4-BE49-F238E27FC236}">
                <a16:creationId xmlns:a16="http://schemas.microsoft.com/office/drawing/2014/main" id="{99E35F5E-A143-4DFD-AAD1-AB0025DC0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84463"/>
            <a:ext cx="9461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29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155337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Приглашение преподавателей </a:t>
            </a:r>
            <a:b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и студентов на портал ИТС</a:t>
            </a:r>
            <a:endParaRPr sz="20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99B640-471F-4602-8170-EF8897D83896}"/>
              </a:ext>
            </a:extLst>
          </p:cNvPr>
          <p:cNvSpPr txBox="1"/>
          <p:nvPr/>
        </p:nvSpPr>
        <p:spPr>
          <a:xfrm>
            <a:off x="4321175" y="102235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000" b="1" dirty="0">
                <a:hlinkClick r:id="rId3"/>
              </a:rPr>
              <a:t>https://portal.1c.ru/</a:t>
            </a:r>
            <a:r>
              <a:rPr lang="en-US" altLang="ru-RU" sz="2000" b="1" dirty="0"/>
              <a:t> </a:t>
            </a:r>
            <a:endParaRPr lang="ru-RU" sz="20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6BD25F-A6AC-4E32-B902-49DC0C1F7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1022350"/>
            <a:ext cx="4068763" cy="3489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C8A2DB-8F92-4D64-9900-E51FD8BD3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200" y="1717675"/>
            <a:ext cx="4867275" cy="2794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  <p:pic>
        <p:nvPicPr>
          <p:cNvPr id="20" name="Рисунок 7" descr="Значок">
            <a:extLst>
              <a:ext uri="{FF2B5EF4-FFF2-40B4-BE49-F238E27FC236}">
                <a16:creationId xmlns:a16="http://schemas.microsoft.com/office/drawing/2014/main" id="{FDB52C88-2825-4765-8C8B-2952D501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882775"/>
            <a:ext cx="833437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3">
            <a:extLst>
              <a:ext uri="{FF2B5EF4-FFF2-40B4-BE49-F238E27FC236}">
                <a16:creationId xmlns:a16="http://schemas.microsoft.com/office/drawing/2014/main" id="{4A3288A6-4999-424F-A2B5-7802D06B0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3162300"/>
            <a:ext cx="8842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6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Портал ИТС  </a:t>
            </a: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https://portal.1c.ru/</a:t>
            </a: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65C68012-3205-4A87-BECF-D571F2FAE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58204"/>
            <a:ext cx="6163461" cy="308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02;p16">
            <a:extLst>
              <a:ext uri="{FF2B5EF4-FFF2-40B4-BE49-F238E27FC236}">
                <a16:creationId xmlns:a16="http://schemas.microsoft.com/office/drawing/2014/main" id="{9E503382-B122-4C48-A855-66479E1378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14286" y="1735135"/>
            <a:ext cx="2478889" cy="270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16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Портал ИТС – единый для всех пользователей «1С:Предприятия» и партнеров «1С».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Студенты изучают реальный инструмент и получают практические навыки использования современных технологий.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155337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Применение ИС 1С:ИТС</a:t>
            </a:r>
            <a:b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и сервисов 1С в учебном процессе</a:t>
            </a:r>
            <a:endParaRPr sz="20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9" name="Google Shape;102;p16">
            <a:extLst>
              <a:ext uri="{FF2B5EF4-FFF2-40B4-BE49-F238E27FC236}">
                <a16:creationId xmlns:a16="http://schemas.microsoft.com/office/drawing/2014/main" id="{2F77AF76-CDC1-4D30-9D86-4846FDC2F73F}"/>
              </a:ext>
            </a:extLst>
          </p:cNvPr>
          <p:cNvSpPr txBox="1">
            <a:spLocks/>
          </p:cNvSpPr>
          <p:nvPr/>
        </p:nvSpPr>
        <p:spPr>
          <a:xfrm>
            <a:off x="250824" y="1772920"/>
            <a:ext cx="4264025" cy="2798703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Включенные в ИС 1С:ИТС материалы могут стать мощной опорой для преподавателей, обучающих на экономических, инженерных, технологических и ИТ-направлениях.</a:t>
            </a:r>
          </a:p>
        </p:txBody>
      </p:sp>
      <p:sp>
        <p:nvSpPr>
          <p:cNvPr id="10" name="Google Shape;104;p16">
            <a:extLst>
              <a:ext uri="{FF2B5EF4-FFF2-40B4-BE49-F238E27FC236}">
                <a16:creationId xmlns:a16="http://schemas.microsoft.com/office/drawing/2014/main" id="{1C29DA15-22B3-47A9-8848-DAAF3A77E2D7}"/>
              </a:ext>
            </a:extLst>
          </p:cNvPr>
          <p:cNvSpPr txBox="1">
            <a:spLocks/>
          </p:cNvSpPr>
          <p:nvPr/>
        </p:nvSpPr>
        <p:spPr>
          <a:xfrm>
            <a:off x="4629150" y="1772920"/>
            <a:ext cx="4264025" cy="2798703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5531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Для преподавателей материалы ИС 1С:ИТС могут лечь в основу учебных курсов; тестов, контрольных и проверочных работ; заданий для самостоятельной работы.</a:t>
            </a:r>
          </a:p>
        </p:txBody>
      </p:sp>
      <p:sp>
        <p:nvSpPr>
          <p:cNvPr id="11" name="Google Shape;116;p17">
            <a:extLst>
              <a:ext uri="{FF2B5EF4-FFF2-40B4-BE49-F238E27FC236}">
                <a16:creationId xmlns:a16="http://schemas.microsoft.com/office/drawing/2014/main" id="{C02D45DA-56EF-4F5D-A93A-EC81FF479B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0824" y="1129546"/>
            <a:ext cx="8610601" cy="55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</a:pPr>
            <a:r>
              <a:rPr lang="ru-RU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Возможности для преподавателей</a:t>
            </a:r>
            <a:r>
              <a:rPr lang="ru-RU" sz="1800" b="1" dirty="0">
                <a:solidFill>
                  <a:srgbClr val="00B050"/>
                </a:solidFill>
              </a:rPr>
              <a:t>: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E9006E-B072-4736-A269-772CF7DA5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67" y="3199148"/>
            <a:ext cx="4417595" cy="110227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096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377519" y="155337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Применение ИС 1С:ИТС </a:t>
            </a:r>
            <a:b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и сервисов 1С в учебном процессе</a:t>
            </a:r>
            <a:endParaRPr sz="20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9" name="Google Shape;102;p16">
            <a:extLst>
              <a:ext uri="{FF2B5EF4-FFF2-40B4-BE49-F238E27FC236}">
                <a16:creationId xmlns:a16="http://schemas.microsoft.com/office/drawing/2014/main" id="{2F77AF76-CDC1-4D30-9D86-4846FDC2F73F}"/>
              </a:ext>
            </a:extLst>
          </p:cNvPr>
          <p:cNvSpPr txBox="1">
            <a:spLocks/>
          </p:cNvSpPr>
          <p:nvPr/>
        </p:nvSpPr>
        <p:spPr>
          <a:xfrm>
            <a:off x="250824" y="1772920"/>
            <a:ext cx="4264025" cy="2798703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B050"/>
                </a:solidFill>
              </a:rPr>
              <a:t>Рефераты, лабораторные, курсовые, выпускные квалификационные работы. </a:t>
            </a:r>
          </a:p>
          <a:p>
            <a:pPr marL="0" indent="0">
              <a:spcBef>
                <a:spcPts val="0"/>
              </a:spcBef>
            </a:pPr>
            <a:endParaRPr lang="ru-RU" sz="800" b="1" dirty="0"/>
          </a:p>
          <a:p>
            <a:pPr marL="0" indent="0">
              <a:spcBef>
                <a:spcPts val="0"/>
              </a:spcBef>
            </a:pPr>
            <a:r>
              <a:rPr lang="ru-RU" sz="1600" dirty="0"/>
              <a:t>ИС 1С:ИТС может быть источником информации. При этом студенты могут не только ссылаться на сам сайт информационной системы, но так же указывать книги и периодические издания, которые опубликованы в ней – а это уже десятки источников!</a:t>
            </a:r>
          </a:p>
        </p:txBody>
      </p:sp>
      <p:sp>
        <p:nvSpPr>
          <p:cNvPr id="10" name="Google Shape;104;p16">
            <a:extLst>
              <a:ext uri="{FF2B5EF4-FFF2-40B4-BE49-F238E27FC236}">
                <a16:creationId xmlns:a16="http://schemas.microsoft.com/office/drawing/2014/main" id="{1C29DA15-22B3-47A9-8848-DAAF3A77E2D7}"/>
              </a:ext>
            </a:extLst>
          </p:cNvPr>
          <p:cNvSpPr txBox="1">
            <a:spLocks/>
          </p:cNvSpPr>
          <p:nvPr/>
        </p:nvSpPr>
        <p:spPr>
          <a:xfrm>
            <a:off x="4629150" y="1772920"/>
            <a:ext cx="4264025" cy="2798703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5531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B050"/>
                </a:solidFill>
              </a:rPr>
              <a:t>Среди выпускных работ присутствуют проекты с использованием сервисов 1С:</a:t>
            </a:r>
            <a:endParaRPr lang="ru-RU" sz="1600" b="1" dirty="0"/>
          </a:p>
          <a:p>
            <a:pPr marL="0" indent="0">
              <a:spcBef>
                <a:spcPts val="0"/>
              </a:spcBef>
            </a:pPr>
            <a:endParaRPr lang="ru-RU" sz="800" dirty="0"/>
          </a:p>
          <a:p>
            <a:pPr marL="285750" indent="-104775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1С:ИТС (информационно-технологическое сопровождение),</a:t>
            </a:r>
          </a:p>
          <a:p>
            <a:pPr marL="285750" indent="-104775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1С-ЭДО (обмен электронными документами),</a:t>
            </a:r>
          </a:p>
          <a:p>
            <a:pPr marL="285750" indent="-104775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1С-Коннект (технология для быстрой связи со специалистом техподдержки),</a:t>
            </a:r>
          </a:p>
          <a:p>
            <a:pPr marL="285750" indent="-104775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1СПАРК Риски (оценка надежности контрагентов).</a:t>
            </a:r>
            <a:endParaRPr lang="ru-RU" sz="1600" dirty="0">
              <a:solidFill>
                <a:schemeClr val="dk1"/>
              </a:solidFill>
            </a:endParaRPr>
          </a:p>
        </p:txBody>
      </p:sp>
      <p:sp>
        <p:nvSpPr>
          <p:cNvPr id="11" name="Google Shape;116;p17">
            <a:extLst>
              <a:ext uri="{FF2B5EF4-FFF2-40B4-BE49-F238E27FC236}">
                <a16:creationId xmlns:a16="http://schemas.microsoft.com/office/drawing/2014/main" id="{AF216503-A87A-4346-9B08-183D948686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0824" y="1129546"/>
            <a:ext cx="8610601" cy="55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</a:pPr>
            <a:r>
              <a:rPr lang="ru-RU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Возможности для студентов</a:t>
            </a:r>
            <a:r>
              <a:rPr lang="ru-RU" sz="1800" b="1" dirty="0">
                <a:solidFill>
                  <a:srgbClr val="00B050"/>
                </a:solidFill>
              </a:rPr>
              <a:t>: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64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186115"/>
            <a:ext cx="72009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Все возможности 1С:ИТС на сайте</a:t>
            </a:r>
            <a:b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hlinkClick r:id="rId3"/>
              </a:rPr>
              <a:t>https://student.its.1c.ru/</a:t>
            </a:r>
            <a:endParaRPr sz="20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E6F0D0-F95D-42E3-B5B7-FBC5F3B5A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246" y="1112993"/>
            <a:ext cx="5479158" cy="32733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E3437D-9EE8-462D-BEDC-4D11345DD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617" y="3412974"/>
            <a:ext cx="1008787" cy="1003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254D2F-A0AE-44D6-A65A-CFC728CEF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2" y="1115238"/>
            <a:ext cx="1602295" cy="22977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055499-733A-4252-8D3B-1F548BB4B0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52" y="3416903"/>
            <a:ext cx="1010424" cy="9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89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377519" y="155337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Применение ИС 1С:ИТС </a:t>
            </a:r>
            <a:b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/>
              <a:t>на мероприятиях </a:t>
            </a:r>
            <a:r>
              <a:rPr lang="ru-RU" dirty="0" err="1"/>
              <a:t>Ворлдскиллс</a:t>
            </a:r>
            <a:endParaRPr sz="20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9" name="Google Shape;102;p16">
            <a:extLst>
              <a:ext uri="{FF2B5EF4-FFF2-40B4-BE49-F238E27FC236}">
                <a16:creationId xmlns:a16="http://schemas.microsoft.com/office/drawing/2014/main" id="{2F77AF76-CDC1-4D30-9D86-4846FDC2F73F}"/>
              </a:ext>
            </a:extLst>
          </p:cNvPr>
          <p:cNvSpPr txBox="1">
            <a:spLocks/>
          </p:cNvSpPr>
          <p:nvPr/>
        </p:nvSpPr>
        <p:spPr>
          <a:xfrm>
            <a:off x="250824" y="1797634"/>
            <a:ext cx="4264025" cy="2024723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B050"/>
                </a:solidFill>
              </a:rPr>
              <a:t>Компетенция «Бухгалтерский учет»:</a:t>
            </a:r>
          </a:p>
          <a:p>
            <a:pPr marL="0" indent="0">
              <a:spcBef>
                <a:spcPts val="0"/>
              </a:spcBef>
            </a:pPr>
            <a:endParaRPr lang="ru-RU" sz="800" b="1" dirty="0"/>
          </a:p>
          <a:p>
            <a:pPr marL="0" indent="0">
              <a:spcBef>
                <a:spcPts val="0"/>
              </a:spcBef>
            </a:pPr>
            <a:r>
              <a:rPr lang="ru-RU" sz="1600" dirty="0"/>
              <a:t>доступ должен быть на каждом рабочем месте участника чемпионата или </a:t>
            </a:r>
            <a:r>
              <a:rPr lang="ru-RU" sz="1600" dirty="0" err="1"/>
              <a:t>демэкзамена</a:t>
            </a:r>
            <a:endParaRPr lang="ru-RU" sz="1600" dirty="0"/>
          </a:p>
        </p:txBody>
      </p:sp>
      <p:sp>
        <p:nvSpPr>
          <p:cNvPr id="10" name="Google Shape;104;p16">
            <a:extLst>
              <a:ext uri="{FF2B5EF4-FFF2-40B4-BE49-F238E27FC236}">
                <a16:creationId xmlns:a16="http://schemas.microsoft.com/office/drawing/2014/main" id="{1C29DA15-22B3-47A9-8848-DAAF3A77E2D7}"/>
              </a:ext>
            </a:extLst>
          </p:cNvPr>
          <p:cNvSpPr txBox="1">
            <a:spLocks/>
          </p:cNvSpPr>
          <p:nvPr/>
        </p:nvSpPr>
        <p:spPr>
          <a:xfrm>
            <a:off x="4629150" y="1797634"/>
            <a:ext cx="4264025" cy="2024723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5531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B050"/>
                </a:solidFill>
              </a:rPr>
              <a:t>Компетенция «ИТ-решения для бизнеса на платформе 1С:Предприятие 8»:</a:t>
            </a:r>
            <a:endParaRPr lang="ru-RU" sz="1600" b="1" dirty="0"/>
          </a:p>
          <a:p>
            <a:pPr marL="0" indent="0">
              <a:spcBef>
                <a:spcPts val="0"/>
              </a:spcBef>
            </a:pPr>
            <a:endParaRPr lang="ru-RU" sz="800" dirty="0"/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sz="1600" dirty="0"/>
              <a:t>доступ должен быть организован на компьютере, который используется как Интернет-кафе на площадке чемпионата или </a:t>
            </a:r>
            <a:r>
              <a:rPr lang="ru-RU" sz="1600" dirty="0" err="1"/>
              <a:t>демэкзамена</a:t>
            </a:r>
            <a:r>
              <a:rPr lang="ru-RU" sz="1600" dirty="0"/>
              <a:t>.</a:t>
            </a:r>
          </a:p>
        </p:txBody>
      </p:sp>
      <p:sp>
        <p:nvSpPr>
          <p:cNvPr id="11" name="Google Shape;116;p17">
            <a:extLst>
              <a:ext uri="{FF2B5EF4-FFF2-40B4-BE49-F238E27FC236}">
                <a16:creationId xmlns:a16="http://schemas.microsoft.com/office/drawing/2014/main" id="{AF216503-A87A-4346-9B08-183D948686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0824" y="1129546"/>
            <a:ext cx="8610601" cy="55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</a:pPr>
            <a:r>
              <a:rPr lang="ru-RU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Организация доступа на площадке</a:t>
            </a:r>
            <a:r>
              <a:rPr lang="ru-RU" sz="1800" b="1" dirty="0">
                <a:solidFill>
                  <a:srgbClr val="00B050"/>
                </a:solidFill>
              </a:rPr>
              <a:t>: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227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40003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Приглашаем к сотрудничеству</a:t>
            </a:r>
            <a:endParaRPr sz="20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250825" y="1806574"/>
            <a:ext cx="6157595" cy="269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вопросам использования информационной системы и сервисов 1С:ИТС в учебном процессе в рамках </a:t>
            </a:r>
            <a:b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Лицензии ИТС для УЗ (1С:КП ПРОФ УЗ) обращайтесь к </a:t>
            </a:r>
            <a:r>
              <a:rPr lang="ru-RU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региональному дистрибьютору</a:t>
            </a: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или по адресу:</a:t>
            </a:r>
          </a:p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endParaRPr lang="ru-RU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en-US" sz="2400" dirty="0">
                <a:hlinkClick r:id="rId3"/>
              </a:rPr>
              <a:t>ashar@1c.ru</a:t>
            </a:r>
            <a:r>
              <a:rPr lang="en-US" sz="2400" dirty="0"/>
              <a:t> </a:t>
            </a:r>
            <a:endParaRPr lang="ru-RU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endParaRPr lang="ru-RU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914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ctrTitle"/>
          </p:nvPr>
        </p:nvSpPr>
        <p:spPr>
          <a:xfrm>
            <a:off x="250825" y="2095500"/>
            <a:ext cx="864235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СПАСИБО </a:t>
            </a:r>
            <a:br>
              <a:rPr lang="en-US" sz="3200" b="1" i="0" u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ЗА ВНИМАНИЕ!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 что расскажу</a:t>
            </a:r>
            <a:endParaRPr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1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dirty="0"/>
              <a:t>С</a:t>
            </a: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опровождение программ 1С в учебном процессе</a:t>
            </a:r>
          </a:p>
          <a:p>
            <a:pPr marL="412751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Условия оформления для образовательной организации</a:t>
            </a:r>
          </a:p>
          <a:p>
            <a:pPr marL="412751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Продление Лицензии ИТС для УЗ:</a:t>
            </a:r>
          </a:p>
          <a:p>
            <a:pPr marL="869951" lvl="1" indent="-285750">
              <a:spcBef>
                <a:spcPts val="0"/>
              </a:spcBef>
              <a:buClr>
                <a:srgbClr val="00553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важность своевременного оформления</a:t>
            </a:r>
          </a:p>
          <a:p>
            <a:pPr marL="869951" lvl="1" indent="-285750">
              <a:spcBef>
                <a:spcPts val="0"/>
              </a:spcBef>
              <a:buClr>
                <a:srgbClr val="00553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dirty="0"/>
              <a:t>ответственность при заполнении документов</a:t>
            </a:r>
            <a:endParaRPr lang="ru-RU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2751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Доступ к информационной системе 1С:ИТС</a:t>
            </a:r>
            <a:b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«на земле» и «в облаке»</a:t>
            </a:r>
          </a:p>
          <a:p>
            <a:pPr marL="412751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Портал ИТС</a:t>
            </a:r>
          </a:p>
          <a:p>
            <a:pPr marL="412751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Доступ к сервисам 1С для преподавателей и студентов</a:t>
            </a:r>
          </a:p>
          <a:p>
            <a:pPr marL="412751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dirty="0"/>
              <a:t>Применение ИС 1С:ИТС при написании выпускных работ,</a:t>
            </a:r>
            <a:br>
              <a:rPr lang="ru-RU" sz="1600" dirty="0"/>
            </a:br>
            <a:r>
              <a:rPr lang="ru-RU" sz="1600" dirty="0"/>
              <a:t>сдаче </a:t>
            </a:r>
            <a:r>
              <a:rPr lang="ru-RU" sz="1600" dirty="0" err="1"/>
              <a:t>демэкзаменов</a:t>
            </a:r>
            <a:r>
              <a:rPr lang="ru-RU" sz="1600" dirty="0"/>
              <a:t>, использовании на площадках</a:t>
            </a:r>
            <a:br>
              <a:rPr lang="ru-RU" sz="1600" dirty="0"/>
            </a:br>
            <a:r>
              <a:rPr lang="ru-RU" sz="1600" dirty="0"/>
              <a:t>чемпионатов </a:t>
            </a:r>
            <a:r>
              <a:rPr lang="ru-RU" sz="1600" dirty="0" err="1"/>
              <a:t>Ворлдскиллс</a:t>
            </a:r>
            <a:endParaRPr lang="ru-RU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5" name="Google Shape;85;p14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401A9A-202B-4687-8CF3-972840F61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84" y="2233294"/>
            <a:ext cx="2604884" cy="15195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Определимся с терминологией</a:t>
            </a:r>
            <a:endParaRPr dirty="0"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250825" y="1491614"/>
            <a:ext cx="8642350" cy="306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ИТС – информационно технологическое сопровождение.</a:t>
            </a:r>
          </a:p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endParaRPr lang="ru-RU" sz="1800" b="1" dirty="0"/>
          </a:p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Сервисы 1С:ИТС и услуги партнёров 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предоставляются только тем пользователям, программные продукты которых находятся на официальной поддержке 1С.</a:t>
            </a:r>
          </a:p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endParaRPr lang="ru-RU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1С:КП ПРОФ УЗ/ Лицензия ИТС для УЗ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вид сопровождения, который предусмотрен фирмой «1С» для комплексной поддержки учебного процесса</a:t>
            </a:r>
            <a:r>
              <a:rPr lang="ru-RU" sz="1800" dirty="0"/>
              <a:t> образовательных организаций,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имеющих с фирмой «1С» действующий Договор о сотрудничестве с образовательной организацией общего и профессионального образования.</a:t>
            </a:r>
          </a:p>
        </p:txBody>
      </p:sp>
      <p:sp>
        <p:nvSpPr>
          <p:cNvPr id="94" name="Google Shape;94;p15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01012" y="4741862"/>
            <a:ext cx="7653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056F153-CEC7-4181-ACF6-014760DB9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22" y="2474437"/>
            <a:ext cx="137318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250825" y="940435"/>
            <a:ext cx="37909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dirty="0">
                <a:solidFill>
                  <a:srgbClr val="008637"/>
                </a:solidFill>
              </a:rPr>
              <a:t>Установка в аудиториях</a:t>
            </a:r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250825" y="1559560"/>
            <a:ext cx="4248150" cy="263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Специальный продукт</a:t>
            </a:r>
            <a:br>
              <a:rPr lang="ru-RU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учебных заведений:</a:t>
            </a:r>
            <a:br>
              <a:rPr lang="ru-RU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1C:Предприятие 8. Комплект для обучения</a:t>
            </a:r>
            <a:b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высших и средних учебных заведениях. </a:t>
            </a:r>
            <a:br>
              <a:rPr lang="ru-RU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ЭЛЕКТРОННАЯ ПОСТАВКА</a:t>
            </a:r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347210" y="1260475"/>
            <a:ext cx="42640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dirty="0">
                <a:solidFill>
                  <a:srgbClr val="008637"/>
                </a:solidFill>
              </a:rPr>
              <a:t>Использование</a:t>
            </a:r>
            <a:br>
              <a:rPr lang="ru-RU" sz="2000" b="1" dirty="0">
                <a:solidFill>
                  <a:srgbClr val="008637"/>
                </a:solidFill>
              </a:rPr>
            </a:br>
            <a:r>
              <a:rPr lang="ru-RU" sz="2000" b="1" dirty="0">
                <a:solidFill>
                  <a:srgbClr val="008637"/>
                </a:solidFill>
              </a:rPr>
              <a:t>облачного сервиса</a:t>
            </a:r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2"/>
          </p:nvPr>
        </p:nvSpPr>
        <p:spPr>
          <a:xfrm>
            <a:off x="4347210" y="1879600"/>
            <a:ext cx="4264025" cy="263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1С:Предприятие 8 через Интернет для учебных заведений</a:t>
            </a:r>
            <a:b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https://edu.1cfresh.com/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155337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ДВА варианта использования </a:t>
            </a:r>
            <a:br>
              <a:rPr lang="ru-RU" dirty="0"/>
            </a:br>
            <a:r>
              <a:rPr lang="ru-RU" dirty="0"/>
              <a:t>ПП «1С» в учебном процессе</a:t>
            </a:r>
            <a:endParaRPr dirty="0"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0F50212C-C109-4282-B3FB-788F0B056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50" y="2840155"/>
            <a:ext cx="2145825" cy="158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9">
            <a:extLst>
              <a:ext uri="{FF2B5EF4-FFF2-40B4-BE49-F238E27FC236}">
                <a16:creationId xmlns:a16="http://schemas.microsoft.com/office/drawing/2014/main" id="{36A787F7-DF94-46E5-AD97-2773C8C9B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43392"/>
            <a:ext cx="845184" cy="88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186115"/>
            <a:ext cx="72009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Сопровождение программ «1С», </a:t>
            </a:r>
            <a:b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приобретенных для учебного процесса</a:t>
            </a:r>
            <a:endParaRPr sz="20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250825" y="1129546"/>
            <a:ext cx="8610600" cy="337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</a:pPr>
            <a:r>
              <a:rPr lang="ru-RU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Условия предоставления сопровождения </a:t>
            </a:r>
            <a:br>
              <a:rPr lang="ru-RU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(1С:КП ПРОФ УЗ/ Лицензии ИТС для УЗ):</a:t>
            </a:r>
            <a:br>
              <a:rPr lang="ru-RU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https://www.student.1c.ru/univercities/soprovozhdenie-programm-v-uchebnom-protsesse/</a:t>
            </a:r>
            <a:r>
              <a:rPr lang="ru-RU" sz="16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</a:pPr>
            <a:r>
              <a:rPr lang="ru-RU" sz="1600" dirty="0"/>
              <a:t>Доступ к сопровождению </a:t>
            </a: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предоставляется учебному заведению</a:t>
            </a:r>
            <a:b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безвозмездной основе:</a:t>
            </a:r>
          </a:p>
          <a:p>
            <a:pPr marL="7159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Учебное заведение имеет действующий договор о сотрудничестве с фирмой «1С»;</a:t>
            </a:r>
          </a:p>
          <a:p>
            <a:pPr marL="7159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Лицензия ИТС для УЗ оформляется всегда на 12 месяцев и только на те программные продукты, которые используются в учебном процессе </a:t>
            </a:r>
            <a:b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(то есть те, на которых преподаватели учат студентов работе с 1С).</a:t>
            </a:r>
            <a:endParaRPr lang="ru-RU"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</a:pPr>
            <a:endParaRPr lang="ru-RU"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программные продукты, которые используются </a:t>
            </a:r>
            <a:r>
              <a:rPr lang="ru-RU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ведения </a:t>
            </a:r>
            <a:br>
              <a:rPr lang="ru-RU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финансово-хозяйственной деятельности учебного заведения, </a:t>
            </a:r>
            <a:b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оформить Лицензию ИТС для УЗ  </a:t>
            </a:r>
            <a:r>
              <a:rPr lang="ru-RU" sz="1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НЕЛЬЗЯ.</a:t>
            </a:r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250825" y="1772920"/>
            <a:ext cx="4248150" cy="263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продления Лицензии ИТС для УЗ  на безвозмездной основе на следующие 12 месяцев учебное заведение должно предоставить в фирму «1С» на </a:t>
            </a:r>
            <a:r>
              <a:rPr lang="ru-RU" sz="16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</a:t>
            </a:r>
            <a:r>
              <a:rPr lang="ru-RU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itsvuz@1c.ru</a:t>
            </a:r>
            <a:r>
              <a:rPr lang="ru-RU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заявку</a:t>
            </a:r>
            <a:r>
              <a:rPr lang="ru-RU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отчет</a:t>
            </a:r>
            <a:r>
              <a:rPr lang="ru-RU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электронном виде о том, как ИС 1С:ИТС и сервисы 1С использовались в образовательном  процессе за прошедший период.</a:t>
            </a:r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2"/>
          </p:nvPr>
        </p:nvSpPr>
        <p:spPr>
          <a:xfrm>
            <a:off x="4629150" y="1772920"/>
            <a:ext cx="4264025" cy="263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2000"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Документы необходимо прислать в двух форматах:</a:t>
            </a:r>
          </a:p>
          <a:p>
            <a:pPr marL="742950" lvl="1" indent="-285750">
              <a:spcBef>
                <a:spcPts val="0"/>
              </a:spcBef>
              <a:buSzPts val="2000"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Электронный документ, заполненный в текстовом редакторе;</a:t>
            </a:r>
          </a:p>
          <a:p>
            <a:pPr marL="742950" lvl="1" indent="-285750">
              <a:spcBef>
                <a:spcPts val="0"/>
              </a:spcBef>
              <a:buSzPts val="2000"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 с печатью образовательной организации и подписью </a:t>
            </a:r>
            <a:b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уполномоченного лица.</a:t>
            </a:r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Продление Лицензии ИТС для УЗ</a:t>
            </a:r>
            <a:endParaRPr dirty="0"/>
          </a:p>
        </p:txBody>
      </p:sp>
      <p:sp>
        <p:nvSpPr>
          <p:cNvPr id="108" name="Google Shape;108;p16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5C1243-D7A9-433B-BB14-381B9F4C272C}"/>
              </a:ext>
            </a:extLst>
          </p:cNvPr>
          <p:cNvSpPr txBox="1"/>
          <p:nvPr/>
        </p:nvSpPr>
        <p:spPr>
          <a:xfrm>
            <a:off x="250825" y="4192866"/>
            <a:ext cx="8394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https://www.student.1c.ru/univercities/soprovozhdenie-programm-v-uchebnom-protsesse/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27FCBF-D0E6-4413-A1DC-ED0177446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844" y="3533062"/>
            <a:ext cx="967581" cy="9675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40003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Продление Лицензии ИТС для УЗ</a:t>
            </a:r>
            <a:endParaRPr sz="20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250825" y="1129546"/>
            <a:ext cx="8610600" cy="337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</a:pPr>
            <a:r>
              <a:rPr lang="ru-RU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Документы на продление доступа к сопровождени</a:t>
            </a:r>
            <a:r>
              <a:rPr lang="ru-RU" sz="1800" b="1" dirty="0">
                <a:solidFill>
                  <a:srgbClr val="00B050"/>
                </a:solidFill>
              </a:rPr>
              <a:t>ю: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9" name="Google Shape;102;p16">
            <a:extLst>
              <a:ext uri="{FF2B5EF4-FFF2-40B4-BE49-F238E27FC236}">
                <a16:creationId xmlns:a16="http://schemas.microsoft.com/office/drawing/2014/main" id="{F92120F1-FDC2-4497-815A-3C0F2E4F2399}"/>
              </a:ext>
            </a:extLst>
          </p:cNvPr>
          <p:cNvSpPr txBox="1">
            <a:spLocks/>
          </p:cNvSpPr>
          <p:nvPr/>
        </p:nvSpPr>
        <p:spPr>
          <a:xfrm>
            <a:off x="250825" y="1772920"/>
            <a:ext cx="4248150" cy="263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b="1" dirty="0"/>
              <a:t>Заявка</a:t>
            </a:r>
            <a:r>
              <a:rPr lang="ru-RU" sz="1600" dirty="0"/>
              <a:t> на продление</a:t>
            </a:r>
            <a:br>
              <a:rPr lang="ru-RU" sz="1600" dirty="0"/>
            </a:br>
            <a:r>
              <a:rPr lang="ru-RU" sz="1600" dirty="0"/>
              <a:t>именно эти </a:t>
            </a:r>
            <a:br>
              <a:rPr lang="ru-RU" sz="1600" dirty="0"/>
            </a:br>
            <a:r>
              <a:rPr lang="ru-RU" sz="1600" dirty="0"/>
              <a:t>данные будут </a:t>
            </a:r>
            <a:br>
              <a:rPr lang="ru-RU" sz="1600" dirty="0"/>
            </a:br>
            <a:r>
              <a:rPr lang="ru-RU" sz="1600" dirty="0"/>
              <a:t>зафиксированы </a:t>
            </a:r>
            <a:br>
              <a:rPr lang="ru-RU" sz="1600" dirty="0"/>
            </a:br>
            <a:r>
              <a:rPr lang="ru-RU" sz="1600" dirty="0"/>
              <a:t>в нашей базе</a:t>
            </a:r>
          </a:p>
        </p:txBody>
      </p:sp>
      <p:sp>
        <p:nvSpPr>
          <p:cNvPr id="10" name="Google Shape;104;p16">
            <a:extLst>
              <a:ext uri="{FF2B5EF4-FFF2-40B4-BE49-F238E27FC236}">
                <a16:creationId xmlns:a16="http://schemas.microsoft.com/office/drawing/2014/main" id="{A3B8393D-C05F-4B9E-A665-DCC37FEB39F8}"/>
              </a:ext>
            </a:extLst>
          </p:cNvPr>
          <p:cNvSpPr txBox="1">
            <a:spLocks/>
          </p:cNvSpPr>
          <p:nvPr/>
        </p:nvSpPr>
        <p:spPr>
          <a:xfrm>
            <a:off x="4629150" y="1772920"/>
            <a:ext cx="4264025" cy="263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8313" indent="-285750">
              <a:buClr>
                <a:srgbClr val="005531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dk1"/>
                </a:solidFill>
              </a:rPr>
              <a:t>Отчет</a:t>
            </a:r>
            <a:r>
              <a:rPr lang="ru-RU" sz="1600" dirty="0">
                <a:solidFill>
                  <a:schemeClr val="dk1"/>
                </a:solidFill>
              </a:rPr>
              <a:t> об использовании ПП «1С» и сервисов 1С за прошлый период</a:t>
            </a:r>
          </a:p>
        </p:txBody>
      </p:sp>
      <p:pic>
        <p:nvPicPr>
          <p:cNvPr id="11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5205523-21F5-44AD-8057-9B6C1584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872" y="1772920"/>
            <a:ext cx="1831528" cy="23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621243-E724-46AD-9983-AC5C9C2D1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640" y="2356044"/>
            <a:ext cx="3010535" cy="214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2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40003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Продление Лицензии ИТС для УЗ</a:t>
            </a:r>
            <a:endParaRPr sz="20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250825" y="1129546"/>
            <a:ext cx="8610600" cy="337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</a:pPr>
            <a:r>
              <a:rPr lang="ru-RU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Важность корректного заполнения и предоставления </a:t>
            </a:r>
            <a:br>
              <a:rPr lang="ru-RU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информации в полном объеме</a:t>
            </a:r>
            <a:r>
              <a:rPr lang="ru-RU" sz="1800" b="1" dirty="0">
                <a:solidFill>
                  <a:srgbClr val="00B050"/>
                </a:solidFill>
              </a:rPr>
              <a:t>: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9" name="Google Shape;102;p16">
            <a:extLst>
              <a:ext uri="{FF2B5EF4-FFF2-40B4-BE49-F238E27FC236}">
                <a16:creationId xmlns:a16="http://schemas.microsoft.com/office/drawing/2014/main" id="{F92120F1-FDC2-4497-815A-3C0F2E4F2399}"/>
              </a:ext>
            </a:extLst>
          </p:cNvPr>
          <p:cNvSpPr txBox="1">
            <a:spLocks/>
          </p:cNvSpPr>
          <p:nvPr/>
        </p:nvSpPr>
        <p:spPr>
          <a:xfrm>
            <a:off x="250825" y="1772920"/>
            <a:ext cx="4248150" cy="2636837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b="1" dirty="0"/>
              <a:t>Прикладные решения 1С и платформа «1С:Предприятие 8» – </a:t>
            </a:r>
            <a:r>
              <a:rPr lang="ru-RU" sz="1600" b="1" dirty="0">
                <a:solidFill>
                  <a:srgbClr val="00B050"/>
                </a:solidFill>
              </a:rPr>
              <a:t>обязательно с указанием версии.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1600" b="1" dirty="0"/>
          </a:p>
          <a:p>
            <a:pPr marL="0" indent="0">
              <a:spcBef>
                <a:spcPts val="0"/>
              </a:spcBef>
            </a:pPr>
            <a:r>
              <a:rPr lang="ru-RU" sz="1600" dirty="0"/>
              <a:t>Так мы убеждаемся, что УЗ ведет обучение на актуальных версиях. Если в отчете указаны устаревшие версии, помогаем УЗ решить вопрос с обновлением конфигураций и/или платформы.</a:t>
            </a:r>
          </a:p>
        </p:txBody>
      </p:sp>
      <p:sp>
        <p:nvSpPr>
          <p:cNvPr id="10" name="Google Shape;104;p16">
            <a:extLst>
              <a:ext uri="{FF2B5EF4-FFF2-40B4-BE49-F238E27FC236}">
                <a16:creationId xmlns:a16="http://schemas.microsoft.com/office/drawing/2014/main" id="{A3B8393D-C05F-4B9E-A665-DCC37FEB39F8}"/>
              </a:ext>
            </a:extLst>
          </p:cNvPr>
          <p:cNvSpPr txBox="1">
            <a:spLocks/>
          </p:cNvSpPr>
          <p:nvPr/>
        </p:nvSpPr>
        <p:spPr>
          <a:xfrm>
            <a:off x="4629150" y="1772920"/>
            <a:ext cx="4264025" cy="2636837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8313" indent="-285750">
              <a:buClr>
                <a:srgbClr val="005531"/>
              </a:buClr>
              <a:buSzPts val="2000"/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dk1"/>
                </a:solidFill>
              </a:rPr>
              <a:t>Продолжительность курса – </a:t>
            </a:r>
            <a:r>
              <a:rPr lang="ru-RU" sz="1600" b="1" dirty="0">
                <a:solidFill>
                  <a:srgbClr val="00B050"/>
                </a:solidFill>
              </a:rPr>
              <a:t>просим указать ДВА числа (общий объем курса и количество часов, отведенных на изучение 1С).</a:t>
            </a:r>
          </a:p>
          <a:p>
            <a:pPr marL="182563">
              <a:buClr>
                <a:srgbClr val="005531"/>
              </a:buClr>
              <a:buSzPts val="2000"/>
            </a:pPr>
            <a:br>
              <a:rPr lang="ru-RU" sz="1600" b="1" dirty="0">
                <a:solidFill>
                  <a:schemeClr val="dk1"/>
                </a:solidFill>
              </a:rPr>
            </a:br>
            <a:r>
              <a:rPr lang="ru-RU" sz="1600" dirty="0">
                <a:solidFill>
                  <a:schemeClr val="dk1"/>
                </a:solidFill>
              </a:rPr>
              <a:t>Позволяет нам анализировать программы обучения и давать рекомендации.</a:t>
            </a:r>
          </a:p>
        </p:txBody>
      </p:sp>
    </p:spTree>
    <p:extLst>
      <p:ext uri="{BB962C8B-B14F-4D97-AF65-F5344CB8AC3E}">
        <p14:creationId xmlns:p14="http://schemas.microsoft.com/office/powerpoint/2010/main" val="2855005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476375" y="340003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5531"/>
                </a:solidFill>
                <a:latin typeface="Arial"/>
                <a:ea typeface="Arial"/>
                <a:cs typeface="Arial"/>
                <a:sym typeface="Arial"/>
              </a:rPr>
              <a:t>Продление Лицензии ИТС для УЗ</a:t>
            </a:r>
            <a:endParaRPr sz="2000" b="1" dirty="0">
              <a:solidFill>
                <a:srgbClr val="0055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250825" y="1129546"/>
            <a:ext cx="8610600" cy="337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31"/>
              </a:buClr>
              <a:buSzPts val="2000"/>
            </a:pPr>
            <a:r>
              <a:rPr lang="ru-RU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Важность корректного заполнения и предоставления </a:t>
            </a:r>
            <a:br>
              <a:rPr lang="ru-RU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информации в полном объеме</a:t>
            </a:r>
            <a:r>
              <a:rPr lang="ru-RU" sz="1800" b="1" dirty="0">
                <a:solidFill>
                  <a:srgbClr val="00B050"/>
                </a:solidFill>
              </a:rPr>
              <a:t>: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50825" y="4732337"/>
            <a:ext cx="17287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1-2 февраля 2022 года 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692275" y="4660900"/>
            <a:ext cx="66246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XXII международная научно-практическая конференция</a:t>
            </a:r>
            <a:b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637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008637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9" name="Google Shape;102;p16">
            <a:extLst>
              <a:ext uri="{FF2B5EF4-FFF2-40B4-BE49-F238E27FC236}">
                <a16:creationId xmlns:a16="http://schemas.microsoft.com/office/drawing/2014/main" id="{F92120F1-FDC2-4497-815A-3C0F2E4F2399}"/>
              </a:ext>
            </a:extLst>
          </p:cNvPr>
          <p:cNvSpPr txBox="1">
            <a:spLocks/>
          </p:cNvSpPr>
          <p:nvPr/>
        </p:nvSpPr>
        <p:spPr>
          <a:xfrm>
            <a:off x="250824" y="1772920"/>
            <a:ext cx="4264025" cy="2798703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553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8637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b="1" dirty="0"/>
              <a:t>Используемые методические материалы – </a:t>
            </a:r>
            <a:r>
              <a:rPr lang="ru-RU" sz="1600" b="1" dirty="0">
                <a:solidFill>
                  <a:srgbClr val="00B050"/>
                </a:solidFill>
              </a:rPr>
              <a:t>просим указывать год издания.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1600" b="1" dirty="0"/>
          </a:p>
          <a:p>
            <a:pPr marL="0" indent="0">
              <a:spcBef>
                <a:spcPts val="0"/>
              </a:spcBef>
            </a:pPr>
            <a:r>
              <a:rPr lang="ru-RU" sz="1600" dirty="0"/>
              <a:t>Так мы убеждаемся, что УЗ ведет обучение, используя актуальные методические пособия. Если в отчете указаны устаревшие книги, присылаем информацию о возможностях использования новых электронных версий вместо бумажных.</a:t>
            </a:r>
          </a:p>
        </p:txBody>
      </p:sp>
      <p:sp>
        <p:nvSpPr>
          <p:cNvPr id="10" name="Google Shape;104;p16">
            <a:extLst>
              <a:ext uri="{FF2B5EF4-FFF2-40B4-BE49-F238E27FC236}">
                <a16:creationId xmlns:a16="http://schemas.microsoft.com/office/drawing/2014/main" id="{A3B8393D-C05F-4B9E-A665-DCC37FEB39F8}"/>
              </a:ext>
            </a:extLst>
          </p:cNvPr>
          <p:cNvSpPr txBox="1">
            <a:spLocks/>
          </p:cNvSpPr>
          <p:nvPr/>
        </p:nvSpPr>
        <p:spPr>
          <a:xfrm>
            <a:off x="4629150" y="1772920"/>
            <a:ext cx="4264025" cy="2798703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2563">
              <a:buClr>
                <a:srgbClr val="005531"/>
              </a:buClr>
              <a:buSzPts val="2000"/>
            </a:pPr>
            <a:r>
              <a:rPr lang="ru-RU" altLang="ru-RU" sz="1600" dirty="0"/>
              <a:t>Отчет УЗ – это не тест, здесь нет правильных ответов. Отчет для нас – это источник информации, а для вас – возможность получить новое. </a:t>
            </a:r>
            <a:br>
              <a:rPr lang="ru-RU" altLang="ru-RU" sz="1600" dirty="0"/>
            </a:br>
            <a:r>
              <a:rPr lang="ru-RU" altLang="ru-RU" sz="1600" dirty="0"/>
              <a:t>Если по отчету мы видим, что УЗ не использует ИС 1С:ИТС и сервисы, мы подключаем регионального дистрибьютора, который в дальнейшем работает с вами: консультирует, проводит мастер-классы, вебинары и т.д.</a:t>
            </a:r>
          </a:p>
          <a:p>
            <a:pPr marL="182563">
              <a:buClr>
                <a:srgbClr val="005531"/>
              </a:buClr>
              <a:buSzPts val="2000"/>
            </a:pPr>
            <a:endParaRPr lang="ru-RU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65024"/>
      </p:ext>
    </p:extLst>
  </p:cSld>
  <p:clrMapOvr>
    <a:masterClrMapping/>
  </p:clrMapOvr>
</p:sld>
</file>

<file path=ppt/theme/theme1.xml><?xml version="1.0" encoding="utf-8"?>
<a:theme xmlns:a="http://schemas.openxmlformats.org/drawingml/2006/main" name="13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1427</Words>
  <Application>Microsoft Office PowerPoint</Application>
  <PresentationFormat>Произвольный</PresentationFormat>
  <Paragraphs>153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Noto Sans Symbols</vt:lpstr>
      <vt:lpstr>Wingdings</vt:lpstr>
      <vt:lpstr>13_Оформление по умолчанию</vt:lpstr>
      <vt:lpstr>5_Оформление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14_Оформление по умолчанию</vt:lpstr>
      <vt:lpstr>Наши сервисы – ваши возможности. Всё про систему ИТС и сервисы 1С для преподавателей и студентов</vt:lpstr>
      <vt:lpstr>Про что расскажу</vt:lpstr>
      <vt:lpstr>Определимся с терминологией</vt:lpstr>
      <vt:lpstr>ДВА варианта использования  ПП «1С» в учебном процессе</vt:lpstr>
      <vt:lpstr>Сопровождение программ «1С»,  приобретенных для учебного процесса</vt:lpstr>
      <vt:lpstr>Продление Лицензии ИТС для УЗ</vt:lpstr>
      <vt:lpstr>Продление Лицензии ИТС для УЗ</vt:lpstr>
      <vt:lpstr>Продление Лицензии ИТС для УЗ</vt:lpstr>
      <vt:lpstr>Продление Лицензии ИТС для УЗ</vt:lpstr>
      <vt:lpstr>Доступ к ИС 1С:ИТС</vt:lpstr>
      <vt:lpstr>Приглашение преподавателей  и студентов на портал ИТС</vt:lpstr>
      <vt:lpstr>Приглашение преподавателей  и студентов на портал ИТС</vt:lpstr>
      <vt:lpstr>Портал ИТС  https://portal.1c.ru/  </vt:lpstr>
      <vt:lpstr>Применение ИС 1С:ИТС и сервисов 1С в учебном процессе</vt:lpstr>
      <vt:lpstr>Применение ИС 1С:ИТС  и сервисов 1С в учебном процессе</vt:lpstr>
      <vt:lpstr>Все возможности 1С:ИТС на сайте https://student.its.1c.ru/</vt:lpstr>
      <vt:lpstr>Применение ИС 1С:ИТС  на мероприятиях Ворлдскиллс</vt:lpstr>
      <vt:lpstr>Приглашаем к сотрудничеству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Сопровождение программ 1С:  всё о возможностях и сервисах</dc:title>
  <dc:creator>ноутбук</dc:creator>
  <cp:lastModifiedBy>Alena Sharonova</cp:lastModifiedBy>
  <cp:revision>28</cp:revision>
  <dcterms:modified xsi:type="dcterms:W3CDTF">2022-01-19T18:33:28Z</dcterms:modified>
</cp:coreProperties>
</file>