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ppt/slideLayouts/slideLayout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  <p:sldMasterId id="2147483655" r:id="rId2"/>
    <p:sldMasterId id="2147483656" r:id="rId3"/>
    <p:sldMasterId id="2147483658" r:id="rId4"/>
    <p:sldMasterId id="2147483659" r:id="rId5"/>
  </p:sldMasterIdLst>
  <p:notesMasterIdLst>
    <p:notesMasterId r:id="rId13"/>
  </p:notesMasterIdLst>
  <p:sldIdLst>
    <p:sldId id="256" r:id="rId6"/>
    <p:sldId id="257" r:id="rId7"/>
    <p:sldId id="262" r:id="rId8"/>
    <p:sldId id="258" r:id="rId9"/>
    <p:sldId id="260" r:id="rId10"/>
    <p:sldId id="263" r:id="rId11"/>
    <p:sldId id="261" r:id="rId12"/>
  </p:sldIdLst>
  <p:sldSz cx="9144000" cy="5145088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083">
          <p15:clr>
            <a:srgbClr val="000000"/>
          </p15:clr>
        </p15:guide>
        <p15:guide id="2" pos="158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3" d="100"/>
          <a:sy n="53" d="100"/>
        </p:scale>
        <p:origin x="812" y="32"/>
      </p:cViewPr>
      <p:guideLst>
        <p:guide orient="horz" pos="3083"/>
        <p:guide pos="15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7387" y="1143000"/>
            <a:ext cx="548322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2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2" y="8685212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56373840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6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7388" y="1143000"/>
            <a:ext cx="548322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75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7388" y="1143000"/>
            <a:ext cx="548322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75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7388" y="1143000"/>
            <a:ext cx="548322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7388" y="1143000"/>
            <a:ext cx="548322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Google Shape;113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7388" y="1143000"/>
            <a:ext cx="548322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Google Shape;113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7388" y="1143000"/>
            <a:ext cx="548322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7388" y="1143000"/>
            <a:ext cx="548322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124" name="Google Shape;124;p1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Google Shape;125;p10:notes"/>
          <p:cNvSpPr txBox="1"/>
          <p:nvPr/>
        </p:nvSpPr>
        <p:spPr>
          <a:xfrm>
            <a:off x="3884612" y="8685212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7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Два объекта">
  <p:cSld name="Два объекта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2"/>
          <p:cNvSpPr txBox="1">
            <a:spLocks noGrp="1"/>
          </p:cNvSpPr>
          <p:nvPr>
            <p:ph type="body" idx="1"/>
          </p:nvPr>
        </p:nvSpPr>
        <p:spPr>
          <a:xfrm>
            <a:off x="628650" y="1370013"/>
            <a:ext cx="3867150" cy="326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630"/>
              </a:spcBef>
              <a:spcAft>
                <a:spcPts val="0"/>
              </a:spcAft>
              <a:buSzPts val="1800"/>
              <a:buChar char="▪"/>
              <a:defRPr/>
            </a:lvl1pPr>
            <a:lvl2pPr marL="914400" lvl="1" indent="-342900" algn="l">
              <a:spcBef>
                <a:spcPts val="63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spcBef>
                <a:spcPts val="63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spcBef>
                <a:spcPts val="63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spcBef>
                <a:spcPts val="63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body" idx="2"/>
          </p:nvPr>
        </p:nvSpPr>
        <p:spPr>
          <a:xfrm>
            <a:off x="4648200" y="1370013"/>
            <a:ext cx="3867150" cy="326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630"/>
              </a:spcBef>
              <a:spcAft>
                <a:spcPts val="0"/>
              </a:spcAft>
              <a:buSzPts val="1800"/>
              <a:buChar char="▪"/>
              <a:defRPr/>
            </a:lvl1pPr>
            <a:lvl2pPr marL="914400" lvl="1" indent="-342900" algn="l">
              <a:spcBef>
                <a:spcPts val="63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spcBef>
                <a:spcPts val="63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spcBef>
                <a:spcPts val="63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spcBef>
                <a:spcPts val="63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title"/>
          </p:nvPr>
        </p:nvSpPr>
        <p:spPr>
          <a:xfrm>
            <a:off x="1475656" y="340296"/>
            <a:ext cx="720090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4000" tIns="0" rIns="54000" bIns="0" anchor="ctr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итульный слайд" type="title">
  <p:cSld name="TITLE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ctrTitle"/>
          </p:nvPr>
        </p:nvSpPr>
        <p:spPr>
          <a:xfrm>
            <a:off x="971600" y="1800200"/>
            <a:ext cx="6136318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4000" tIns="0" rIns="54000" bIns="0" anchor="b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subTitle" idx="1"/>
          </p:nvPr>
        </p:nvSpPr>
        <p:spPr>
          <a:xfrm>
            <a:off x="971600" y="2701925"/>
            <a:ext cx="7029400" cy="12430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630"/>
              </a:spcBef>
              <a:spcAft>
                <a:spcPts val="0"/>
              </a:spcAft>
              <a:buSzPts val="1800"/>
              <a:buNone/>
              <a:defRPr sz="1800"/>
            </a:lvl1pPr>
            <a:lvl2pPr lvl="1" algn="ctr">
              <a:spcBef>
                <a:spcPts val="700"/>
              </a:spcBef>
              <a:spcAft>
                <a:spcPts val="0"/>
              </a:spcAft>
              <a:buSzPts val="2000"/>
              <a:buFont typeface="Arial"/>
              <a:buNone/>
              <a:defRPr sz="2000"/>
            </a:lvl2pPr>
            <a:lvl3pPr lvl="2" algn="ctr">
              <a:spcBef>
                <a:spcPts val="63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3pPr>
            <a:lvl4pPr lvl="3" algn="ctr">
              <a:spcBef>
                <a:spcPts val="560"/>
              </a:spcBef>
              <a:spcAft>
                <a:spcPts val="0"/>
              </a:spcAft>
              <a:buSzPts val="1600"/>
              <a:buFont typeface="Arial"/>
              <a:buNone/>
              <a:defRPr sz="1600"/>
            </a:lvl4pPr>
            <a:lvl5pPr lvl="4" algn="ct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объект" type="obj">
  <p:cSld name="OBJECT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6"/>
          <p:cNvSpPr txBox="1">
            <a:spLocks noGrp="1"/>
          </p:cNvSpPr>
          <p:nvPr>
            <p:ph type="title"/>
          </p:nvPr>
        </p:nvSpPr>
        <p:spPr>
          <a:xfrm>
            <a:off x="1476375" y="339725"/>
            <a:ext cx="7200900" cy="369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4000" tIns="0" rIns="54000" bIns="0" anchor="ctr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body" idx="1"/>
          </p:nvPr>
        </p:nvSpPr>
        <p:spPr>
          <a:xfrm>
            <a:off x="250825" y="1438275"/>
            <a:ext cx="8642350" cy="293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630"/>
              </a:spcBef>
              <a:spcAft>
                <a:spcPts val="0"/>
              </a:spcAft>
              <a:buSzPts val="1800"/>
              <a:buChar char="▪"/>
              <a:defRPr/>
            </a:lvl1pPr>
            <a:lvl2pPr marL="914400" lvl="1" indent="-342900" algn="l">
              <a:spcBef>
                <a:spcPts val="63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spcBef>
                <a:spcPts val="63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spcBef>
                <a:spcPts val="63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spcBef>
                <a:spcPts val="63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олько заголовок">
  <p:cSld name="Только заголовок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>
            <a:spLocks noGrp="1"/>
          </p:cNvSpPr>
          <p:nvPr>
            <p:ph type="title"/>
          </p:nvPr>
        </p:nvSpPr>
        <p:spPr>
          <a:xfrm>
            <a:off x="1476375" y="339725"/>
            <a:ext cx="7200900" cy="369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4000" tIns="0" rIns="54000" bIns="0" anchor="ctr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body" idx="1"/>
          </p:nvPr>
        </p:nvSpPr>
        <p:spPr>
          <a:xfrm>
            <a:off x="250825" y="1438275"/>
            <a:ext cx="8642350" cy="293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700"/>
              </a:spcBef>
              <a:spcAft>
                <a:spcPts val="0"/>
              </a:spcAft>
              <a:buSzPts val="2000"/>
              <a:buNone/>
              <a:defRPr/>
            </a:lvl1pPr>
            <a:lvl2pPr marL="914400" lvl="1" indent="-228600" algn="l">
              <a:spcBef>
                <a:spcPts val="630"/>
              </a:spcBef>
              <a:spcAft>
                <a:spcPts val="0"/>
              </a:spcAft>
              <a:buSzPts val="1800"/>
              <a:buFont typeface="Arial"/>
              <a:buNone/>
              <a:defRPr/>
            </a:lvl2pPr>
            <a:lvl3pPr marL="1371600" lvl="2" indent="-228600" algn="l">
              <a:spcBef>
                <a:spcPts val="560"/>
              </a:spcBef>
              <a:spcAft>
                <a:spcPts val="0"/>
              </a:spcAft>
              <a:buSzPts val="1600"/>
              <a:buFont typeface="Arial"/>
              <a:buNone/>
              <a:defRPr/>
            </a:lvl3pPr>
            <a:lvl4pPr marL="1828800" lvl="3" indent="-228600" algn="l">
              <a:spcBef>
                <a:spcPts val="560"/>
              </a:spcBef>
              <a:spcAft>
                <a:spcPts val="0"/>
              </a:spcAft>
              <a:buSzPts val="1600"/>
              <a:buFont typeface="Arial"/>
              <a:buNone/>
              <a:defRPr/>
            </a:lvl4pPr>
            <a:lvl5pPr marL="2286000" lvl="4" indent="-228600" algn="l">
              <a:spcBef>
                <a:spcPts val="49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Титульный слайд" type="title">
  <p:cSld name="TITLE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2"/>
          <p:cNvSpPr txBox="1">
            <a:spLocks noGrp="1"/>
          </p:cNvSpPr>
          <p:nvPr>
            <p:ph type="ctrTitle"/>
          </p:nvPr>
        </p:nvSpPr>
        <p:spPr>
          <a:xfrm>
            <a:off x="251520" y="2095277"/>
            <a:ext cx="8640960" cy="549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4000" tIns="0" rIns="54000" bIns="0" anchor="ctr" anchorCtr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3600">
                <a:solidFill>
                  <a:srgbClr val="00553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;p1" descr="Layer 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50825" y="123825"/>
            <a:ext cx="1141412" cy="8890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1" name="Google Shape;11;p1"/>
          <p:cNvCxnSpPr/>
          <p:nvPr/>
        </p:nvCxnSpPr>
        <p:spPr>
          <a:xfrm>
            <a:off x="250825" y="4589462"/>
            <a:ext cx="8642350" cy="0"/>
          </a:xfrm>
          <a:prstGeom prst="straightConnector1">
            <a:avLst/>
          </a:prstGeom>
          <a:noFill/>
          <a:ln w="9525" cap="flat" cmpd="sng">
            <a:solidFill>
              <a:srgbClr val="008637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12" name="Google Shape;12;p1"/>
          <p:cNvSpPr txBox="1">
            <a:spLocks noGrp="1"/>
          </p:cNvSpPr>
          <p:nvPr>
            <p:ph type="title"/>
          </p:nvPr>
        </p:nvSpPr>
        <p:spPr>
          <a:xfrm>
            <a:off x="1476375" y="339725"/>
            <a:ext cx="7200900" cy="369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4000" tIns="0" rIns="54000" bIns="0" anchor="ctr" anchorCtr="0">
            <a:sp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553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553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553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553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553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00" b="1" i="0" u="none" strike="noStrike" cap="none">
                <a:solidFill>
                  <a:srgbClr val="0F5D9B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00" b="1" i="0" u="none" strike="noStrike" cap="none">
                <a:solidFill>
                  <a:srgbClr val="0F5D9B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00" b="1" i="0" u="none" strike="noStrike" cap="none">
                <a:solidFill>
                  <a:srgbClr val="0F5D9B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00" b="1" i="0" u="none" strike="noStrike" cap="none">
                <a:solidFill>
                  <a:srgbClr val="0F5D9B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body" idx="1"/>
          </p:nvPr>
        </p:nvSpPr>
        <p:spPr>
          <a:xfrm>
            <a:off x="250825" y="1438275"/>
            <a:ext cx="5761037" cy="293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55600" algn="l" rtl="0">
              <a:spcBef>
                <a:spcPts val="700"/>
              </a:spcBef>
              <a:spcAft>
                <a:spcPts val="0"/>
              </a:spcAft>
              <a:buClr>
                <a:srgbClr val="005531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42900" algn="l" rtl="0">
              <a:spcBef>
                <a:spcPts val="630"/>
              </a:spcBef>
              <a:spcAft>
                <a:spcPts val="0"/>
              </a:spcAft>
              <a:buClr>
                <a:srgbClr val="008637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0200" algn="l" rtl="0"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30200" algn="l" rtl="0"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spcBef>
                <a:spcPts val="49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Google Shape;19;p3" descr="Layer 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50825" y="123825"/>
            <a:ext cx="1141412" cy="8890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0" name="Google Shape;20;p3"/>
          <p:cNvCxnSpPr/>
          <p:nvPr/>
        </p:nvCxnSpPr>
        <p:spPr>
          <a:xfrm>
            <a:off x="250825" y="4589462"/>
            <a:ext cx="8642350" cy="0"/>
          </a:xfrm>
          <a:prstGeom prst="straightConnector1">
            <a:avLst/>
          </a:prstGeom>
          <a:noFill/>
          <a:ln w="9525" cap="flat" cmpd="sng">
            <a:solidFill>
              <a:srgbClr val="008637"/>
            </a:solidFill>
            <a:prstDash val="solid"/>
            <a:miter lim="800000"/>
            <a:headEnd type="none" w="med" len="med"/>
            <a:tailEnd type="none" w="med" len="med"/>
          </a:ln>
        </p:spPr>
      </p:cxnSp>
      <p:pic>
        <p:nvPicPr>
          <p:cNvPr id="21" name="Google Shape;21;p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0"/>
            <a:ext cx="9144000" cy="51450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Google Shape;22;p3" descr="Layer 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79387" y="123825"/>
            <a:ext cx="1141412" cy="889000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Google Shape;23;p3"/>
          <p:cNvSpPr txBox="1"/>
          <p:nvPr/>
        </p:nvSpPr>
        <p:spPr>
          <a:xfrm>
            <a:off x="8172450" y="4035425"/>
            <a:ext cx="785812" cy="769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lang="en-US" sz="2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1-2</a:t>
            </a:r>
            <a:br>
              <a:rPr lang="en-US" sz="10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0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февраля</a:t>
            </a:r>
            <a:endParaRPr/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rial"/>
              <a:buNone/>
            </a:pPr>
            <a:r>
              <a:rPr lang="en-US" sz="10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2022 года</a:t>
            </a:r>
            <a:endParaRPr/>
          </a:p>
        </p:txBody>
      </p:sp>
      <p:sp>
        <p:nvSpPr>
          <p:cNvPr id="24" name="Google Shape;24;p3"/>
          <p:cNvSpPr txBox="1"/>
          <p:nvPr/>
        </p:nvSpPr>
        <p:spPr>
          <a:xfrm>
            <a:off x="1835150" y="280987"/>
            <a:ext cx="6408737" cy="492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4000" tIns="0" rIns="54000" bIns="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5531"/>
              </a:buClr>
              <a:buSzPts val="1600"/>
              <a:buFont typeface="Arial"/>
              <a:buNone/>
            </a:pPr>
            <a:r>
              <a:rPr lang="en-US" sz="1600" b="1" i="0" u="none" strike="noStrike" cap="none">
                <a:solidFill>
                  <a:srgbClr val="005531"/>
                </a:solidFill>
                <a:latin typeface="Arial"/>
                <a:ea typeface="Arial"/>
                <a:cs typeface="Arial"/>
                <a:sym typeface="Arial"/>
              </a:rPr>
              <a:t>XXII международная научно-практическая конференция </a:t>
            </a:r>
            <a:br>
              <a:rPr lang="en-US" sz="1600" b="1" i="0" u="none" strike="noStrike" cap="none">
                <a:solidFill>
                  <a:srgbClr val="00553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600" b="1" i="0" u="none" strike="noStrike" cap="none">
                <a:solidFill>
                  <a:srgbClr val="005531"/>
                </a:solidFill>
                <a:latin typeface="Arial"/>
                <a:ea typeface="Arial"/>
                <a:cs typeface="Arial"/>
                <a:sym typeface="Arial"/>
              </a:rPr>
              <a:t>НОВЫЕ ИНФОРМАЦИОННЫЕ ТЕХНОЛОГИИ В ОБРАЗОВАНИИ </a:t>
            </a:r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title"/>
          </p:nvPr>
        </p:nvSpPr>
        <p:spPr>
          <a:xfrm>
            <a:off x="1476375" y="339725"/>
            <a:ext cx="7200900" cy="369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4000" tIns="0" rIns="54000" bIns="0" anchor="ctr" anchorCtr="0">
            <a:sp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553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553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553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553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553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00" b="1" i="0" u="none" strike="noStrike" cap="none">
                <a:solidFill>
                  <a:srgbClr val="0F5D9B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00" b="1" i="0" u="none" strike="noStrike" cap="none">
                <a:solidFill>
                  <a:srgbClr val="0F5D9B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00" b="1" i="0" u="none" strike="noStrike" cap="none">
                <a:solidFill>
                  <a:srgbClr val="0F5D9B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00" b="1" i="0" u="none" strike="noStrike" cap="none">
                <a:solidFill>
                  <a:srgbClr val="0F5D9B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body" idx="1"/>
          </p:nvPr>
        </p:nvSpPr>
        <p:spPr>
          <a:xfrm>
            <a:off x="250825" y="1438275"/>
            <a:ext cx="5761037" cy="293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55600" algn="l" rtl="0">
              <a:spcBef>
                <a:spcPts val="700"/>
              </a:spcBef>
              <a:spcAft>
                <a:spcPts val="0"/>
              </a:spcAft>
              <a:buClr>
                <a:srgbClr val="005531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42900" algn="l" rtl="0">
              <a:spcBef>
                <a:spcPts val="630"/>
              </a:spcBef>
              <a:spcAft>
                <a:spcPts val="0"/>
              </a:spcAft>
              <a:buClr>
                <a:srgbClr val="008637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0200" algn="l" rtl="0"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30200" algn="l" rtl="0"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spcBef>
                <a:spcPts val="49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Google Shape;31;p5" descr="Layer 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50825" y="123825"/>
            <a:ext cx="1141412" cy="8890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2" name="Google Shape;32;p5"/>
          <p:cNvCxnSpPr/>
          <p:nvPr/>
        </p:nvCxnSpPr>
        <p:spPr>
          <a:xfrm>
            <a:off x="250825" y="4589462"/>
            <a:ext cx="8642350" cy="0"/>
          </a:xfrm>
          <a:prstGeom prst="straightConnector1">
            <a:avLst/>
          </a:prstGeom>
          <a:noFill/>
          <a:ln w="9525" cap="flat" cmpd="sng">
            <a:solidFill>
              <a:srgbClr val="008637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33" name="Google Shape;33;p5"/>
          <p:cNvSpPr txBox="1">
            <a:spLocks noGrp="1"/>
          </p:cNvSpPr>
          <p:nvPr>
            <p:ph type="title"/>
          </p:nvPr>
        </p:nvSpPr>
        <p:spPr>
          <a:xfrm>
            <a:off x="1476375" y="339725"/>
            <a:ext cx="7200900" cy="369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4000" tIns="0" rIns="54000" bIns="0" anchor="ctr" anchorCtr="0">
            <a:sp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553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553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553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553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553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00" b="1" i="0" u="none" strike="noStrike" cap="none">
                <a:solidFill>
                  <a:srgbClr val="0F5D9B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00" b="1" i="0" u="none" strike="noStrike" cap="none">
                <a:solidFill>
                  <a:srgbClr val="0F5D9B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00" b="1" i="0" u="none" strike="noStrike" cap="none">
                <a:solidFill>
                  <a:srgbClr val="0F5D9B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00" b="1" i="0" u="none" strike="noStrike" cap="none">
                <a:solidFill>
                  <a:srgbClr val="0F5D9B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body" idx="1"/>
          </p:nvPr>
        </p:nvSpPr>
        <p:spPr>
          <a:xfrm>
            <a:off x="250825" y="1438275"/>
            <a:ext cx="5761037" cy="293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55600" algn="l" rtl="0">
              <a:spcBef>
                <a:spcPts val="700"/>
              </a:spcBef>
              <a:spcAft>
                <a:spcPts val="0"/>
              </a:spcAft>
              <a:buClr>
                <a:srgbClr val="005531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42900" algn="l" rtl="0">
              <a:spcBef>
                <a:spcPts val="630"/>
              </a:spcBef>
              <a:spcAft>
                <a:spcPts val="0"/>
              </a:spcAft>
              <a:buClr>
                <a:srgbClr val="008637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0200" algn="l" rtl="0"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30200" algn="l" rtl="0"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spcBef>
                <a:spcPts val="49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0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Google Shape;50;p9" descr="Layer 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50825" y="123825"/>
            <a:ext cx="1141412" cy="8890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51" name="Google Shape;51;p9"/>
          <p:cNvCxnSpPr/>
          <p:nvPr/>
        </p:nvCxnSpPr>
        <p:spPr>
          <a:xfrm>
            <a:off x="250825" y="4589462"/>
            <a:ext cx="8642350" cy="0"/>
          </a:xfrm>
          <a:prstGeom prst="straightConnector1">
            <a:avLst/>
          </a:prstGeom>
          <a:noFill/>
          <a:ln w="9525" cap="flat" cmpd="sng">
            <a:solidFill>
              <a:srgbClr val="008637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52" name="Google Shape;52;p9"/>
          <p:cNvSpPr txBox="1">
            <a:spLocks noGrp="1"/>
          </p:cNvSpPr>
          <p:nvPr>
            <p:ph type="title"/>
          </p:nvPr>
        </p:nvSpPr>
        <p:spPr>
          <a:xfrm>
            <a:off x="1476375" y="339725"/>
            <a:ext cx="7200900" cy="369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4000" tIns="0" rIns="54000" bIns="0" anchor="ctr" anchorCtr="0">
            <a:sp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553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553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553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553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553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00" b="1" i="0" u="none" strike="noStrike" cap="none">
                <a:solidFill>
                  <a:srgbClr val="0F5D9B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00" b="1" i="0" u="none" strike="noStrike" cap="none">
                <a:solidFill>
                  <a:srgbClr val="0F5D9B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00" b="1" i="0" u="none" strike="noStrike" cap="none">
                <a:solidFill>
                  <a:srgbClr val="0F5D9B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00" b="1" i="0" u="none" strike="noStrike" cap="none">
                <a:solidFill>
                  <a:srgbClr val="0F5D9B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body" idx="1"/>
          </p:nvPr>
        </p:nvSpPr>
        <p:spPr>
          <a:xfrm>
            <a:off x="250825" y="1438275"/>
            <a:ext cx="5761037" cy="293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55600" algn="l" rtl="0">
              <a:spcBef>
                <a:spcPts val="700"/>
              </a:spcBef>
              <a:spcAft>
                <a:spcPts val="0"/>
              </a:spcAft>
              <a:buClr>
                <a:srgbClr val="005531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42900" algn="l" rtl="0">
              <a:spcBef>
                <a:spcPts val="630"/>
              </a:spcBef>
              <a:spcAft>
                <a:spcPts val="0"/>
              </a:spcAft>
              <a:buClr>
                <a:srgbClr val="008637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0200" algn="l" rtl="0"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30200" algn="l" rtl="0"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spcBef>
                <a:spcPts val="49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2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" name="Google Shape;58;p11" descr="Layer 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50825" y="123825"/>
            <a:ext cx="1141412" cy="8890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59" name="Google Shape;59;p11"/>
          <p:cNvCxnSpPr/>
          <p:nvPr/>
        </p:nvCxnSpPr>
        <p:spPr>
          <a:xfrm>
            <a:off x="250825" y="4589462"/>
            <a:ext cx="8642350" cy="0"/>
          </a:xfrm>
          <a:prstGeom prst="straightConnector1">
            <a:avLst/>
          </a:prstGeom>
          <a:noFill/>
          <a:ln w="9525" cap="flat" cmpd="sng">
            <a:solidFill>
              <a:srgbClr val="008637"/>
            </a:solidFill>
            <a:prstDash val="solid"/>
            <a:miter lim="800000"/>
            <a:headEnd type="none" w="med" len="med"/>
            <a:tailEnd type="none" w="med" len="med"/>
          </a:ln>
        </p:spPr>
      </p:cxnSp>
      <p:pic>
        <p:nvPicPr>
          <p:cNvPr id="60" name="Google Shape;60;p1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0"/>
            <a:ext cx="9144000" cy="5145087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61;p11" descr="Layer 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995737" y="412750"/>
            <a:ext cx="1141412" cy="889000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11"/>
          <p:cNvSpPr txBox="1">
            <a:spLocks noGrp="1"/>
          </p:cNvSpPr>
          <p:nvPr>
            <p:ph type="title"/>
          </p:nvPr>
        </p:nvSpPr>
        <p:spPr>
          <a:xfrm>
            <a:off x="1476375" y="339725"/>
            <a:ext cx="7200900" cy="369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4000" tIns="0" rIns="54000" bIns="0" anchor="ctr" anchorCtr="0">
            <a:sp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553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553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553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553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553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00" b="1" i="0" u="none" strike="noStrike" cap="none">
                <a:solidFill>
                  <a:srgbClr val="0F5D9B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00" b="1" i="0" u="none" strike="noStrike" cap="none">
                <a:solidFill>
                  <a:srgbClr val="0F5D9B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00" b="1" i="0" u="none" strike="noStrike" cap="none">
                <a:solidFill>
                  <a:srgbClr val="0F5D9B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00" b="1" i="0" u="none" strike="noStrike" cap="none">
                <a:solidFill>
                  <a:srgbClr val="0F5D9B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3" name="Google Shape;63;p11"/>
          <p:cNvSpPr txBox="1">
            <a:spLocks noGrp="1"/>
          </p:cNvSpPr>
          <p:nvPr>
            <p:ph type="body" idx="1"/>
          </p:nvPr>
        </p:nvSpPr>
        <p:spPr>
          <a:xfrm>
            <a:off x="250825" y="1438275"/>
            <a:ext cx="5761037" cy="293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55600" algn="l" rtl="0">
              <a:spcBef>
                <a:spcPts val="700"/>
              </a:spcBef>
              <a:spcAft>
                <a:spcPts val="0"/>
              </a:spcAft>
              <a:buClr>
                <a:srgbClr val="005531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42900" algn="l" rtl="0">
              <a:spcBef>
                <a:spcPts val="630"/>
              </a:spcBef>
              <a:spcAft>
                <a:spcPts val="0"/>
              </a:spcAft>
              <a:buClr>
                <a:srgbClr val="008637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0200" algn="l" rtl="0"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30200" algn="l" rtl="0"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spcBef>
                <a:spcPts val="49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3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hyperlink" Target="https://ru.wikipedia.org/wiki/%D0%A4%D0%B0%D0%B9%D0%BB:Sage_logo_250.jpg" TargetMode="External"/><Relationship Id="rId18" Type="http://schemas.openxmlformats.org/officeDocument/2006/relationships/image" Target="../media/image15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hyperlink" Target="http://www.epicor.com/russia" TargetMode="External"/><Relationship Id="rId2" Type="http://schemas.openxmlformats.org/officeDocument/2006/relationships/notesSlide" Target="../notesSlides/notesSlide4.xml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png"/><Relationship Id="rId11" Type="http://schemas.openxmlformats.org/officeDocument/2006/relationships/image" Target="../media/image11.jpeg"/><Relationship Id="rId5" Type="http://schemas.openxmlformats.org/officeDocument/2006/relationships/image" Target="../media/image5.png"/><Relationship Id="rId15" Type="http://schemas.openxmlformats.org/officeDocument/2006/relationships/hyperlink" Target="http://www.google.ru/url?sa=i&amp;source=images&amp;cd=&amp;cad=rja&amp;uact=8&amp;ved=0CAgQjRw&amp;url=http://en.wikipedia.org/wiki/File:The_Infor_logo.png&amp;ei=0JIAVa77DMjlywOD_YHoDA&amp;psig=AFQjCNEeEr3OHtDOEDdNkurgEjCIFT-D8g&amp;ust=1426187344303424" TargetMode="External"/><Relationship Id="rId10" Type="http://schemas.openxmlformats.org/officeDocument/2006/relationships/image" Target="../media/image10.png"/><Relationship Id="rId19" Type="http://schemas.openxmlformats.org/officeDocument/2006/relationships/image" Target="../media/image16.jpe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microsoft.com/office/2007/relationships/hdphoto" Target="../media/hdphoto2.wdp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3"/>
          <p:cNvSpPr txBox="1">
            <a:spLocks noGrp="1"/>
          </p:cNvSpPr>
          <p:nvPr>
            <p:ph type="ctrTitle"/>
          </p:nvPr>
        </p:nvSpPr>
        <p:spPr>
          <a:xfrm>
            <a:off x="1552664" y="1256808"/>
            <a:ext cx="6135687" cy="14773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4000" tIns="0" rIns="54000" bIns="0" anchor="b" anchorCtr="0">
            <a:spAutoFit/>
          </a:bodyPr>
          <a:lstStyle/>
          <a:p>
            <a:pPr lvl="0" algn="ctr">
              <a:buClr>
                <a:srgbClr val="005531"/>
              </a:buClr>
              <a:buSzPts val="2400"/>
            </a:pPr>
            <a:r>
              <a:rPr lang="ru-RU" dirty="0"/>
              <a:t>Важдаев А.Н., Миньков С.Л.</a:t>
            </a:r>
            <a:br>
              <a:rPr lang="ru-RU" dirty="0"/>
            </a:br>
            <a:r>
              <a:rPr lang="ru-RU" dirty="0"/>
              <a:t>Использование технологий 1С в дисциплине «Корпоративные информационные системы»</a:t>
            </a:r>
            <a:endParaRPr dirty="0"/>
          </a:p>
        </p:txBody>
      </p:sp>
      <p:sp>
        <p:nvSpPr>
          <p:cNvPr id="71" name="Google Shape;71;p13"/>
          <p:cNvSpPr txBox="1">
            <a:spLocks noGrp="1"/>
          </p:cNvSpPr>
          <p:nvPr>
            <p:ph type="subTitle" idx="1"/>
          </p:nvPr>
        </p:nvSpPr>
        <p:spPr>
          <a:xfrm>
            <a:off x="458802" y="3292475"/>
            <a:ext cx="7029450" cy="12430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ru-RU" b="1" dirty="0"/>
              <a:t>Важдаев Андрей Николаевич</a:t>
            </a:r>
            <a:endParaRPr dirty="0"/>
          </a:p>
        </p:txBody>
      </p:sp>
      <p:sp>
        <p:nvSpPr>
          <p:cNvPr id="72" name="Google Shape;72;p13"/>
          <p:cNvSpPr txBox="1"/>
          <p:nvPr/>
        </p:nvSpPr>
        <p:spPr>
          <a:xfrm>
            <a:off x="330616" y="3839597"/>
            <a:ext cx="7029450" cy="8776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lang="ru-RU" dirty="0"/>
              <a:t>Доцент кафедры автоматизированных систем управления Томского государственного университета систем управления и радиоэлектроники,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lang="ru-RU" dirty="0"/>
              <a:t>канд. </a:t>
            </a:r>
            <a:r>
              <a:rPr lang="ru-RU" dirty="0" err="1"/>
              <a:t>техн</a:t>
            </a:r>
            <a:r>
              <a:rPr lang="ru-RU" dirty="0"/>
              <a:t>. наук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4"/>
          <p:cNvSpPr txBox="1">
            <a:spLocks noGrp="1"/>
          </p:cNvSpPr>
          <p:nvPr>
            <p:ph type="title"/>
          </p:nvPr>
        </p:nvSpPr>
        <p:spPr>
          <a:xfrm>
            <a:off x="1476375" y="155337"/>
            <a:ext cx="7200900" cy="7386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4000" tIns="0" rIns="54000" bIns="0" anchor="ctr" anchorCtr="0">
            <a:spAutoFit/>
          </a:bodyPr>
          <a:lstStyle/>
          <a:p>
            <a:pPr lvl="0"/>
            <a:r>
              <a:rPr lang="ru-RU" dirty="0"/>
              <a:t>Дисциплина «Корпоративные информационные системы» </a:t>
            </a:r>
            <a:endParaRPr dirty="0"/>
          </a:p>
        </p:txBody>
      </p:sp>
      <p:sp>
        <p:nvSpPr>
          <p:cNvPr id="78" name="Google Shape;78;p14"/>
          <p:cNvSpPr txBox="1">
            <a:spLocks noGrp="1"/>
          </p:cNvSpPr>
          <p:nvPr>
            <p:ph type="body" idx="1"/>
          </p:nvPr>
        </p:nvSpPr>
        <p:spPr>
          <a:xfrm>
            <a:off x="250825" y="1171529"/>
            <a:ext cx="6489374" cy="11272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14300" indent="0">
              <a:buNone/>
            </a:pPr>
            <a:r>
              <a:rPr lang="ru-RU" sz="1600" dirty="0"/>
              <a:t>Реализуется в ТУСУР на втором курсе для магистров направления подготовки 09.04.01 «Информатика и вычислительная техника» (профиль «Автоматизированные системы обработки информации и управления в экономике»).</a:t>
            </a:r>
            <a:endParaRPr sz="1600" dirty="0">
              <a:solidFill>
                <a:schemeClr val="dk1"/>
              </a:solidFill>
              <a:sym typeface="Arial"/>
            </a:endParaRPr>
          </a:p>
        </p:txBody>
      </p:sp>
      <p:sp>
        <p:nvSpPr>
          <p:cNvPr id="83" name="Google Shape;83;p14"/>
          <p:cNvSpPr txBox="1"/>
          <p:nvPr/>
        </p:nvSpPr>
        <p:spPr>
          <a:xfrm>
            <a:off x="250825" y="4732337"/>
            <a:ext cx="1728787" cy="15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637"/>
              </a:buClr>
              <a:buSzPts val="1000"/>
              <a:buFont typeface="Arial"/>
              <a:buNone/>
            </a:pPr>
            <a:r>
              <a:rPr lang="en-US" sz="1000" b="1" i="0" u="none">
                <a:solidFill>
                  <a:srgbClr val="008637"/>
                </a:solidFill>
                <a:latin typeface="Arial"/>
                <a:ea typeface="Arial"/>
                <a:cs typeface="Arial"/>
                <a:sym typeface="Arial"/>
              </a:rPr>
              <a:t>1-2 февраля 2022 года </a:t>
            </a:r>
            <a:endParaRPr/>
          </a:p>
        </p:txBody>
      </p:sp>
      <p:sp>
        <p:nvSpPr>
          <p:cNvPr id="84" name="Google Shape;84;p14"/>
          <p:cNvSpPr txBox="1"/>
          <p:nvPr/>
        </p:nvSpPr>
        <p:spPr>
          <a:xfrm>
            <a:off x="1692275" y="4660900"/>
            <a:ext cx="6624637" cy="261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637"/>
              </a:buClr>
              <a:buSzPts val="800"/>
              <a:buFont typeface="Arial"/>
              <a:buNone/>
            </a:pPr>
            <a:r>
              <a:rPr lang="en-US" sz="800" b="1" i="0" u="none">
                <a:solidFill>
                  <a:srgbClr val="008637"/>
                </a:solidFill>
                <a:latin typeface="Arial"/>
                <a:ea typeface="Arial"/>
                <a:cs typeface="Arial"/>
                <a:sym typeface="Arial"/>
              </a:rPr>
              <a:t>XXII международная научно-практическая конференция</a:t>
            </a:r>
            <a:br>
              <a:rPr lang="en-US" sz="800" b="1" i="0" u="none">
                <a:solidFill>
                  <a:srgbClr val="008637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900" b="1" i="0" u="none">
                <a:solidFill>
                  <a:srgbClr val="008637"/>
                </a:solidFill>
                <a:latin typeface="Arial"/>
                <a:ea typeface="Arial"/>
                <a:cs typeface="Arial"/>
                <a:sym typeface="Arial"/>
              </a:rPr>
              <a:t>НОВЫЕ ИНФОРМАЦИОННЫЕ ТЕХНОЛОГИИ В ОБРАЗОВАНИИ</a:t>
            </a:r>
            <a:r>
              <a:rPr lang="en-US" sz="800" b="1" i="0" u="none">
                <a:solidFill>
                  <a:srgbClr val="008637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85" name="Google Shape;85;p14"/>
          <p:cNvSpPr txBox="1"/>
          <p:nvPr/>
        </p:nvSpPr>
        <p:spPr>
          <a:xfrm>
            <a:off x="8101012" y="4741862"/>
            <a:ext cx="765175" cy="15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637"/>
              </a:buClr>
              <a:buSzPts val="1000"/>
              <a:buFont typeface="Arial"/>
              <a:buNone/>
            </a:pPr>
            <a:fld id="{00000000-1234-1234-1234-123412341234}" type="slidenum">
              <a:rPr lang="en-US" sz="1000" b="1" i="0" u="none">
                <a:solidFill>
                  <a:srgbClr val="008637"/>
                </a:solidFill>
                <a:latin typeface="Arial"/>
                <a:ea typeface="Arial"/>
                <a:cs typeface="Arial"/>
                <a:sym typeface="Arial"/>
              </a:rPr>
              <a:t>2</a:t>
            </a:fld>
            <a:endParaRPr/>
          </a:p>
        </p:txBody>
      </p:sp>
      <p:sp>
        <p:nvSpPr>
          <p:cNvPr id="2" name="Прямоугольник 1"/>
          <p:cNvSpPr/>
          <p:nvPr/>
        </p:nvSpPr>
        <p:spPr>
          <a:xfrm>
            <a:off x="401088" y="2400322"/>
            <a:ext cx="8460337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600" dirty="0"/>
              <a:t>Задачи:</a:t>
            </a:r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ru-RU" sz="1600" dirty="0"/>
              <a:t>изучение концепций управления ресурсами предприятия и совершенствования информационных систем управления ресурсами предприятий различных типов; </a:t>
            </a:r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ru-RU" sz="1600" dirty="0"/>
              <a:t>изучение функциональных характеристик современных зарубежных и отечественных корпоративных информационных систем; </a:t>
            </a:r>
          </a:p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ru-RU" sz="1600" dirty="0"/>
              <a:t>получение навыков работы в информационной среде «1С: </a:t>
            </a:r>
            <a:r>
              <a:rPr lang="en-US" sz="1600" dirty="0"/>
              <a:t>ERP </a:t>
            </a:r>
            <a:r>
              <a:rPr lang="ru-RU" sz="1600" dirty="0"/>
              <a:t>Управление предприятием».</a:t>
            </a:r>
          </a:p>
          <a:p>
            <a:pPr lvl="0"/>
            <a:r>
              <a:rPr lang="ru-RU" sz="1600" dirty="0"/>
              <a:t>(5 </a:t>
            </a:r>
            <a:r>
              <a:rPr lang="ru-RU" sz="1600" dirty="0" err="1"/>
              <a:t>з.е</a:t>
            </a:r>
            <a:r>
              <a:rPr lang="ru-RU" sz="1600" dirty="0"/>
              <a:t>.)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4"/>
          <p:cNvSpPr txBox="1">
            <a:spLocks noGrp="1"/>
          </p:cNvSpPr>
          <p:nvPr>
            <p:ph type="title"/>
          </p:nvPr>
        </p:nvSpPr>
        <p:spPr>
          <a:xfrm>
            <a:off x="1476375" y="339725"/>
            <a:ext cx="7200900" cy="369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4000" tIns="0" rIns="54000" bIns="0" anchor="ctr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/>
              <a:t>Теоретическая часть</a:t>
            </a:r>
            <a:endParaRPr dirty="0"/>
          </a:p>
        </p:txBody>
      </p:sp>
      <p:sp>
        <p:nvSpPr>
          <p:cNvPr id="78" name="Google Shape;78;p14"/>
          <p:cNvSpPr txBox="1">
            <a:spLocks noGrp="1"/>
          </p:cNvSpPr>
          <p:nvPr>
            <p:ph type="body" idx="1"/>
          </p:nvPr>
        </p:nvSpPr>
        <p:spPr>
          <a:xfrm>
            <a:off x="177799" y="1096443"/>
            <a:ext cx="6530650" cy="32704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>
              <a:buFont typeface="Wingdings" panose="05000000000000000000" pitchFamily="2" charset="2"/>
              <a:buChar char="q"/>
            </a:pPr>
            <a:r>
              <a:rPr lang="ru-RU" sz="1600" dirty="0"/>
              <a:t>Основы построения и обслуживания информационной инфраструктуры предприятия. 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ru-RU" sz="1600" dirty="0"/>
              <a:t>Эволюция концепций управления ресурсами предприятия.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ru-RU" sz="1600" dirty="0"/>
              <a:t>Тенденции цифровой трансформации системы управления предприятия (облачные и мобильные технологии, большие данные, искусственный интеллект, промышленный интернет вещей, </a:t>
            </a:r>
            <a:r>
              <a:rPr lang="ru-RU" sz="1600" dirty="0" err="1"/>
              <a:t>киберфизические</a:t>
            </a:r>
            <a:r>
              <a:rPr lang="ru-RU" sz="1600" dirty="0"/>
              <a:t> системы, цифровые двойники, социальные сети).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ru-RU" sz="1600" dirty="0"/>
              <a:t>Технологическая архитектура и функциональная структура современных КИС.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ru-RU" sz="1600" dirty="0"/>
              <a:t>Принципы выбора КИС, этапы и проблемы их внедрения. </a:t>
            </a:r>
          </a:p>
          <a:p>
            <a:pPr marL="182563" marR="0" lvl="0" indent="-55562" algn="l" rtl="0">
              <a:spcBef>
                <a:spcPts val="0"/>
              </a:spcBef>
              <a:spcAft>
                <a:spcPts val="0"/>
              </a:spcAft>
              <a:buClr>
                <a:srgbClr val="005531"/>
              </a:buClr>
              <a:buSzPts val="2000"/>
              <a:buFont typeface="Noto Sans Symbols"/>
              <a:buNone/>
            </a:pPr>
            <a:endParaRPr sz="1600" dirty="0">
              <a:solidFill>
                <a:schemeClr val="dk1"/>
              </a:solidFill>
              <a:sym typeface="Arial"/>
            </a:endParaRPr>
          </a:p>
        </p:txBody>
      </p:sp>
      <p:sp>
        <p:nvSpPr>
          <p:cNvPr id="83" name="Google Shape;83;p14"/>
          <p:cNvSpPr txBox="1"/>
          <p:nvPr/>
        </p:nvSpPr>
        <p:spPr>
          <a:xfrm>
            <a:off x="250825" y="4732337"/>
            <a:ext cx="1728787" cy="15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637"/>
              </a:buClr>
              <a:buSzPts val="1000"/>
              <a:buFont typeface="Arial"/>
              <a:buNone/>
            </a:pPr>
            <a:r>
              <a:rPr lang="en-US" sz="1000" b="1" i="0" u="none">
                <a:solidFill>
                  <a:srgbClr val="008637"/>
                </a:solidFill>
                <a:latin typeface="Arial"/>
                <a:ea typeface="Arial"/>
                <a:cs typeface="Arial"/>
                <a:sym typeface="Arial"/>
              </a:rPr>
              <a:t>1-2 февраля 2022 года </a:t>
            </a:r>
            <a:endParaRPr/>
          </a:p>
        </p:txBody>
      </p:sp>
      <p:sp>
        <p:nvSpPr>
          <p:cNvPr id="84" name="Google Shape;84;p14"/>
          <p:cNvSpPr txBox="1"/>
          <p:nvPr/>
        </p:nvSpPr>
        <p:spPr>
          <a:xfrm>
            <a:off x="1692275" y="4660900"/>
            <a:ext cx="6624637" cy="261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637"/>
              </a:buClr>
              <a:buSzPts val="800"/>
              <a:buFont typeface="Arial"/>
              <a:buNone/>
            </a:pPr>
            <a:r>
              <a:rPr lang="en-US" sz="800" b="1" i="0" u="none">
                <a:solidFill>
                  <a:srgbClr val="008637"/>
                </a:solidFill>
                <a:latin typeface="Arial"/>
                <a:ea typeface="Arial"/>
                <a:cs typeface="Arial"/>
                <a:sym typeface="Arial"/>
              </a:rPr>
              <a:t>XXII международная научно-практическая конференция</a:t>
            </a:r>
            <a:br>
              <a:rPr lang="en-US" sz="800" b="1" i="0" u="none">
                <a:solidFill>
                  <a:srgbClr val="008637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900" b="1" i="0" u="none">
                <a:solidFill>
                  <a:srgbClr val="008637"/>
                </a:solidFill>
                <a:latin typeface="Arial"/>
                <a:ea typeface="Arial"/>
                <a:cs typeface="Arial"/>
                <a:sym typeface="Arial"/>
              </a:rPr>
              <a:t>НОВЫЕ ИНФОРМАЦИОННЫЕ ТЕХНОЛОГИИ В ОБРАЗОВАНИИ</a:t>
            </a:r>
            <a:r>
              <a:rPr lang="en-US" sz="800" b="1" i="0" u="none">
                <a:solidFill>
                  <a:srgbClr val="008637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85" name="Google Shape;85;p14"/>
          <p:cNvSpPr txBox="1"/>
          <p:nvPr/>
        </p:nvSpPr>
        <p:spPr>
          <a:xfrm>
            <a:off x="8101012" y="4741862"/>
            <a:ext cx="765175" cy="15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637"/>
              </a:buClr>
              <a:buSzPts val="1000"/>
              <a:buFont typeface="Arial"/>
              <a:buNone/>
            </a:pPr>
            <a:fld id="{00000000-1234-1234-1234-123412341234}" type="slidenum">
              <a:rPr lang="en-US" sz="1000" b="1" i="0" u="none">
                <a:solidFill>
                  <a:srgbClr val="008637"/>
                </a:solidFill>
                <a:latin typeface="Arial"/>
                <a:ea typeface="Arial"/>
                <a:cs typeface="Arial"/>
                <a:sym typeface="Arial"/>
              </a:rPr>
              <a:t>3</a:t>
            </a:fld>
            <a:endParaRPr/>
          </a:p>
        </p:txBody>
      </p:sp>
      <p:sp>
        <p:nvSpPr>
          <p:cNvPr id="12" name="Rectangle 22"/>
          <p:cNvSpPr>
            <a:spLocks noChangeArrowheads="1"/>
          </p:cNvSpPr>
          <p:nvPr/>
        </p:nvSpPr>
        <p:spPr bwMode="auto">
          <a:xfrm>
            <a:off x="7539831" y="4043389"/>
            <a:ext cx="941387" cy="468790"/>
          </a:xfrm>
          <a:prstGeom prst="rect">
            <a:avLst/>
          </a:prstGeom>
          <a:solidFill>
            <a:srgbClr val="FFFF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ambria" pitchFamily="18" charset="0"/>
              </a:defRPr>
            </a:lvl1pPr>
            <a:lvl2pPr marL="742950" indent="-285750" eaLnBrk="0" hangingPunct="0">
              <a:spcBef>
                <a:spcPts val="375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ambria" pitchFamily="18" charset="0"/>
              </a:defRPr>
            </a:lvl2pPr>
            <a:lvl3pPr marL="1143000" indent="-228600" eaLnBrk="0" hangingPunct="0">
              <a:spcBef>
                <a:spcPts val="375"/>
              </a:spcBef>
              <a:buClr>
                <a:srgbClr val="E6B1AB"/>
              </a:buClr>
              <a:buSzPct val="8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ambria" pitchFamily="18" charset="0"/>
              </a:defRPr>
            </a:lvl3pPr>
            <a:lvl4pPr marL="1600200" indent="-228600" eaLnBrk="0" hangingPunct="0">
              <a:spcBef>
                <a:spcPts val="375"/>
              </a:spcBef>
              <a:buClr>
                <a:srgbClr val="A28E6A"/>
              </a:buClr>
              <a:buSzPct val="80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ambria" pitchFamily="18" charset="0"/>
              </a:defRPr>
            </a:lvl4pPr>
            <a:lvl5pPr marL="2057400" indent="-228600" eaLnBrk="0" hangingPunct="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sz="1200" b="1" dirty="0">
                <a:solidFill>
                  <a:srgbClr val="FF000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MRP</a:t>
            </a:r>
            <a:endParaRPr lang="ru-RU" altLang="ru-RU" sz="1200" b="1" dirty="0">
              <a:solidFill>
                <a:srgbClr val="FF0000"/>
              </a:solidFill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 b="1" dirty="0">
                <a:solidFill>
                  <a:srgbClr val="FF000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(</a:t>
            </a:r>
            <a:r>
              <a:rPr lang="en-US" altLang="ru-RU" sz="1200" b="1" dirty="0">
                <a:solidFill>
                  <a:srgbClr val="FF000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BOMP)</a:t>
            </a:r>
          </a:p>
        </p:txBody>
      </p:sp>
      <p:sp>
        <p:nvSpPr>
          <p:cNvPr id="13" name="Rectangle 23"/>
          <p:cNvSpPr>
            <a:spLocks noChangeArrowheads="1"/>
          </p:cNvSpPr>
          <p:nvPr/>
        </p:nvSpPr>
        <p:spPr bwMode="auto">
          <a:xfrm>
            <a:off x="7539831" y="3708875"/>
            <a:ext cx="941387" cy="239282"/>
          </a:xfrm>
          <a:prstGeom prst="rect">
            <a:avLst/>
          </a:prstGeom>
          <a:solidFill>
            <a:srgbClr val="FFFF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>
            <a:lvl1pPr eaLnBrk="0" hangingPunct="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Cambria" pitchFamily="18" charset="0"/>
              </a:defRPr>
            </a:lvl1pPr>
            <a:lvl2pPr marL="742950" indent="-285750" eaLnBrk="0" hangingPunct="0">
              <a:spcBef>
                <a:spcPts val="375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Cambria" pitchFamily="18" charset="0"/>
              </a:defRPr>
            </a:lvl2pPr>
            <a:lvl3pPr marL="1143000" indent="-228600" eaLnBrk="0" hangingPunct="0">
              <a:spcBef>
                <a:spcPts val="375"/>
              </a:spcBef>
              <a:buClr>
                <a:srgbClr val="E6B1AB"/>
              </a:buClr>
              <a:buSzPct val="8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ambria" pitchFamily="18" charset="0"/>
              </a:defRPr>
            </a:lvl3pPr>
            <a:lvl4pPr marL="1600200" indent="-228600" eaLnBrk="0" hangingPunct="0">
              <a:spcBef>
                <a:spcPts val="375"/>
              </a:spcBef>
              <a:buClr>
                <a:srgbClr val="A28E6A"/>
              </a:buClr>
              <a:buSzPct val="80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Cambria" pitchFamily="18" charset="0"/>
              </a:defRPr>
            </a:lvl4pPr>
            <a:lvl5pPr marL="2057400" indent="-228600" eaLnBrk="0" hangingPunct="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sz="1400" b="1" dirty="0">
                <a:solidFill>
                  <a:srgbClr val="FF000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MRP II</a:t>
            </a:r>
          </a:p>
        </p:txBody>
      </p:sp>
      <p:sp>
        <p:nvSpPr>
          <p:cNvPr id="14" name="Rectangle 24"/>
          <p:cNvSpPr>
            <a:spLocks noChangeArrowheads="1"/>
          </p:cNvSpPr>
          <p:nvPr/>
        </p:nvSpPr>
        <p:spPr bwMode="auto">
          <a:xfrm>
            <a:off x="7539830" y="3343605"/>
            <a:ext cx="941387" cy="271270"/>
          </a:xfrm>
          <a:prstGeom prst="rect">
            <a:avLst/>
          </a:prstGeom>
          <a:solidFill>
            <a:srgbClr val="FFFF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ru-RU" b="1" dirty="0">
                <a:solidFill>
                  <a:srgbClr val="FF000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ERP</a:t>
            </a:r>
          </a:p>
        </p:txBody>
      </p:sp>
      <p:sp>
        <p:nvSpPr>
          <p:cNvPr id="15" name="Rectangle 25"/>
          <p:cNvSpPr>
            <a:spLocks noChangeArrowheads="1"/>
          </p:cNvSpPr>
          <p:nvPr/>
        </p:nvSpPr>
        <p:spPr bwMode="auto">
          <a:xfrm>
            <a:off x="7529050" y="2966977"/>
            <a:ext cx="954549" cy="280429"/>
          </a:xfrm>
          <a:prstGeom prst="rect">
            <a:avLst/>
          </a:prstGeom>
          <a:solidFill>
            <a:srgbClr val="FFFF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ru-RU" altLang="ru-RU" b="1" dirty="0">
                <a:solidFill>
                  <a:srgbClr val="FF000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CSRP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endParaRPr lang="ru-RU" altLang="ru-RU" b="1" dirty="0">
              <a:solidFill>
                <a:srgbClr val="FF0000"/>
              </a:solidFill>
              <a:latin typeface="Arial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6" name="Rectangle 25"/>
          <p:cNvSpPr>
            <a:spLocks noChangeArrowheads="1"/>
          </p:cNvSpPr>
          <p:nvPr/>
        </p:nvSpPr>
        <p:spPr bwMode="auto">
          <a:xfrm>
            <a:off x="7529050" y="2592543"/>
            <a:ext cx="954549" cy="280428"/>
          </a:xfrm>
          <a:prstGeom prst="rect">
            <a:avLst/>
          </a:prstGeom>
          <a:solidFill>
            <a:srgbClr val="FFFF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ru-RU" b="1" dirty="0">
                <a:solidFill>
                  <a:srgbClr val="FF000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BPM</a:t>
            </a:r>
            <a:r>
              <a:rPr lang="ru-RU" altLang="ru-RU" b="1" dirty="0">
                <a:solidFill>
                  <a:srgbClr val="FF000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endParaRPr lang="ru-RU" altLang="ru-RU" b="1" dirty="0">
              <a:solidFill>
                <a:srgbClr val="FF0000"/>
              </a:solidFill>
              <a:latin typeface="Arial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7" name="Rectangle 25"/>
          <p:cNvSpPr>
            <a:spLocks noChangeArrowheads="1"/>
          </p:cNvSpPr>
          <p:nvPr/>
        </p:nvSpPr>
        <p:spPr bwMode="auto">
          <a:xfrm>
            <a:off x="7529051" y="2198012"/>
            <a:ext cx="952166" cy="280428"/>
          </a:xfrm>
          <a:prstGeom prst="rect">
            <a:avLst/>
          </a:prstGeom>
          <a:solidFill>
            <a:srgbClr val="FFFF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ru-RU" b="1" i="1" dirty="0" err="1">
                <a:solidFill>
                  <a:srgbClr val="FF000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i</a:t>
            </a:r>
            <a:r>
              <a:rPr lang="en-US" altLang="ru-RU" b="1" dirty="0" err="1">
                <a:solidFill>
                  <a:srgbClr val="FF000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ERP</a:t>
            </a:r>
            <a:r>
              <a:rPr lang="ru-RU" altLang="ru-RU" b="1" dirty="0">
                <a:solidFill>
                  <a:srgbClr val="FF000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endParaRPr lang="ru-RU" altLang="ru-RU" b="1" dirty="0">
              <a:solidFill>
                <a:srgbClr val="FF0000"/>
              </a:solidFill>
              <a:latin typeface="Arial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8" name="Rectangle 25"/>
          <p:cNvSpPr>
            <a:spLocks noChangeArrowheads="1"/>
          </p:cNvSpPr>
          <p:nvPr/>
        </p:nvSpPr>
        <p:spPr bwMode="auto">
          <a:xfrm>
            <a:off x="7529050" y="1846210"/>
            <a:ext cx="952166" cy="280428"/>
          </a:xfrm>
          <a:prstGeom prst="rect">
            <a:avLst/>
          </a:prstGeom>
          <a:solidFill>
            <a:srgbClr val="FFFF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ru-RU" b="1" i="1" dirty="0">
                <a:solidFill>
                  <a:srgbClr val="FF000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…</a:t>
            </a:r>
            <a:r>
              <a:rPr lang="ru-RU" altLang="ru-RU" b="1" dirty="0">
                <a:solidFill>
                  <a:srgbClr val="FF000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endParaRPr lang="ru-RU" altLang="ru-RU" b="1" dirty="0">
              <a:solidFill>
                <a:srgbClr val="FF0000"/>
              </a:solidFill>
              <a:latin typeface="Arial" pitchFamily="34" charset="0"/>
              <a:ea typeface="Calibri" pitchFamily="34" charset="0"/>
              <a:cs typeface="Times New Roman" pitchFamily="18" charset="0"/>
            </a:endParaRPr>
          </a:p>
        </p:txBody>
      </p:sp>
      <p:cxnSp>
        <p:nvCxnSpPr>
          <p:cNvPr id="4" name="Скругленная соединительная линия 3"/>
          <p:cNvCxnSpPr>
            <a:stCxn id="12" idx="1"/>
            <a:endCxn id="13" idx="1"/>
          </p:cNvCxnSpPr>
          <p:nvPr/>
        </p:nvCxnSpPr>
        <p:spPr>
          <a:xfrm rot="10800000">
            <a:off x="7539831" y="3828516"/>
            <a:ext cx="12700" cy="449268"/>
          </a:xfrm>
          <a:prstGeom prst="curvedConnector3">
            <a:avLst>
              <a:gd name="adj1" fmla="val 1800000"/>
            </a:avLst>
          </a:prstGeom>
          <a:ln w="25400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Скругленная соединительная линия 20"/>
          <p:cNvCxnSpPr>
            <a:stCxn id="14" idx="1"/>
            <a:endCxn id="15" idx="1"/>
          </p:cNvCxnSpPr>
          <p:nvPr/>
        </p:nvCxnSpPr>
        <p:spPr>
          <a:xfrm rot="10800000">
            <a:off x="7529050" y="3107192"/>
            <a:ext cx="10780" cy="372048"/>
          </a:xfrm>
          <a:prstGeom prst="curvedConnector3">
            <a:avLst>
              <a:gd name="adj1" fmla="val 2220594"/>
            </a:avLst>
          </a:prstGeom>
          <a:ln w="25400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Скругленная соединительная линия 24"/>
          <p:cNvCxnSpPr/>
          <p:nvPr/>
        </p:nvCxnSpPr>
        <p:spPr>
          <a:xfrm rot="10800000">
            <a:off x="7521740" y="2306486"/>
            <a:ext cx="12700" cy="449268"/>
          </a:xfrm>
          <a:prstGeom prst="curvedConnector3">
            <a:avLst>
              <a:gd name="adj1" fmla="val 1800000"/>
            </a:avLst>
          </a:prstGeom>
          <a:ln w="25400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Скругленная соединительная линия 25"/>
          <p:cNvCxnSpPr>
            <a:stCxn id="13" idx="3"/>
            <a:endCxn id="14" idx="3"/>
          </p:cNvCxnSpPr>
          <p:nvPr/>
        </p:nvCxnSpPr>
        <p:spPr>
          <a:xfrm flipH="1" flipV="1">
            <a:off x="8481217" y="3479240"/>
            <a:ext cx="1" cy="349276"/>
          </a:xfrm>
          <a:prstGeom prst="curvedConnector3">
            <a:avLst>
              <a:gd name="adj1" fmla="val -22860000000"/>
            </a:avLst>
          </a:prstGeom>
          <a:ln w="25400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Скругленная соединительная линия 30"/>
          <p:cNvCxnSpPr/>
          <p:nvPr/>
        </p:nvCxnSpPr>
        <p:spPr>
          <a:xfrm flipH="1" flipV="1">
            <a:off x="8453614" y="2732757"/>
            <a:ext cx="1" cy="349276"/>
          </a:xfrm>
          <a:prstGeom prst="curvedConnector3">
            <a:avLst>
              <a:gd name="adj1" fmla="val -22860000000"/>
            </a:avLst>
          </a:prstGeom>
          <a:ln w="25400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Скругленная соединительная линия 31"/>
          <p:cNvCxnSpPr/>
          <p:nvPr/>
        </p:nvCxnSpPr>
        <p:spPr>
          <a:xfrm flipH="1" flipV="1">
            <a:off x="8453615" y="1957210"/>
            <a:ext cx="1" cy="349276"/>
          </a:xfrm>
          <a:prstGeom prst="curvedConnector3">
            <a:avLst>
              <a:gd name="adj1" fmla="val -22860000000"/>
            </a:avLst>
          </a:prstGeom>
          <a:ln w="25400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86081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5"/>
          <p:cNvSpPr txBox="1">
            <a:spLocks noGrp="1"/>
          </p:cNvSpPr>
          <p:nvPr>
            <p:ph type="title"/>
          </p:nvPr>
        </p:nvSpPr>
        <p:spPr>
          <a:xfrm>
            <a:off x="1476375" y="339725"/>
            <a:ext cx="7200900" cy="369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4000" tIns="0" rIns="54000" bIns="0" anchor="ctr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/>
              <a:t>Практическая часть – 1   </a:t>
            </a:r>
            <a:endParaRPr dirty="0"/>
          </a:p>
        </p:txBody>
      </p:sp>
      <p:sp>
        <p:nvSpPr>
          <p:cNvPr id="91" name="Google Shape;91;p15"/>
          <p:cNvSpPr txBox="1">
            <a:spLocks noGrp="1"/>
          </p:cNvSpPr>
          <p:nvPr>
            <p:ph type="body" idx="1"/>
          </p:nvPr>
        </p:nvSpPr>
        <p:spPr>
          <a:xfrm>
            <a:off x="155575" y="1316013"/>
            <a:ext cx="6674265" cy="293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82563" lvl="0" indent="-55562">
              <a:spcBef>
                <a:spcPts val="0"/>
              </a:spcBef>
              <a:buSzPts val="2000"/>
              <a:buNone/>
            </a:pPr>
            <a:r>
              <a:rPr lang="ru-RU" sz="1600" dirty="0"/>
              <a:t>Проведение обучающимися аналитических исследований:</a:t>
            </a:r>
          </a:p>
          <a:p>
            <a:pPr marL="182563" lvl="0" indent="-55562">
              <a:spcBef>
                <a:spcPts val="0"/>
              </a:spcBef>
              <a:buSzPts val="2000"/>
              <a:buNone/>
            </a:pPr>
            <a:endParaRPr lang="ru-RU" sz="800" dirty="0"/>
          </a:p>
          <a:p>
            <a:pPr marL="0" lvl="0" indent="179388">
              <a:spcBef>
                <a:spcPts val="0"/>
              </a:spcBef>
              <a:buSzPts val="2000"/>
              <a:buNone/>
            </a:pPr>
            <a:r>
              <a:rPr lang="ru-RU" sz="1600" dirty="0"/>
              <a:t>1. «Истории успеха» известных </a:t>
            </a:r>
            <a:r>
              <a:rPr lang="en-US" sz="1600" dirty="0"/>
              <a:t>ERP</a:t>
            </a:r>
            <a:r>
              <a:rPr lang="ru-RU" sz="1600" dirty="0"/>
              <a:t>-</a:t>
            </a:r>
            <a:r>
              <a:rPr lang="ru-RU" sz="1600" dirty="0" err="1"/>
              <a:t>вендоров</a:t>
            </a:r>
            <a:r>
              <a:rPr lang="ru-RU" sz="1600" dirty="0"/>
              <a:t> (зарубежные: </a:t>
            </a:r>
            <a:r>
              <a:rPr lang="en-US" sz="1600" dirty="0"/>
              <a:t>SAP</a:t>
            </a:r>
            <a:r>
              <a:rPr lang="ru-RU" sz="1600" dirty="0"/>
              <a:t>, </a:t>
            </a:r>
            <a:r>
              <a:rPr lang="en-US" sz="1600" dirty="0"/>
              <a:t>Oracle</a:t>
            </a:r>
            <a:r>
              <a:rPr lang="ru-RU" sz="1600" dirty="0"/>
              <a:t>. </a:t>
            </a:r>
            <a:r>
              <a:rPr lang="en-US" sz="1600" dirty="0"/>
              <a:t>Microsoft</a:t>
            </a:r>
            <a:r>
              <a:rPr lang="ru-RU" sz="1600" dirty="0"/>
              <a:t>, </a:t>
            </a:r>
            <a:r>
              <a:rPr lang="en-US" sz="1600" dirty="0"/>
              <a:t>Infor</a:t>
            </a:r>
            <a:r>
              <a:rPr lang="ru-RU" sz="1600" dirty="0"/>
              <a:t>, </a:t>
            </a:r>
            <a:r>
              <a:rPr lang="en-US" sz="1600" dirty="0"/>
              <a:t>IFS</a:t>
            </a:r>
            <a:r>
              <a:rPr lang="ru-RU" sz="1600" dirty="0"/>
              <a:t>, </a:t>
            </a:r>
            <a:r>
              <a:rPr lang="en-US" sz="1600" dirty="0"/>
              <a:t>Sage</a:t>
            </a:r>
            <a:r>
              <a:rPr lang="ru-RU" sz="1600" dirty="0"/>
              <a:t>, </a:t>
            </a:r>
            <a:r>
              <a:rPr lang="en-US" sz="1600" dirty="0"/>
              <a:t>Epicor</a:t>
            </a:r>
            <a:r>
              <a:rPr lang="ru-RU" sz="1600" dirty="0"/>
              <a:t>; российские: </a:t>
            </a:r>
            <a:r>
              <a:rPr lang="en-US" sz="1600" dirty="0"/>
              <a:t>1C</a:t>
            </a:r>
            <a:r>
              <a:rPr lang="ru-RU" sz="1600" dirty="0"/>
              <a:t>,</a:t>
            </a:r>
            <a:r>
              <a:rPr lang="en-US" sz="1600" dirty="0"/>
              <a:t> </a:t>
            </a:r>
            <a:r>
              <a:rPr lang="ru-RU" sz="1600" dirty="0"/>
              <a:t>Галактика, Парус, </a:t>
            </a:r>
            <a:r>
              <a:rPr lang="ru-RU" sz="1600" dirty="0" err="1"/>
              <a:t>АйТи</a:t>
            </a:r>
            <a:r>
              <a:rPr lang="ru-RU" sz="1600" dirty="0"/>
              <a:t>, Монолит-Инфо, </a:t>
            </a:r>
            <a:r>
              <a:rPr lang="ru-RU" sz="1600" dirty="0" err="1"/>
              <a:t>Информконтакт</a:t>
            </a:r>
            <a:r>
              <a:rPr lang="ru-RU" sz="1600" dirty="0"/>
              <a:t>, НПЦ «</a:t>
            </a:r>
            <a:r>
              <a:rPr lang="ru-RU" sz="1600" dirty="0" err="1"/>
              <a:t>БизнесАвтоматика</a:t>
            </a:r>
            <a:r>
              <a:rPr lang="ru-RU" sz="1600" dirty="0"/>
              <a:t>») и структура их </a:t>
            </a:r>
            <a:r>
              <a:rPr lang="ru-RU" sz="1600" dirty="0" err="1"/>
              <a:t>топовых</a:t>
            </a:r>
            <a:r>
              <a:rPr lang="ru-RU" sz="1600" dirty="0"/>
              <a:t> продуктов.</a:t>
            </a:r>
          </a:p>
          <a:p>
            <a:pPr marL="0" lvl="0" indent="179388">
              <a:spcBef>
                <a:spcPts val="0"/>
              </a:spcBef>
              <a:buSzPts val="2000"/>
              <a:buNone/>
            </a:pPr>
            <a:r>
              <a:rPr lang="ru-RU" sz="1600" dirty="0"/>
              <a:t>2. Структура 1С-экосистемы цифрового предприятия на базе единой платформы «1С:Предприятие 8».</a:t>
            </a:r>
          </a:p>
          <a:p>
            <a:pPr marL="0" lvl="0" indent="179388">
              <a:spcBef>
                <a:spcPts val="0"/>
              </a:spcBef>
              <a:buSzPts val="2000"/>
              <a:buNone/>
            </a:pPr>
            <a:r>
              <a:rPr lang="ru-RU" sz="1600" dirty="0"/>
              <a:t>3. Современные тренды трансформации корпоративных информационных систем (двухуровневые </a:t>
            </a:r>
            <a:r>
              <a:rPr lang="en-US" sz="1600" dirty="0"/>
              <a:t>ERP</a:t>
            </a:r>
            <a:r>
              <a:rPr lang="ru-RU" sz="1600" dirty="0"/>
              <a:t>, персонализация, облачность, мобилизация, социализация, </a:t>
            </a:r>
            <a:r>
              <a:rPr lang="ru-RU" sz="1600" dirty="0" err="1"/>
              <a:t>омниканальность</a:t>
            </a:r>
            <a:r>
              <a:rPr lang="ru-RU" sz="1600" dirty="0"/>
              <a:t>, </a:t>
            </a:r>
            <a:r>
              <a:rPr lang="en-US" sz="1600" dirty="0"/>
              <a:t>No</a:t>
            </a:r>
            <a:r>
              <a:rPr lang="ru-RU" sz="1600" dirty="0"/>
              <a:t>-</a:t>
            </a:r>
            <a:r>
              <a:rPr lang="en-US" sz="1600" dirty="0"/>
              <a:t>,</a:t>
            </a:r>
            <a:r>
              <a:rPr lang="ru-RU" sz="1600" dirty="0"/>
              <a:t> </a:t>
            </a:r>
            <a:r>
              <a:rPr lang="en-US" sz="1600" dirty="0"/>
              <a:t>Low-Code</a:t>
            </a:r>
            <a:r>
              <a:rPr lang="ru-RU" sz="1600" dirty="0"/>
              <a:t>,</a:t>
            </a:r>
            <a:r>
              <a:rPr lang="en-US" sz="1600" dirty="0"/>
              <a:t> </a:t>
            </a:r>
            <a:r>
              <a:rPr lang="ru-RU" sz="1600" dirty="0"/>
              <a:t>искусственный интеллект, большие данные…).</a:t>
            </a:r>
            <a:endParaRPr sz="1600" dirty="0">
              <a:solidFill>
                <a:schemeClr val="dk1"/>
              </a:solidFill>
              <a:sym typeface="Arial"/>
            </a:endParaRPr>
          </a:p>
        </p:txBody>
      </p:sp>
      <p:sp>
        <p:nvSpPr>
          <p:cNvPr id="94" name="Google Shape;94;p15"/>
          <p:cNvSpPr txBox="1"/>
          <p:nvPr/>
        </p:nvSpPr>
        <p:spPr>
          <a:xfrm>
            <a:off x="250825" y="4732337"/>
            <a:ext cx="1728787" cy="15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637"/>
              </a:buClr>
              <a:buSzPts val="1000"/>
              <a:buFont typeface="Arial"/>
              <a:buNone/>
            </a:pPr>
            <a:r>
              <a:rPr lang="en-US" sz="1000" b="1" i="0" u="none">
                <a:solidFill>
                  <a:srgbClr val="008637"/>
                </a:solidFill>
                <a:latin typeface="Arial"/>
                <a:ea typeface="Arial"/>
                <a:cs typeface="Arial"/>
                <a:sym typeface="Arial"/>
              </a:rPr>
              <a:t>1-2 февраля 2022 года </a:t>
            </a:r>
            <a:endParaRPr/>
          </a:p>
        </p:txBody>
      </p:sp>
      <p:sp>
        <p:nvSpPr>
          <p:cNvPr id="95" name="Google Shape;95;p15"/>
          <p:cNvSpPr txBox="1"/>
          <p:nvPr/>
        </p:nvSpPr>
        <p:spPr>
          <a:xfrm>
            <a:off x="1692275" y="4660900"/>
            <a:ext cx="6624637" cy="261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637"/>
              </a:buClr>
              <a:buSzPts val="800"/>
              <a:buFont typeface="Arial"/>
              <a:buNone/>
            </a:pPr>
            <a:r>
              <a:rPr lang="en-US" sz="800" b="1" i="0" u="none">
                <a:solidFill>
                  <a:srgbClr val="008637"/>
                </a:solidFill>
                <a:latin typeface="Arial"/>
                <a:ea typeface="Arial"/>
                <a:cs typeface="Arial"/>
                <a:sym typeface="Arial"/>
              </a:rPr>
              <a:t>XXII международная научно-практическая конференция</a:t>
            </a:r>
            <a:br>
              <a:rPr lang="en-US" sz="800" b="1" i="0" u="none">
                <a:solidFill>
                  <a:srgbClr val="008637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900" b="1" i="0" u="none">
                <a:solidFill>
                  <a:srgbClr val="008637"/>
                </a:solidFill>
                <a:latin typeface="Arial"/>
                <a:ea typeface="Arial"/>
                <a:cs typeface="Arial"/>
                <a:sym typeface="Arial"/>
              </a:rPr>
              <a:t>НОВЫЕ ИНФОРМАЦИОННЫЕ ТЕХНОЛОГИИ В ОБРАЗОВАНИИ</a:t>
            </a:r>
            <a:r>
              <a:rPr lang="en-US" sz="800" b="1" i="0" u="none">
                <a:solidFill>
                  <a:srgbClr val="008637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96" name="Google Shape;96;p15"/>
          <p:cNvSpPr txBox="1"/>
          <p:nvPr/>
        </p:nvSpPr>
        <p:spPr>
          <a:xfrm>
            <a:off x="8101012" y="4741862"/>
            <a:ext cx="765175" cy="15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637"/>
              </a:buClr>
              <a:buSzPts val="1000"/>
              <a:buFont typeface="Arial"/>
              <a:buNone/>
            </a:pPr>
            <a:fld id="{00000000-1234-1234-1234-123412341234}" type="slidenum">
              <a:rPr lang="en-US" sz="1000" b="1" i="0" u="none">
                <a:solidFill>
                  <a:srgbClr val="008637"/>
                </a:solidFill>
                <a:latin typeface="Arial"/>
                <a:ea typeface="Arial"/>
                <a:cs typeface="Arial"/>
                <a:sym typeface="Arial"/>
              </a:rPr>
              <a:t>4</a:t>
            </a:fld>
            <a:endParaRPr/>
          </a:p>
        </p:txBody>
      </p:sp>
      <p:sp>
        <p:nvSpPr>
          <p:cNvPr id="2" name="AutoShape 2" descr="data:image/png;base64,iVBORw0KGgoAAAANSUhEUgAAAHcAAAA6CAMAAAC9ITYKAAAAbFBMVEX////ZGSDXAADYCxXspaXYAA/ZFBzhYmTYBhLmhIXkc3bbKC343+DaLTDYAAXwtLblfn/iaWv++PjcMjfaJCf10tLrnp/qmZr77Oz55ubwurvniYryxMTeTU/gWlzdQkbdPEDokJHura3fU1auKroCAAAEC0lEQVRYhb2YaduqIBCGcVA0Ktdc0lKz//8fj7K4hUnqe54vxSVwswwzAwgJma4xE5hoUfdH6pdVdK3f9OVdluv1yvImVn74gRufzgCWQ4hhEIItABLk4XcsfTf56/rYwQ3NCCwyrUkw4FP2BVt67KdSgDW5STu7eUWGtoAukh8+Sir6DpGxkfu4gQrKZUG6wA3uKPXQKUf+5x7rcKl6rkOL+q7ktjNN6rJqIfnHtwRwLzU3i6ZDI6zuZCQYVKaD7AylDYruqPicb24HUiVWcWPAYwDgZ9vCfrem7YzYkCi4eYpSEwUxOiuXQ+oOCm48WmMXyuYiT06WUzL6ptzkih9x6n3lXhTcy9C1C+nMckMvGj4rj0Hlx5e8Vq3Fd27WH1kML1Wb3Og3Hz6Np12ugiaT0Xozqbm13Fuo1CaLQr8/YqDjOGEqouQWsk+gwxI8mjQ184HRyErkqsGdHA3e5IMb91i5xtkragfpum7rqGncVyOzaju59ay/jII7WLADVTwf38Jm/Mb1RHdWwMsNWLNWcvllTcc+gnvmcyPCq/sKH+1G/DhTYdXrpkWElrm54ABfTVsZGjDJxmN0gjXuTWiZW/GuLH8+22G4HThinx9ykN/CcaeQCyXuAjeb9JT3WBdw9bwN4djle/xUOvdlmUtcPiDDYdMNJcZxU2aznYsUYB6LxITxey9XRidmKYW0m2BIqBIBJjUrGnxksJJxrXFDXiA3VhAHCPxx035P2YQLa1TYzhUFq+gKjXoRxYwxO7XCebhLSY8mV7gCPvw3VhsrN3mCw2GB8Lrr+MpN3dH28qzGofPGYqX5Cb/xQTz3canD7TccffjYunB8eGzc97SDK3phPlJsncJUn2C1AmYEPvtvWXoGvcTlx4ibszybnz0mPlPT/ff4f/9wruZM9LRvnY/n+paGXf0BNxmfIx5/8GqQO4Ar/QZLTu2xr/5brvSTzCOLKEiiv+cKl0AwK4hgY5V/zu3XlvnAVIQetzpqqRe5MgZxYzJkIgbBYy2V2ccNZXRl+UWfIndXUTd6l6W9RcE6VyYcIidOe7Ahr96/y7lqcKfpxHBX2qNIgyuvKUT4x2TlleMwrpwwFqE8Pu+eshZXpjfDLTQFwLsmrce99ylyb4degLuLqLVRZy0uMiXYfQ4xMIs981UUpy0q9LiolDdPxzgyCK5yw6t84Ggd1SF+So+LsuHq57Qu8r9xUeYMz3UO3GgTH5PtrHFRdh29LhCnteZr91JIN8nX56JwftMnnXt2tkj3HAkl46fRXdLzG70uzwN88wZu66vrQ+b8M7eNCsH0xXkvF9hzkuB2fxefRjKP3lpztvDkQecXjRLS5hx1qjouYX/PzQKXsePm5dvPqo7OW1T/AxSESkmrhoXgAAAAAElFTkSuQmCC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" name="AutoShape 4" descr="data:image/png;base64,iVBORw0KGgoAAAANSUhEUgAAAHcAAAA6CAMAAAC9ITYKAAAAbFBMVEX////ZGSDXAADYCxXspaXYAA/ZFBzhYmTYBhLmhIXkc3bbKC343+DaLTDYAAXwtLblfn/iaWv++PjcMjfaJCf10tLrnp/qmZr77Oz55ubwurvniYryxMTeTU/gWlzdQkbdPEDokJHura3fU1auKroCAAAEC0lEQVRYhb2YaduqIBCGcVA0Ktdc0lKz//8fj7K4hUnqe54vxSVwswwzAwgJma4xE5hoUfdH6pdVdK3f9OVdluv1yvImVn74gRufzgCWQ4hhEIItABLk4XcsfTf56/rYwQ3NCCwyrUkw4FP2BVt67KdSgDW5STu7eUWGtoAukh8+Sir6DpGxkfu4gQrKZUG6wA3uKPXQKUf+5x7rcKl6rkOL+q7ktjNN6rJqIfnHtwRwLzU3i6ZDI6zuZCQYVKaD7AylDYruqPicb24HUiVWcWPAYwDgZ9vCfrem7YzYkCi4eYpSEwUxOiuXQ+oOCm48WmMXyuYiT06WUzL6ptzkih9x6n3lXhTcy9C1C+nMckMvGj4rj0Hlx5e8Vq3Fd27WH1kML1Wb3Og3Hz6Np12ugiaT0Xozqbm13Fuo1CaLQr8/YqDjOGEqouQWsk+gwxI8mjQ184HRyErkqsGdHA3e5IMb91i5xtkragfpum7rqGncVyOzaju59ay/jII7WLADVTwf38Jm/Mb1RHdWwMsNWLNWcvllTcc+gnvmcyPCq/sKH+1G/DhTYdXrpkWElrm54ABfTVsZGjDJxmN0gjXuTWiZW/GuLH8+22G4HThinx9ykN/CcaeQCyXuAjeb9JT3WBdw9bwN4djle/xUOvdlmUtcPiDDYdMNJcZxU2aznYsUYB6LxITxey9XRidmKYW0m2BIqBIBJjUrGnxksJJxrXFDXiA3VhAHCPxx035P2YQLa1TYzhUFq+gKjXoRxYwxO7XCebhLSY8mV7gCPvw3VhsrN3mCw2GB8Lrr+MpN3dH28qzGofPGYqX5Cb/xQTz3canD7TccffjYunB8eGzc97SDK3phPlJsncJUn2C1AmYEPvtvWXoGvcTlx4ibszybnz0mPlPT/ff4f/9wruZM9LRvnY/n+paGXf0BNxmfIx5/8GqQO4Ar/QZLTu2xr/5brvSTzCOLKEiiv+cKl0AwK4hgY5V/zu3XlvnAVIQetzpqqRe5MgZxYzJkIgbBYy2V2ccNZXRl+UWfIndXUTd6l6W9RcE6VyYcIidOe7Ahr96/y7lqcKfpxHBX2qNIgyuvKUT4x2TlleMwrpwwFqE8Pu+eshZXpjfDLTQFwLsmrce99ylyb4degLuLqLVRZy0uMiXYfQ4xMIs981UUpy0q9LiolDdPxzgyCK5yw6t84Ggd1SF+So+LsuHq57Qu8r9xUeYMz3UO3GgTH5PtrHFRdh29LhCnteZr91JIN8nX56JwftMnnXt2tkj3HAkl46fRXdLzG70uzwN88wZu66vrQ+b8M7eNCsH0xXkvF9hzkuB2fxefRjKP3lpztvDkQecXjRLS5hx1qjouYX/PzQKXsePm5dvPqo7OW1T/AxSESkmrhoXgAAAAAElFTkSuQmCC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0" name="Picture 6" descr="upload.wikimedia.org/wikipedia/commons/thumb/9/..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9234" y="1897996"/>
            <a:ext cx="611842" cy="298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5" descr="Галактика ERP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" t="11761" r="93392" b="16345"/>
          <a:stretch/>
        </p:blipFill>
        <p:spPr bwMode="auto">
          <a:xfrm>
            <a:off x="7500942" y="1735137"/>
            <a:ext cx="574838" cy="6848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2" descr="http://www.parus.com/images/tpl/logo_child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9047" y="1829307"/>
            <a:ext cx="458012" cy="496479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Рисунок 19" descr="it-logo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0080" y="2431242"/>
            <a:ext cx="675777" cy="275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9" descr="Система Alfa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69" r="18222"/>
          <a:stretch/>
        </p:blipFill>
        <p:spPr bwMode="auto">
          <a:xfrm>
            <a:off x="7382143" y="2419958"/>
            <a:ext cx="812436" cy="44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Рисунок 15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17" t="19483" r="92986" b="69342"/>
          <a:stretch/>
        </p:blipFill>
        <p:spPr bwMode="auto">
          <a:xfrm>
            <a:off x="8164353" y="2419958"/>
            <a:ext cx="484219" cy="4785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 descr="НПЦ «БизнесАвтоматика»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0495" y="2863020"/>
            <a:ext cx="509320" cy="511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SAP ERP FInancial LinkedIn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7500942" y="3009554"/>
            <a:ext cx="647603" cy="320794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  <p:pic>
        <p:nvPicPr>
          <p:cNvPr id="19" name="Picture 2" descr="MDNAV Logo.jpg"/>
          <p:cNvPicPr>
            <a:picLocks noChangeAspect="1" noChangeArrowheads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06" r="84702"/>
          <a:stretch/>
        </p:blipFill>
        <p:spPr bwMode="auto">
          <a:xfrm>
            <a:off x="8174183" y="2922803"/>
            <a:ext cx="623843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4" descr="Oracle wordmark.svg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6862274" y="3514876"/>
            <a:ext cx="1392566" cy="180739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</p:pic>
      <p:pic>
        <p:nvPicPr>
          <p:cNvPr id="22" name="Picture 6" descr="Sage logo 250.jpg">
            <a:hlinkClick r:id="rId13"/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2866" y="3790013"/>
            <a:ext cx="691863" cy="3182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14" descr="http://t2.gstatic.com/images?q=tbn:ANd9GcRsRBHuDsiQQr95dQF49iK8sdOEglKCwc2t7BjqSPUJiSChvM6DEg">
            <a:hlinkClick r:id="rId15"/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6448" y="3489826"/>
            <a:ext cx="472533" cy="4725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Рисунок 23" descr="Epicor ERP Software">
            <a:hlinkClick r:id="rId17"/>
          </p:cNvPr>
          <p:cNvPicPr/>
          <p:nvPr/>
        </p:nvPicPr>
        <p:blipFill rotWithShape="1">
          <a:blip r:embed="rId18"/>
          <a:srcRect l="6333" t="9211" r="8425" b="21052"/>
          <a:stretch/>
        </p:blipFill>
        <p:spPr bwMode="auto">
          <a:xfrm>
            <a:off x="6975304" y="4151000"/>
            <a:ext cx="653723" cy="281781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</p:pic>
      <p:pic>
        <p:nvPicPr>
          <p:cNvPr id="25" name="Picture 15" descr="upload.wikimedia.org/wikipedia/commons/thumb/5/...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6904" y="3829419"/>
            <a:ext cx="462471" cy="462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7"/>
          <p:cNvSpPr txBox="1">
            <a:spLocks noGrp="1"/>
          </p:cNvSpPr>
          <p:nvPr>
            <p:ph type="title"/>
          </p:nvPr>
        </p:nvSpPr>
        <p:spPr>
          <a:xfrm>
            <a:off x="1467830" y="336533"/>
            <a:ext cx="5146615" cy="6155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4000" tIns="0" rIns="54000" bIns="0" anchor="ctr" anchorCtr="0">
            <a:spAutoFit/>
          </a:bodyPr>
          <a:lstStyle/>
          <a:p>
            <a:pPr lvl="0"/>
            <a:r>
              <a:rPr lang="ru-RU" sz="2400" b="1" dirty="0">
                <a:solidFill>
                  <a:srgbClr val="005531"/>
                </a:solidFill>
                <a:latin typeface="Arial"/>
                <a:ea typeface="Arial"/>
                <a:cs typeface="Arial"/>
                <a:sym typeface="Arial"/>
              </a:rPr>
              <a:t>Практическая часть </a:t>
            </a:r>
            <a:r>
              <a:rPr lang="ru-RU" dirty="0"/>
              <a:t>–</a:t>
            </a:r>
            <a:r>
              <a:rPr lang="ru-RU" sz="2400" b="1" dirty="0">
                <a:solidFill>
                  <a:srgbClr val="005531"/>
                </a:solidFill>
                <a:latin typeface="Arial"/>
                <a:ea typeface="Arial"/>
                <a:cs typeface="Arial"/>
                <a:sym typeface="Arial"/>
              </a:rPr>
              <a:t> 2</a:t>
            </a:r>
            <a:br>
              <a:rPr lang="ru-RU" sz="2400" b="1" dirty="0">
                <a:solidFill>
                  <a:srgbClr val="00553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ru-RU" sz="1600" dirty="0"/>
              <a:t>Лабораторные работы (основные моменты)</a:t>
            </a:r>
            <a:endParaRPr sz="1600" b="1" dirty="0">
              <a:solidFill>
                <a:srgbClr val="005531"/>
              </a:solidFill>
              <a:sym typeface="Arial"/>
            </a:endParaRPr>
          </a:p>
        </p:txBody>
      </p:sp>
      <p:sp>
        <p:nvSpPr>
          <p:cNvPr id="119" name="Google Shape;119;p17"/>
          <p:cNvSpPr txBox="1"/>
          <p:nvPr/>
        </p:nvSpPr>
        <p:spPr>
          <a:xfrm>
            <a:off x="250825" y="4732337"/>
            <a:ext cx="1728787" cy="15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637"/>
              </a:buClr>
              <a:buSzPts val="1000"/>
              <a:buFont typeface="Arial"/>
              <a:buNone/>
            </a:pPr>
            <a:r>
              <a:rPr lang="en-US" sz="1000" b="1" i="0" u="none">
                <a:solidFill>
                  <a:srgbClr val="008637"/>
                </a:solidFill>
                <a:latin typeface="Arial"/>
                <a:ea typeface="Arial"/>
                <a:cs typeface="Arial"/>
                <a:sym typeface="Arial"/>
              </a:rPr>
              <a:t>1-2 февраля 2022 года </a:t>
            </a:r>
            <a:endParaRPr/>
          </a:p>
        </p:txBody>
      </p:sp>
      <p:sp>
        <p:nvSpPr>
          <p:cNvPr id="120" name="Google Shape;120;p17"/>
          <p:cNvSpPr txBox="1"/>
          <p:nvPr/>
        </p:nvSpPr>
        <p:spPr>
          <a:xfrm>
            <a:off x="1692275" y="4660900"/>
            <a:ext cx="6624637" cy="261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637"/>
              </a:buClr>
              <a:buSzPts val="800"/>
              <a:buFont typeface="Arial"/>
              <a:buNone/>
            </a:pPr>
            <a:r>
              <a:rPr lang="en-US" sz="800" b="1" i="0" u="none">
                <a:solidFill>
                  <a:srgbClr val="008637"/>
                </a:solidFill>
                <a:latin typeface="Arial"/>
                <a:ea typeface="Arial"/>
                <a:cs typeface="Arial"/>
                <a:sym typeface="Arial"/>
              </a:rPr>
              <a:t>XXII международная научно-практическая конференция</a:t>
            </a:r>
            <a:br>
              <a:rPr lang="en-US" sz="800" b="1" i="0" u="none">
                <a:solidFill>
                  <a:srgbClr val="008637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900" b="1" i="0" u="none">
                <a:solidFill>
                  <a:srgbClr val="008637"/>
                </a:solidFill>
                <a:latin typeface="Arial"/>
                <a:ea typeface="Arial"/>
                <a:cs typeface="Arial"/>
                <a:sym typeface="Arial"/>
              </a:rPr>
              <a:t>НОВЫЕ ИНФОРМАЦИОННЫЕ ТЕХНОЛОГИИ В ОБРАЗОВАНИИ</a:t>
            </a:r>
            <a:r>
              <a:rPr lang="en-US" sz="800" b="1" i="0" u="none">
                <a:solidFill>
                  <a:srgbClr val="008637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121" name="Google Shape;121;p17"/>
          <p:cNvSpPr txBox="1"/>
          <p:nvPr/>
        </p:nvSpPr>
        <p:spPr>
          <a:xfrm>
            <a:off x="8101012" y="4741862"/>
            <a:ext cx="765175" cy="15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637"/>
              </a:buClr>
              <a:buSzPts val="1000"/>
              <a:buFont typeface="Arial"/>
              <a:buNone/>
            </a:pPr>
            <a:fld id="{00000000-1234-1234-1234-123412341234}" type="slidenum">
              <a:rPr lang="en-US" sz="1000" b="1" i="0" u="none">
                <a:solidFill>
                  <a:srgbClr val="008637"/>
                </a:solidFill>
                <a:latin typeface="Arial"/>
                <a:ea typeface="Arial"/>
                <a:cs typeface="Arial"/>
                <a:sym typeface="Arial"/>
              </a:rPr>
              <a:t>5</a:t>
            </a:fld>
            <a:endParaRPr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0848" y="1822774"/>
            <a:ext cx="1885007" cy="2652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Google Shape;78;p14"/>
          <p:cNvSpPr txBox="1">
            <a:spLocks/>
          </p:cNvSpPr>
          <p:nvPr/>
        </p:nvSpPr>
        <p:spPr>
          <a:xfrm>
            <a:off x="177799" y="1096443"/>
            <a:ext cx="6530650" cy="34480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286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5531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630"/>
              </a:spcBef>
              <a:spcAft>
                <a:spcPts val="0"/>
              </a:spcAft>
              <a:buClr>
                <a:srgbClr val="008637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49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-342000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ru-RU" sz="1500" dirty="0"/>
              <a:t>Лабораторные работы выполняются на базе учебной платформы «1С:Предприятие 8.3».</a:t>
            </a:r>
          </a:p>
          <a:p>
            <a:pPr indent="-342000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ru-RU" sz="1500" dirty="0"/>
              <a:t>Преподаватель вместе со студентами» создаёт новую конфигурацию-заготовку, которая станет основой их собственных небольших ERP-систем.</a:t>
            </a:r>
          </a:p>
          <a:p>
            <a:pPr indent="-342000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ru-RU" sz="1500" dirty="0"/>
              <a:t>Выбор сквозной темы для выполнения лабораторных работ рекомендуется связать с научной темой или местом работы магистра.</a:t>
            </a:r>
          </a:p>
          <a:p>
            <a:pPr indent="-342000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ru-RU" sz="1500" dirty="0"/>
              <a:t>Реализация и </a:t>
            </a:r>
            <a:r>
              <a:rPr lang="ru-RU" sz="1500" dirty="0" err="1"/>
              <a:t>журналирование</a:t>
            </a:r>
            <a:r>
              <a:rPr lang="ru-RU" sz="1500" dirty="0"/>
              <a:t> всех действий преподавателей и обучающихся выполняется электронными средствами модульной объектно-ориентированной динамической среды обучения </a:t>
            </a:r>
            <a:r>
              <a:rPr lang="ru-RU" sz="1500" dirty="0" err="1"/>
              <a:t>Moodle</a:t>
            </a:r>
            <a:r>
              <a:rPr lang="ru-RU" sz="1500" dirty="0"/>
              <a:t> с интегрированной системой видеоконференций </a:t>
            </a:r>
            <a:r>
              <a:rPr lang="ru-RU" sz="1500" dirty="0" err="1"/>
              <a:t>BigBlueButton</a:t>
            </a:r>
            <a:r>
              <a:rPr lang="ru-RU" sz="1500" dirty="0"/>
              <a:t>.</a:t>
            </a:r>
          </a:p>
          <a:p>
            <a:pPr indent="-342000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ru-RU" sz="1500" dirty="0"/>
              <a:t>Итоговым результатом выполненных работ являются электронные отчеты с пояснениями и скриншотами.</a:t>
            </a:r>
          </a:p>
          <a:p>
            <a:pPr marL="182563" indent="-55562">
              <a:spcBef>
                <a:spcPts val="0"/>
              </a:spcBef>
            </a:pPr>
            <a:endParaRPr lang="ru-RU" sz="15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7"/>
          <p:cNvSpPr txBox="1">
            <a:spLocks noGrp="1"/>
          </p:cNvSpPr>
          <p:nvPr>
            <p:ph type="title"/>
          </p:nvPr>
        </p:nvSpPr>
        <p:spPr>
          <a:xfrm>
            <a:off x="1467830" y="336533"/>
            <a:ext cx="5146615" cy="6155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4000" tIns="0" rIns="54000" bIns="0" anchor="ctr" anchorCtr="0">
            <a:spAutoFit/>
          </a:bodyPr>
          <a:lstStyle/>
          <a:p>
            <a:pPr lvl="0"/>
            <a:r>
              <a:rPr lang="ru-RU" dirty="0"/>
              <a:t>Практическая часть – 2</a:t>
            </a:r>
            <a:br>
              <a:rPr lang="ru-RU" dirty="0"/>
            </a:br>
            <a:r>
              <a:rPr lang="ru-RU" sz="1600" dirty="0"/>
              <a:t>Лабораторные работы (список работ)</a:t>
            </a:r>
            <a:endParaRPr sz="1600" b="1" dirty="0">
              <a:solidFill>
                <a:srgbClr val="005531"/>
              </a:solidFill>
              <a:sym typeface="Arial"/>
            </a:endParaRPr>
          </a:p>
        </p:txBody>
      </p:sp>
      <p:sp>
        <p:nvSpPr>
          <p:cNvPr id="119" name="Google Shape;119;p17"/>
          <p:cNvSpPr txBox="1"/>
          <p:nvPr/>
        </p:nvSpPr>
        <p:spPr>
          <a:xfrm>
            <a:off x="250825" y="4732337"/>
            <a:ext cx="1728787" cy="15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637"/>
              </a:buClr>
              <a:buSzPts val="1000"/>
              <a:buFont typeface="Arial"/>
              <a:buNone/>
            </a:pPr>
            <a:r>
              <a:rPr lang="en-US" sz="1000" b="1" i="0" u="none">
                <a:solidFill>
                  <a:srgbClr val="008637"/>
                </a:solidFill>
                <a:latin typeface="Arial"/>
                <a:ea typeface="Arial"/>
                <a:cs typeface="Arial"/>
                <a:sym typeface="Arial"/>
              </a:rPr>
              <a:t>1-2 февраля 2022 года </a:t>
            </a:r>
            <a:endParaRPr/>
          </a:p>
        </p:txBody>
      </p:sp>
      <p:sp>
        <p:nvSpPr>
          <p:cNvPr id="120" name="Google Shape;120;p17"/>
          <p:cNvSpPr txBox="1"/>
          <p:nvPr/>
        </p:nvSpPr>
        <p:spPr>
          <a:xfrm>
            <a:off x="1692275" y="4660900"/>
            <a:ext cx="6624637" cy="261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637"/>
              </a:buClr>
              <a:buSzPts val="800"/>
              <a:buFont typeface="Arial"/>
              <a:buNone/>
            </a:pPr>
            <a:r>
              <a:rPr lang="en-US" sz="800" b="1" i="0" u="none">
                <a:solidFill>
                  <a:srgbClr val="008637"/>
                </a:solidFill>
                <a:latin typeface="Arial"/>
                <a:ea typeface="Arial"/>
                <a:cs typeface="Arial"/>
                <a:sym typeface="Arial"/>
              </a:rPr>
              <a:t>XXII международная научно-практическая конференция</a:t>
            </a:r>
            <a:br>
              <a:rPr lang="en-US" sz="800" b="1" i="0" u="none">
                <a:solidFill>
                  <a:srgbClr val="008637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900" b="1" i="0" u="none">
                <a:solidFill>
                  <a:srgbClr val="008637"/>
                </a:solidFill>
                <a:latin typeface="Arial"/>
                <a:ea typeface="Arial"/>
                <a:cs typeface="Arial"/>
                <a:sym typeface="Arial"/>
              </a:rPr>
              <a:t>НОВЫЕ ИНФОРМАЦИОННЫЕ ТЕХНОЛОГИИ В ОБРАЗОВАНИИ</a:t>
            </a:r>
            <a:r>
              <a:rPr lang="en-US" sz="800" b="1" i="0" u="none">
                <a:solidFill>
                  <a:srgbClr val="008637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121" name="Google Shape;121;p17"/>
          <p:cNvSpPr txBox="1"/>
          <p:nvPr/>
        </p:nvSpPr>
        <p:spPr>
          <a:xfrm>
            <a:off x="8101012" y="4741862"/>
            <a:ext cx="765175" cy="15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637"/>
              </a:buClr>
              <a:buSzPts val="1000"/>
              <a:buFont typeface="Arial"/>
              <a:buNone/>
            </a:pPr>
            <a:fld id="{00000000-1234-1234-1234-123412341234}" type="slidenum">
              <a:rPr lang="en-US" sz="1000" b="1" i="0" u="none">
                <a:solidFill>
                  <a:srgbClr val="008637"/>
                </a:solidFill>
                <a:latin typeface="Arial"/>
                <a:ea typeface="Arial"/>
                <a:cs typeface="Arial"/>
                <a:sym typeface="Arial"/>
              </a:rPr>
              <a:t>6</a:t>
            </a:fld>
            <a:endParaRPr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6002" y="1787549"/>
            <a:ext cx="1624957" cy="274925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9" name="Google Shape;78;p14"/>
          <p:cNvSpPr txBox="1">
            <a:spLocks noGrp="1"/>
          </p:cNvSpPr>
          <p:nvPr>
            <p:ph type="body" idx="1"/>
          </p:nvPr>
        </p:nvSpPr>
        <p:spPr>
          <a:xfrm>
            <a:off x="177799" y="1096443"/>
            <a:ext cx="6530650" cy="34480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indent="-342000">
              <a:spcBef>
                <a:spcPts val="630"/>
              </a:spcBef>
              <a:buFont typeface="Wingdings" panose="05000000000000000000" pitchFamily="2" charset="2"/>
              <a:buChar char="q"/>
            </a:pPr>
            <a:r>
              <a:rPr lang="ru-RU" sz="1500" dirty="0"/>
              <a:t>Работа с сервисом «1С:Облачная карта прикладных решений». необходимо изучить и кратко описать основные функции выбранного прикладного решения.</a:t>
            </a:r>
          </a:p>
          <a:p>
            <a:pPr lvl="0" indent="-342000">
              <a:spcBef>
                <a:spcPts val="630"/>
              </a:spcBef>
              <a:buFont typeface="Wingdings" panose="05000000000000000000" pitchFamily="2" charset="2"/>
              <a:buChar char="q"/>
            </a:pPr>
            <a:r>
              <a:rPr lang="ru-RU" sz="1500" dirty="0"/>
              <a:t>Работа с функциями контроля. Магистр должен реализовать в своей </a:t>
            </a:r>
            <a:r>
              <a:rPr lang="en-US" sz="1500" dirty="0"/>
              <a:t>ERP</a:t>
            </a:r>
            <a:r>
              <a:rPr lang="ru-RU" sz="1500" dirty="0"/>
              <a:t>-системе</a:t>
            </a:r>
            <a:r>
              <a:rPr lang="en-US" sz="1500" dirty="0"/>
              <a:t> </a:t>
            </a:r>
            <a:r>
              <a:rPr lang="ru-RU" sz="1500" dirty="0"/>
              <a:t>функции, позволяющие осуществлять контроль за основными показателями деятельности.</a:t>
            </a:r>
          </a:p>
          <a:p>
            <a:pPr lvl="0" indent="-342000">
              <a:spcBef>
                <a:spcPts val="630"/>
              </a:spcBef>
              <a:buFont typeface="Wingdings" panose="05000000000000000000" pitchFamily="2" charset="2"/>
              <a:buChar char="q"/>
            </a:pPr>
            <a:r>
              <a:rPr lang="ru-RU" sz="1500" dirty="0"/>
              <a:t>Работа с функциями управления. Магистр должен реализовать в своей </a:t>
            </a:r>
            <a:r>
              <a:rPr lang="en-US" sz="1500" dirty="0"/>
              <a:t>ERP</a:t>
            </a:r>
            <a:r>
              <a:rPr lang="ru-RU" sz="1500" dirty="0"/>
              <a:t>-системе</a:t>
            </a:r>
            <a:r>
              <a:rPr lang="en-US" sz="1500" dirty="0"/>
              <a:t> </a:t>
            </a:r>
            <a:r>
              <a:rPr lang="ru-RU" sz="1500" dirty="0"/>
              <a:t>функции, позволяющие осуществлять управление основными показателями деятельности.</a:t>
            </a:r>
          </a:p>
          <a:p>
            <a:pPr lvl="0" indent="-342000">
              <a:spcBef>
                <a:spcPts val="630"/>
              </a:spcBef>
              <a:buFont typeface="Wingdings" panose="05000000000000000000" pitchFamily="2" charset="2"/>
              <a:buChar char="q"/>
            </a:pPr>
            <a:r>
              <a:rPr lang="ru-RU" sz="1500" dirty="0"/>
              <a:t>Работа с интерфейсом ERP-системы. В собственной ERP-системе с уже реализованными функциями контроля и управления магистру необходимо выполнить настройку и доработку интерфейса.</a:t>
            </a:r>
            <a:endParaRPr sz="1500" dirty="0">
              <a:solidFill>
                <a:schemeClr val="dk1"/>
              </a:solidFill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782360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8"/>
          <p:cNvSpPr txBox="1">
            <a:spLocks noGrp="1"/>
          </p:cNvSpPr>
          <p:nvPr>
            <p:ph type="ctrTitle"/>
          </p:nvPr>
        </p:nvSpPr>
        <p:spPr>
          <a:xfrm>
            <a:off x="250825" y="1231364"/>
            <a:ext cx="8642350" cy="22775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4000" tIns="0" rIns="54000" bIns="0" anchor="ctr" anchorCtr="0">
            <a:spAutoFit/>
          </a:bodyPr>
          <a:lstStyle/>
          <a:p>
            <a:pPr lvl="0">
              <a:buClr>
                <a:srgbClr val="005531"/>
              </a:buClr>
              <a:buSzPts val="3200"/>
            </a:pPr>
            <a:r>
              <a:rPr lang="en-US" sz="3200" b="1" i="0" u="none" dirty="0">
                <a:solidFill>
                  <a:srgbClr val="005531"/>
                </a:solidFill>
                <a:latin typeface="Arial"/>
                <a:ea typeface="Arial"/>
                <a:cs typeface="Arial"/>
                <a:sym typeface="Arial"/>
              </a:rPr>
              <a:t>СПАСИБО </a:t>
            </a:r>
            <a:br>
              <a:rPr lang="en-US" sz="3200" b="1" i="0" u="none" dirty="0">
                <a:solidFill>
                  <a:srgbClr val="00553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200" b="1" i="0" u="none" dirty="0">
                <a:solidFill>
                  <a:srgbClr val="005531"/>
                </a:solidFill>
                <a:latin typeface="Arial"/>
                <a:ea typeface="Arial"/>
                <a:cs typeface="Arial"/>
                <a:sym typeface="Arial"/>
              </a:rPr>
              <a:t>ЗА ВНИМАНИЕ!</a:t>
            </a:r>
            <a:br>
              <a:rPr lang="ru-RU" sz="3200" b="1" i="0" u="none" dirty="0">
                <a:solidFill>
                  <a:srgbClr val="005531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lang="ru-RU" sz="3200" b="1" i="0" u="none" dirty="0">
                <a:solidFill>
                  <a:srgbClr val="00553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600" dirty="0"/>
              <a:t>wazdaev@ngs.ru, </a:t>
            </a:r>
            <a:br>
              <a:rPr lang="ru-RU" sz="2600" dirty="0"/>
            </a:br>
            <a:r>
              <a:rPr lang="en-US" sz="2600" dirty="0"/>
              <a:t>smin52@mail.ru</a:t>
            </a:r>
            <a:endParaRPr sz="2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3_Оформление по умолчанию">
  <a:themeElements>
    <a:clrScheme name="4_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5_Оформление по умолчанию">
  <a:themeElements>
    <a:clrScheme name="4_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9_Оформление по умолчанию">
  <a:themeElements>
    <a:clrScheme name="4_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1_Оформление по умолчанию">
  <a:themeElements>
    <a:clrScheme name="4_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14_Оформление по умолчанию">
  <a:themeElements>
    <a:clrScheme name="4_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</TotalTime>
  <Words>595</Words>
  <Application>Microsoft Office PowerPoint</Application>
  <PresentationFormat>Произвольный</PresentationFormat>
  <Paragraphs>59</Paragraphs>
  <Slides>7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5</vt:i4>
      </vt:variant>
      <vt:variant>
        <vt:lpstr>Заголовки слайдов</vt:lpstr>
      </vt:variant>
      <vt:variant>
        <vt:i4>7</vt:i4>
      </vt:variant>
    </vt:vector>
  </HeadingPairs>
  <TitlesOfParts>
    <vt:vector size="15" baseType="lpstr">
      <vt:lpstr>Arial</vt:lpstr>
      <vt:lpstr>Noto Sans Symbols</vt:lpstr>
      <vt:lpstr>Wingdings</vt:lpstr>
      <vt:lpstr>13_Оформление по умолчанию</vt:lpstr>
      <vt:lpstr>5_Оформление по умолчанию</vt:lpstr>
      <vt:lpstr>9_Оформление по умолчанию</vt:lpstr>
      <vt:lpstr>11_Оформление по умолчанию</vt:lpstr>
      <vt:lpstr>14_Оформление по умолчанию</vt:lpstr>
      <vt:lpstr>Важдаев А.Н., Миньков С.Л. Использование технологий 1С в дисциплине «Корпоративные информационные системы»</vt:lpstr>
      <vt:lpstr>Дисциплина «Корпоративные информационные системы» </vt:lpstr>
      <vt:lpstr>Теоретическая часть</vt:lpstr>
      <vt:lpstr>Практическая часть – 1   </vt:lpstr>
      <vt:lpstr>Практическая часть – 2 Лабораторные работы (основные моменты)</vt:lpstr>
      <vt:lpstr>Практическая часть – 2 Лабораторные работы (список работ)</vt:lpstr>
      <vt:lpstr>СПАСИБО  ЗА ВНИМАНИЕ!  wazdaev@ngs.ru,  smin52@mail.ru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Важдаев А.Н., Миньков С.Л. Использование технологий 1С в дисциплине «Корпоративные информационные системы»</dc:title>
  <dc:creator>Sergey</dc:creator>
  <cp:lastModifiedBy>Дашенька -</cp:lastModifiedBy>
  <cp:revision>18</cp:revision>
  <dcterms:modified xsi:type="dcterms:W3CDTF">2022-02-14T15:20:13Z</dcterms:modified>
</cp:coreProperties>
</file>