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59" r:id="rId2"/>
    <p:sldMasterId id="2147483663" r:id="rId3"/>
  </p:sldMasterIdLst>
  <p:notesMasterIdLst>
    <p:notesMasterId r:id="rId15"/>
  </p:notesMasterIdLst>
  <p:sldIdLst>
    <p:sldId id="257" r:id="rId4"/>
    <p:sldId id="261" r:id="rId5"/>
    <p:sldId id="262" r:id="rId6"/>
    <p:sldId id="263" r:id="rId7"/>
    <p:sldId id="264" r:id="rId8"/>
    <p:sldId id="271" r:id="rId9"/>
    <p:sldId id="268" r:id="rId10"/>
    <p:sldId id="269" r:id="rId11"/>
    <p:sldId id="272" r:id="rId12"/>
    <p:sldId id="273" r:id="rId13"/>
    <p:sldId id="265" r:id="rId14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>
        <p:scale>
          <a:sx n="121" d="100"/>
          <a:sy n="121" d="100"/>
        </p:scale>
        <p:origin x="-341" y="-58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04232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9131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7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55" name="Google Shape;55;p7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56" name="Google Shape;5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rina_okuneva@mail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.me/bugid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971550" y="1431448"/>
            <a:ext cx="61356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400"/>
              <a:buFont typeface="Arial"/>
              <a:buNone/>
            </a:pPr>
            <a:r>
              <a:rPr lang="ru-RU" sz="2400" b="1" i="0" u="none" dirty="0" smtClean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Как подготовить преподавателя </a:t>
            </a:r>
            <a:br>
              <a:rPr lang="ru-RU" sz="2400" b="1" i="0" u="none" dirty="0" smtClean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dirty="0" smtClean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1С в ВУЗе</a:t>
            </a:r>
            <a:endParaRPr dirty="0"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Окунева </a:t>
            </a:r>
            <a:r>
              <a:rPr lang="ru-RU" sz="1800" b="1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Дарина</a:t>
            </a:r>
            <a:r>
              <a:rPr lang="ru-RU" sz="1800" b="1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Владимировна</a:t>
            </a:r>
            <a:endParaRPr dirty="0"/>
          </a:p>
        </p:txBody>
      </p:sp>
      <p:sp>
        <p:nvSpPr>
          <p:cNvPr id="123" name="Google Shape;123;p18"/>
          <p:cNvSpPr txBox="1"/>
          <p:nvPr/>
        </p:nvSpPr>
        <p:spPr>
          <a:xfrm>
            <a:off x="971550" y="3292475"/>
            <a:ext cx="7029450" cy="812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Декан факультета инфокоммуникационных сетей и систем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dirty="0" smtClean="0">
                <a:solidFill>
                  <a:schemeClr val="dk1"/>
                </a:solidFill>
              </a:rPr>
              <a:t>Санкт-Петербургский государственный университет телекоммуникаций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dirty="0" smtClean="0">
                <a:solidFill>
                  <a:schemeClr val="dk1"/>
                </a:solidFill>
              </a:rPr>
              <a:t>им. проф. М.А. </a:t>
            </a:r>
            <a:r>
              <a:rPr lang="ru-RU" sz="1600" dirty="0" smtClean="0">
                <a:solidFill>
                  <a:schemeClr val="dk1"/>
                </a:solidFill>
              </a:rPr>
              <a:t>Бонч-Бруевича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096963" y="152519"/>
            <a:ext cx="57800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algn="ctr"/>
            <a:r>
              <a:rPr lang="ru-RU" dirty="0" smtClean="0"/>
              <a:t>Подготовка преподавателей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1С </a:t>
            </a:r>
            <a:r>
              <a:rPr lang="ru-RU" dirty="0" smtClean="0"/>
              <a:t>для ВУЗа позволит:</a:t>
            </a:r>
            <a:endParaRPr sz="2400" b="0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5" y="964850"/>
            <a:ext cx="5670703" cy="340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увеличить количество преподавателей  </a:t>
            </a:r>
            <a:r>
              <a:rPr lang="ru-RU" dirty="0"/>
              <a:t>«предметников</a:t>
            </a:r>
            <a:r>
              <a:rPr lang="ru-RU" dirty="0" smtClean="0"/>
              <a:t>»;</a:t>
            </a:r>
          </a:p>
          <a:p>
            <a:pPr marL="46990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создавать конкурентоспособные образовательные программы;</a:t>
            </a:r>
            <a:endParaRPr lang="ru-RU" dirty="0"/>
          </a:p>
          <a:p>
            <a:pPr marL="46990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 smtClean="0"/>
              <a:t>сократить спрос </a:t>
            </a:r>
            <a:r>
              <a:rPr lang="ru-RU" dirty="0"/>
              <a:t>на разработчиков и аналитиков </a:t>
            </a:r>
            <a:r>
              <a:rPr lang="ru-RU" dirty="0" smtClean="0"/>
              <a:t>1С</a:t>
            </a:r>
            <a:r>
              <a:rPr lang="ru-RU" dirty="0"/>
              <a:t> </a:t>
            </a:r>
            <a:r>
              <a:rPr lang="ru-RU" dirty="0" smtClean="0"/>
              <a:t>– выпуск из ВУЗа специалистов, готовых решать «реальные» задачи в рамках </a:t>
            </a:r>
            <a:r>
              <a:rPr lang="ru-RU" dirty="0" err="1" smtClean="0"/>
              <a:t>импортозамещения</a:t>
            </a:r>
            <a:r>
              <a:rPr lang="ru-RU" dirty="0" smtClean="0"/>
              <a:t>; </a:t>
            </a:r>
            <a:endParaRPr lang="ru-RU" dirty="0"/>
          </a:p>
          <a:p>
            <a:pPr marL="469901" indent="-3429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повысить </a:t>
            </a:r>
            <a:r>
              <a:rPr lang="ru-RU" dirty="0"/>
              <a:t>интерес абитуриентов к </a:t>
            </a:r>
            <a:r>
              <a:rPr lang="ru-RU" dirty="0" smtClean="0"/>
              <a:t>ИТ-специальностям.</a:t>
            </a:r>
            <a:endParaRPr lang="ru-RU" dirty="0"/>
          </a:p>
          <a:p>
            <a:pPr marL="412751" indent="-285750" algn="just">
              <a:spcBef>
                <a:spcPts val="0"/>
              </a:spcBef>
            </a:pPr>
            <a:endParaRPr lang="ru-RU" dirty="0"/>
          </a:p>
          <a:p>
            <a:pPr marL="412751" indent="-285750" algn="just">
              <a:spcBef>
                <a:spcPts val="0"/>
              </a:spcBef>
            </a:pPr>
            <a:endParaRPr lang="ru-RU" dirty="0"/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pic>
        <p:nvPicPr>
          <p:cNvPr id="6146" name="Picture 2" descr="Аттестация 2022: статьи, новости и другие полезные материалы - ПП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42757" y="2118887"/>
            <a:ext cx="2894035" cy="191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43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69812" y="328657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latin typeface="+mj-lt"/>
                <a:cs typeface="Times New Roman" panose="02020603050405020304" pitchFamily="18" charset="0"/>
              </a:rPr>
              <a:t>Если у Вас возникли вопросы 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– 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удовольствием 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отвечу: </a:t>
            </a:r>
            <a:r>
              <a:rPr lang="en-US" sz="1600" dirty="0" err="1">
                <a:latin typeface="+mj-lt"/>
                <a:cs typeface="Times New Roman" panose="02020603050405020304" pitchFamily="18" charset="0"/>
                <a:hlinkClick r:id="rId3"/>
              </a:rPr>
              <a:t>d</a:t>
            </a:r>
            <a:r>
              <a:rPr lang="en-US" sz="1600" dirty="0" err="1" smtClean="0">
                <a:latin typeface="+mj-lt"/>
                <a:cs typeface="Times New Roman" panose="02020603050405020304" pitchFamily="18" charset="0"/>
                <a:hlinkClick r:id="rId3"/>
              </a:rPr>
              <a:t>arina</a:t>
            </a:r>
            <a:r>
              <a:rPr lang="ru-RU" sz="1600" dirty="0">
                <a:latin typeface="+mj-lt"/>
                <a:cs typeface="Times New Roman" panose="02020603050405020304" pitchFamily="18" charset="0"/>
                <a:hlinkClick r:id="rId3"/>
              </a:rPr>
              <a:t>_</a:t>
            </a:r>
            <a:r>
              <a:rPr lang="en-US" sz="1600" dirty="0" err="1">
                <a:latin typeface="+mj-lt"/>
                <a:cs typeface="Times New Roman" panose="02020603050405020304" pitchFamily="18" charset="0"/>
                <a:hlinkClick r:id="rId3"/>
              </a:rPr>
              <a:t>okuneva</a:t>
            </a:r>
            <a:r>
              <a:rPr lang="ru-RU" sz="1600" dirty="0">
                <a:latin typeface="+mj-lt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1600" dirty="0">
                <a:latin typeface="+mj-lt"/>
                <a:cs typeface="Times New Roman" panose="02020603050405020304" pitchFamily="18" charset="0"/>
                <a:hlinkClick r:id="rId3"/>
              </a:rPr>
              <a:t>mail</a:t>
            </a:r>
            <a:r>
              <a:rPr lang="ru-RU" sz="1600" dirty="0">
                <a:latin typeface="+mj-lt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dirty="0" err="1" smtClean="0">
                <a:latin typeface="+mj-lt"/>
                <a:cs typeface="Times New Roman" panose="02020603050405020304" pitchFamily="18" charset="0"/>
                <a:hlinkClick r:id="rId3"/>
              </a:rPr>
              <a:t>ru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+mj-lt"/>
                <a:cs typeface="Times New Roman" panose="02020603050405020304" pitchFamily="18" charset="0"/>
                <a:hlinkClick r:id="rId4"/>
              </a:rPr>
              <a:t>https://t.me/bugidya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  </a:t>
            </a:r>
            <a:endParaRPr lang="ru-RU" sz="1600" dirty="0"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249137" y="497681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О чем поговорим: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06283"/>
            <a:ext cx="8642350" cy="296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800" dirty="0" smtClean="0"/>
              <a:t>Жизненная необходимость…</a:t>
            </a:r>
          </a:p>
          <a:p>
            <a:r>
              <a:rPr lang="ru-RU" sz="1800" dirty="0" smtClean="0"/>
              <a:t>Мотивация руководства</a:t>
            </a:r>
          </a:p>
          <a:p>
            <a:r>
              <a:rPr lang="ru-RU" sz="1800" dirty="0" smtClean="0"/>
              <a:t>Как найти преподавателя 1С?</a:t>
            </a:r>
            <a:endParaRPr lang="ru-RU" sz="1800" dirty="0"/>
          </a:p>
          <a:p>
            <a:r>
              <a:rPr lang="ru-RU" sz="1800" dirty="0" smtClean="0"/>
              <a:t>Преподаватель от партнера</a:t>
            </a:r>
            <a:endParaRPr lang="ru-RU" sz="1800" dirty="0"/>
          </a:p>
          <a:p>
            <a:r>
              <a:rPr lang="ru-RU" sz="1800" dirty="0"/>
              <a:t>Переподготовка </a:t>
            </a:r>
            <a:r>
              <a:rPr lang="ru-RU" sz="1800" dirty="0" smtClean="0"/>
              <a:t>преподавателей</a:t>
            </a:r>
            <a:endParaRPr lang="ru-RU" sz="1800" dirty="0"/>
          </a:p>
          <a:p>
            <a:r>
              <a:rPr lang="ru-RU" sz="1800" dirty="0" smtClean="0"/>
              <a:t>Подготовка преподавателей из числа студентов </a:t>
            </a:r>
          </a:p>
          <a:p>
            <a:r>
              <a:rPr lang="ru-RU" sz="1800" dirty="0" smtClean="0"/>
              <a:t>Выводы </a:t>
            </a:r>
            <a:endParaRPr lang="ru-RU" sz="1800" dirty="0"/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1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</a:t>
            </a:r>
            <a:r>
              <a:rPr lang="en-US" sz="1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иллюстрацию</a:t>
            </a:r>
            <a:endParaRPr dirty="0"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pic>
        <p:nvPicPr>
          <p:cNvPr id="3074" name="Picture 2" descr="Фирма «1С» представила бесплатную программу обучения для преподавател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826" y="2130135"/>
            <a:ext cx="2714361" cy="203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dirty="0"/>
              <a:t>Жизненная необходимость</a:t>
            </a:r>
            <a:r>
              <a:rPr lang="ru-RU" dirty="0" smtClean="0"/>
              <a:t>…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250825" y="959473"/>
            <a:ext cx="6626225" cy="345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2751" indent="-285750" algn="just">
              <a:spcBef>
                <a:spcPts val="0"/>
              </a:spcBef>
            </a:pPr>
            <a:r>
              <a:rPr lang="ru-RU" sz="1700" dirty="0" smtClean="0"/>
              <a:t>Массовая </a:t>
            </a:r>
            <a:r>
              <a:rPr lang="ru-RU" sz="1700" dirty="0" err="1" smtClean="0"/>
              <a:t>цифровизация</a:t>
            </a:r>
            <a:r>
              <a:rPr lang="ru-RU" sz="1700" dirty="0" smtClean="0"/>
              <a:t> бизнеса, решение задач </a:t>
            </a:r>
            <a:r>
              <a:rPr lang="ru-RU" sz="1700" dirty="0" err="1" smtClean="0"/>
              <a:t>импортозамещения</a:t>
            </a:r>
            <a:r>
              <a:rPr lang="ru-RU" sz="1700" dirty="0" smtClean="0"/>
              <a:t> – стремительный спрос на разработчиков и аналитиков 1С.</a:t>
            </a:r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412751" indent="-285750" algn="just">
              <a:spcBef>
                <a:spcPts val="0"/>
              </a:spcBef>
            </a:pPr>
            <a:r>
              <a:rPr lang="ru-RU" sz="1700" dirty="0" smtClean="0"/>
              <a:t> Повышенный интерес абитуриентов к ИТ-специальностям, увеличение числа студентов.</a:t>
            </a:r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412751" indent="-285750" algn="just">
              <a:spcBef>
                <a:spcPts val="0"/>
              </a:spcBef>
            </a:pPr>
            <a:r>
              <a:rPr lang="ru-RU" sz="1700" dirty="0" smtClean="0"/>
              <a:t>Модернизация образовательных программ, внедрение индивидуальных траекторий обучения, создание новых программ обучения, обучение школьников.</a:t>
            </a:r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412751" indent="-285750" algn="just">
              <a:spcBef>
                <a:spcPts val="0"/>
              </a:spcBef>
            </a:pPr>
            <a:r>
              <a:rPr lang="ru-RU" sz="1700" dirty="0" smtClean="0"/>
              <a:t>Увеличение нагрузки на преподавателей - «предметников».</a:t>
            </a:r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412751" indent="-285750" algn="just">
              <a:spcBef>
                <a:spcPts val="0"/>
              </a:spcBef>
            </a:pPr>
            <a:endParaRPr lang="ru-RU" sz="1700" dirty="0" smtClean="0"/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17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23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50824" y="867568"/>
            <a:ext cx="6540961" cy="3628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</a:rPr>
              <a:t>Модернизация и создание конкурентоспособных образовательных программ – приток студентов;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  <a:sym typeface="Arial"/>
              </a:rPr>
              <a:t>Создани</a:t>
            </a:r>
            <a:r>
              <a:rPr lang="ru-RU" sz="1800" b="0" dirty="0" smtClean="0">
                <a:solidFill>
                  <a:schemeClr val="dk1"/>
                </a:solidFill>
              </a:rPr>
              <a:t>е центров сертифицированного обучения 1С –возможности для развития дополнительного профессионального образования;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</a:rPr>
              <a:t>Подготовка специалистов отечественного ПО – решение задач цифровой экономики;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</a:rPr>
              <a:t>Активное взаимодействие с предприятиями отрасли – увеличение количества мест для прохождения практики;</a:t>
            </a: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  <a:sym typeface="Arial"/>
              </a:rPr>
              <a:t>Обучение школьников – формирование потенциала абитуриентов;</a:t>
            </a:r>
            <a:endParaRPr lang="ru-RU" sz="1800" b="0" dirty="0" smtClean="0">
              <a:solidFill>
                <a:schemeClr val="dk1"/>
              </a:solidFill>
              <a:sym typeface="Arial"/>
            </a:endParaRPr>
          </a:p>
          <a:p>
            <a:pPr marL="412751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b="0" dirty="0" smtClean="0">
                <a:solidFill>
                  <a:schemeClr val="dk1"/>
                </a:solidFill>
              </a:rPr>
              <a:t>Повышение показателей эффективности ВУЗа.</a:t>
            </a: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45293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dirty="0"/>
              <a:t>Мотивация </a:t>
            </a:r>
            <a:r>
              <a:rPr lang="ru-RU" dirty="0" smtClean="0"/>
              <a:t>руководства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498334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dirty="0"/>
              <a:t>Как найти преподавателя 1С</a:t>
            </a:r>
            <a:r>
              <a:rPr lang="ru-RU" dirty="0" smtClean="0"/>
              <a:t>?</a:t>
            </a:r>
            <a:endParaRPr sz="2400" b="0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6" y="914400"/>
            <a:ext cx="6490510" cy="345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1" lvl="0" indent="0" algn="ctr">
              <a:spcBef>
                <a:spcPts val="0"/>
              </a:spcBef>
            </a:pPr>
            <a:endParaRPr lang="ru-RU" sz="1800" dirty="0"/>
          </a:p>
          <a:p>
            <a:pPr marL="127001" lvl="0" indent="0" algn="ctr">
              <a:spcBef>
                <a:spcPts val="0"/>
              </a:spcBef>
            </a:pPr>
            <a:r>
              <a:rPr lang="ru-RU" sz="1800" dirty="0" smtClean="0"/>
              <a:t>Обратиться </a:t>
            </a:r>
            <a:r>
              <a:rPr lang="ru-RU" sz="1800" dirty="0"/>
              <a:t>за помощью к партнерам.</a:t>
            </a: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ru-RU" sz="1800" dirty="0"/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en-US" sz="1800" dirty="0"/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sz="1800" dirty="0" smtClean="0"/>
              <a:t>Предложить преподавателям смежных дисциплин пройти переподготовку в 1С.</a:t>
            </a:r>
          </a:p>
          <a:p>
            <a:pPr marL="127001" marR="0" lvl="0" indent="0" algn="r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ru-RU" sz="1800" dirty="0"/>
          </a:p>
          <a:p>
            <a:pPr marL="127001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sz="1800" dirty="0" smtClean="0"/>
              <a:t>Вырастить преподавателя </a:t>
            </a:r>
            <a:endParaRPr lang="en-US" sz="1800" dirty="0" smtClean="0"/>
          </a:p>
          <a:p>
            <a:pPr marL="127001" marR="0" lvl="0" indent="0" algn="r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sz="1800" dirty="0" smtClean="0"/>
              <a:t>самостоятельно из числа студентов.</a:t>
            </a: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ru-RU" sz="1800" dirty="0" smtClean="0"/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ru-RU" sz="1800" dirty="0" smtClean="0"/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sz="1800" dirty="0" smtClean="0"/>
              <a:t>Разместить вакансию на порталах поиска работы.</a:t>
            </a:r>
          </a:p>
          <a:p>
            <a:pPr marL="584201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endParaRPr sz="18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pic>
        <p:nvPicPr>
          <p:cNvPr id="1028" name="Picture 4" descr="Фирма «1С» объявила о запуске сервиса «1С:Доставка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3" y="1080901"/>
            <a:ext cx="973596" cy="72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gels.ruc.su/upload/iblock/0d7/0d732b9c27062140b519bc850209d6f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607" y="1959569"/>
            <a:ext cx="1364352" cy="68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WSru.com :: Старейший в России сервис по поиску работы Job.ru вольется в  HeadHun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607" y="3701884"/>
            <a:ext cx="1105666" cy="82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 лучших садовых растений, которые можно выращивать дома. Список названий с  фото — Ботаничк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57" y="2943059"/>
            <a:ext cx="1178175" cy="78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body" idx="1"/>
          </p:nvPr>
        </p:nvSpPr>
        <p:spPr>
          <a:xfrm>
            <a:off x="287337" y="1054909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 smtClean="0">
                <a:solidFill>
                  <a:srgbClr val="F1AF00"/>
                </a:solidFill>
              </a:rPr>
              <a:t>Плюсы: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306254" y="1730792"/>
            <a:ext cx="4095477" cy="1437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2751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2000" b="0" dirty="0" smtClean="0">
                <a:solidFill>
                  <a:schemeClr val="dk1"/>
                </a:solidFill>
              </a:rPr>
              <a:t>заинтересованность партнера в кадрах;</a:t>
            </a:r>
          </a:p>
          <a:p>
            <a:pPr marL="412751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2000" b="0" dirty="0" smtClean="0">
                <a:solidFill>
                  <a:schemeClr val="dk1"/>
                </a:solidFill>
                <a:sym typeface="Arial"/>
              </a:rPr>
              <a:t>«живые» специалисты;</a:t>
            </a:r>
          </a:p>
          <a:p>
            <a:pPr marL="412751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2000" b="0" dirty="0" smtClean="0">
                <a:solidFill>
                  <a:schemeClr val="dk1"/>
                </a:solidFill>
              </a:rPr>
              <a:t>актуальное обучение.</a:t>
            </a:r>
            <a:endParaRPr lang="ru-RU" sz="2000" b="0" dirty="0" smtClean="0">
              <a:solidFill>
                <a:schemeClr val="dk1"/>
              </a:solidFill>
              <a:sym typeface="Arial"/>
            </a:endParaRP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b="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1"/>
          </p:nvPr>
        </p:nvSpPr>
        <p:spPr>
          <a:xfrm>
            <a:off x="4602162" y="1064983"/>
            <a:ext cx="2183317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 smtClean="0">
                <a:solidFill>
                  <a:srgbClr val="F1AF00"/>
                </a:solidFill>
              </a:rPr>
              <a:t>Минусы:</a:t>
            </a:r>
            <a:endParaRPr sz="2400" b="1" dirty="0">
              <a:solidFill>
                <a:srgbClr val="F1AF00"/>
              </a:solidFill>
            </a:endParaRPr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2"/>
          </p:nvPr>
        </p:nvSpPr>
        <p:spPr>
          <a:xfrm>
            <a:off x="4080443" y="1735137"/>
            <a:ext cx="3814928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>
              <a:spcBef>
                <a:spcPts val="0"/>
              </a:spcBef>
              <a:buSzPts val="2000"/>
            </a:pPr>
            <a:r>
              <a:rPr lang="ru-RU" dirty="0" smtClean="0">
                <a:solidFill>
                  <a:schemeClr val="dk1"/>
                </a:solidFill>
                <a:sym typeface="Arial"/>
              </a:rPr>
              <a:t>согласование расписания;</a:t>
            </a:r>
          </a:p>
          <a:p>
            <a:pPr marL="469901">
              <a:spcBef>
                <a:spcPts val="0"/>
              </a:spcBef>
              <a:buSzPts val="2000"/>
            </a:pPr>
            <a:r>
              <a:rPr lang="ru-RU" dirty="0" smtClean="0"/>
              <a:t>«предрасположенность» к преподаванию;</a:t>
            </a:r>
          </a:p>
          <a:p>
            <a:pPr marL="469901">
              <a:spcBef>
                <a:spcPts val="0"/>
              </a:spcBef>
              <a:buSzPts val="2000"/>
            </a:pPr>
            <a:r>
              <a:rPr lang="ru-RU" dirty="0" smtClean="0"/>
              <a:t>необходимость </a:t>
            </a:r>
            <a:r>
              <a:rPr lang="ru-RU" dirty="0" err="1" smtClean="0"/>
              <a:t>сертифицикации</a:t>
            </a:r>
            <a:r>
              <a:rPr lang="ru-RU" dirty="0" smtClean="0"/>
              <a:t> как преподавателя;</a:t>
            </a:r>
          </a:p>
          <a:p>
            <a:pPr marL="469901">
              <a:spcBef>
                <a:spcPts val="0"/>
              </a:spcBef>
              <a:buSzPts val="2000"/>
            </a:pPr>
            <a:r>
              <a:rPr lang="ru-RU" dirty="0" smtClean="0"/>
              <a:t>оформление на работу.</a:t>
            </a:r>
          </a:p>
          <a:p>
            <a:pPr marL="469901">
              <a:spcBef>
                <a:spcPts val="0"/>
              </a:spcBef>
              <a:buSzPts val="2000"/>
            </a:pPr>
            <a:endParaRPr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60525" y="452437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dirty="0" smtClean="0"/>
              <a:t>Преподаватель от партнера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pic>
        <p:nvPicPr>
          <p:cNvPr id="2050" name="Picture 2" descr="Преподаватель - где учиться, зарплата, преимущества профессии – “Навигатор  Образования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459" y="3108959"/>
            <a:ext cx="2454164" cy="140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20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331118" y="498236"/>
            <a:ext cx="5246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r>
              <a:rPr lang="ru-RU" dirty="0" smtClean="0"/>
              <a:t>Переподготовка преподавателей</a:t>
            </a:r>
            <a:endParaRPr sz="2400" b="0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5" y="927012"/>
            <a:ext cx="4964408" cy="34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chemeClr val="dk1"/>
              </a:solidFill>
              <a:sym typeface="Arial"/>
            </a:endParaRPr>
          </a:p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endParaRPr lang="ru-RU" sz="1800" dirty="0"/>
          </a:p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dk1"/>
                </a:solidFill>
                <a:sym typeface="Arial"/>
              </a:rPr>
              <a:t>мотивация преподавателей;</a:t>
            </a:r>
          </a:p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dirty="0" smtClean="0"/>
              <a:t>обучение по программе «1С:Легкий старт» - повышение квалификации;</a:t>
            </a:r>
            <a:endParaRPr lang="ru-RU" sz="1800" dirty="0" smtClean="0">
              <a:solidFill>
                <a:schemeClr val="dk1"/>
              </a:solidFill>
              <a:sym typeface="Arial"/>
            </a:endParaRPr>
          </a:p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dirty="0" smtClean="0"/>
              <a:t>возможность дистанционного проведения занятий;</a:t>
            </a:r>
          </a:p>
          <a:p>
            <a:pPr marL="469901" marR="0" lvl="0" indent="-342900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Wingdings" panose="05000000000000000000" pitchFamily="2" charset="2"/>
              <a:buChar char="§"/>
            </a:pPr>
            <a:r>
              <a:rPr lang="ru-RU" sz="1800" dirty="0" smtClean="0"/>
              <a:t>наличие материалов для подготовки контента занятий на сайте ИТС.</a:t>
            </a:r>
          </a:p>
          <a:p>
            <a:pPr marL="182563" marR="0" lvl="0" indent="-55562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18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2" name="AutoShape 2" descr="1С:Лёгкий стар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1С:Лёгкий старт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1С:Лёгкий старт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1С:Лёгкий старт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https://edu.1cbiz.ru/images/promo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https://edu.1cbiz.ru/images/result.sv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https://edu.1cbiz.ru/images/result.sv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Курсы для школьников от 1С онлайн обучение и видеоуро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72" y="1735137"/>
            <a:ext cx="3022424" cy="201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38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096963" y="152519"/>
            <a:ext cx="57800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algn="ctr"/>
            <a:r>
              <a:rPr lang="ru-RU" dirty="0" smtClean="0"/>
              <a:t>Подготовка преподавателей из числа студентов</a:t>
            </a:r>
            <a:endParaRPr sz="2400" b="0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301275" y="996381"/>
            <a:ext cx="6490510" cy="337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r>
              <a:rPr lang="ru-RU" sz="1800" dirty="0" smtClean="0"/>
              <a:t>Определить фокус-группу из наиболее мотивированных для изучения 1С студентов (3-4 курс);</a:t>
            </a: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r>
              <a:rPr lang="ru-RU" sz="1800" dirty="0" smtClean="0"/>
              <a:t>Фокус-группа должна пройти обучение в рамках ОП и/или дополнительное обучение на базовой кафедре (факультативе);</a:t>
            </a: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sym typeface="Arial"/>
              </a:rPr>
              <a:t>Конкурс профессионального мастерства – проверка на стрессоустойчивость, </a:t>
            </a:r>
            <a:r>
              <a:rPr lang="ru-RU" sz="1800" dirty="0" smtClean="0"/>
              <a:t>способность к презентации;</a:t>
            </a: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r>
              <a:rPr lang="ru-RU" sz="1800" dirty="0" smtClean="0"/>
              <a:t>Прохождение практики/стажировки у партнера;</a:t>
            </a: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+mj-lt"/>
              <a:buAutoNum type="arabicPeriod"/>
            </a:pPr>
            <a:r>
              <a:rPr lang="ru-RU" sz="1800" dirty="0" smtClean="0"/>
              <a:t>В идеале – 1-2 года трудовой деятельности, совмещение работы с учебой.</a:t>
            </a: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34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096963" y="152519"/>
            <a:ext cx="578008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algn="ctr"/>
            <a:r>
              <a:rPr lang="ru-RU" dirty="0" smtClean="0"/>
              <a:t>Подготовка преподавателей из числа студентов</a:t>
            </a:r>
            <a:endParaRPr sz="2400" b="0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301275" y="996381"/>
            <a:ext cx="6490510" cy="1645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 lvl="0" indent="-342900">
              <a:spcBef>
                <a:spcPts val="0"/>
              </a:spcBef>
              <a:buFont typeface="+mj-lt"/>
              <a:buAutoNum type="arabicPeriod" startAt="6"/>
            </a:pPr>
            <a:r>
              <a:rPr lang="ru-RU" sz="1800" dirty="0" smtClean="0"/>
              <a:t>Подготовка (программа 1С:Легкий старт) и сертификация;</a:t>
            </a:r>
          </a:p>
          <a:p>
            <a:pPr marL="469901" lvl="0" indent="-342900">
              <a:spcBef>
                <a:spcPts val="0"/>
              </a:spcBef>
              <a:buFont typeface="+mj-lt"/>
              <a:buAutoNum type="arabicPeriod" startAt="6"/>
            </a:pPr>
            <a:r>
              <a:rPr lang="ru-RU" sz="1800" dirty="0"/>
              <a:t>П</a:t>
            </a:r>
            <a:r>
              <a:rPr lang="ru-RU" sz="1800" dirty="0" smtClean="0"/>
              <a:t>ока готовятся к сертификации, готовят материалы для занятий – глубже понимают материал;</a:t>
            </a:r>
          </a:p>
          <a:p>
            <a:pPr marL="469901" lvl="0" indent="-342900">
              <a:spcBef>
                <a:spcPts val="0"/>
              </a:spcBef>
              <a:buFont typeface="+mj-lt"/>
              <a:buAutoNum type="arabicPeriod" startAt="6"/>
            </a:pPr>
            <a:r>
              <a:rPr lang="ru-RU" sz="1800" dirty="0" smtClean="0"/>
              <a:t>Первый опыт – школьники.</a:t>
            </a:r>
          </a:p>
          <a:p>
            <a:pPr marL="127001" lvl="0" indent="0">
              <a:spcBef>
                <a:spcPts val="0"/>
              </a:spcBef>
            </a:pPr>
            <a:endParaRPr lang="ru-RU" sz="1800" dirty="0"/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международная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научно-практическая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конференция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pic>
        <p:nvPicPr>
          <p:cNvPr id="5122" name="Picture 2" descr="Смайлик-эмодзи ❗ 'Красный восклицательный знак' ВК (ВКонтакте), Инстаграм,  Ватсап: код смайла, значение и расшифров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2" y="2787025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9522" y="2856527"/>
            <a:ext cx="43229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55562"/>
            <a:r>
              <a:rPr lang="ru-RU" dirty="0" smtClean="0"/>
              <a:t>Необходимы:</a:t>
            </a:r>
          </a:p>
          <a:p>
            <a:pPr marL="412751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наставник от партнера или действующий преподаватель для контроля </a:t>
            </a:r>
            <a:r>
              <a:rPr lang="ru-RU" dirty="0" smtClean="0"/>
              <a:t>подготовки;</a:t>
            </a:r>
          </a:p>
          <a:p>
            <a:pPr marL="412751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предварительная сдача теста 1С:Профессионал;</a:t>
            </a:r>
          </a:p>
          <a:p>
            <a:pPr marL="412751" lvl="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постоянная мотивация.</a:t>
            </a:r>
            <a:endParaRPr lang="ru-RU" dirty="0"/>
          </a:p>
        </p:txBody>
      </p:sp>
      <p:pic>
        <p:nvPicPr>
          <p:cNvPr id="5124" name="Picture 4" descr="Хитрый преподаватель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398" y="2466578"/>
            <a:ext cx="2528789" cy="195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302106"/>
      </p:ext>
    </p:extLst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7229</TotalTime>
  <Words>560</Words>
  <Application>Microsoft Office PowerPoint</Application>
  <PresentationFormat>Произвольный</PresentationFormat>
  <Paragraphs>111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4_Оформление по умолчанию</vt:lpstr>
      <vt:lpstr>5_Оформление по умолчанию</vt:lpstr>
      <vt:lpstr>9_Оформление по умолчанию</vt:lpstr>
      <vt:lpstr>Как подготовить преподавателя  1С в ВУЗе</vt:lpstr>
      <vt:lpstr>О чем поговорим:</vt:lpstr>
      <vt:lpstr>Жизненная необходимость…</vt:lpstr>
      <vt:lpstr>Мотивация руководства</vt:lpstr>
      <vt:lpstr>Как найти преподавателя 1С?</vt:lpstr>
      <vt:lpstr>Преподаватель от партнера</vt:lpstr>
      <vt:lpstr>Переподготовка преподавателей</vt:lpstr>
      <vt:lpstr>Подготовка преподавателей из числа студентов</vt:lpstr>
      <vt:lpstr>Подготовка преподавателей из числа студентов</vt:lpstr>
      <vt:lpstr>Подготовка преподавателей  1С для ВУЗа позволит: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Дарина Окунева</dc:creator>
  <cp:lastModifiedBy>Дарина Окунева</cp:lastModifiedBy>
  <cp:revision>28</cp:revision>
  <dcterms:modified xsi:type="dcterms:W3CDTF">2023-01-22T20:18:39Z</dcterms:modified>
</cp:coreProperties>
</file>