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71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embeddedFontLs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6">
          <p15:clr>
            <a:srgbClr val="A4A3A4"/>
          </p15:clr>
        </p15:guide>
        <p15:guide id="2" pos="227">
          <p15:clr>
            <a:srgbClr val="A4A3A4"/>
          </p15:clr>
        </p15:guide>
        <p15:guide id="3" orient="horz" pos="964">
          <p15:clr>
            <a:srgbClr val="9AA0A6"/>
          </p15:clr>
        </p15:guide>
        <p15:guide id="4" pos="29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A3DFDC-FA59-4DE6-BE71-03083812536D}">
  <a:tblStyle styleId="{45A3DFDC-FA59-4DE6-BE71-03083812536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9DF739-0433-4749-B796-1C2A3D464BE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274" y="82"/>
      </p:cViewPr>
      <p:guideLst>
        <p:guide orient="horz" pos="726"/>
        <p:guide pos="227"/>
        <p:guide orient="horz" pos="964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bar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D9D9D9"/>
              </a:solidFill>
            </a:ln>
            <a:effectLst/>
          </c:spPr>
          <c:invertIfNegative val="0"/>
          <c:cat>
            <c:strRef>
              <c:f>Лист1!$F$3:$L$3</c:f>
              <c:strCache>
                <c:ptCount val="7"/>
                <c:pt idx="0">
                  <c:v>1С</c:v>
                </c:pt>
                <c:pt idx="1">
                  <c:v>Python</c:v>
                </c:pt>
                <c:pt idx="2">
                  <c:v>JavaScript</c:v>
                </c:pt>
                <c:pt idx="3">
                  <c:v>Java</c:v>
                </c:pt>
                <c:pt idx="4">
                  <c:v>PHP</c:v>
                </c:pt>
                <c:pt idx="5">
                  <c:v>C/C++</c:v>
                </c:pt>
                <c:pt idx="6">
                  <c:v>C#</c:v>
                </c:pt>
              </c:strCache>
            </c:strRef>
          </c:cat>
          <c:val>
            <c:numRef>
              <c:f>Лист1!$F$4:$L$4</c:f>
              <c:numCache>
                <c:formatCode>General</c:formatCode>
                <c:ptCount val="7"/>
                <c:pt idx="0">
                  <c:v>132748</c:v>
                </c:pt>
                <c:pt idx="1">
                  <c:v>9679</c:v>
                </c:pt>
                <c:pt idx="2">
                  <c:v>7857</c:v>
                </c:pt>
                <c:pt idx="3">
                  <c:v>5864</c:v>
                </c:pt>
                <c:pt idx="4">
                  <c:v>3913</c:v>
                </c:pt>
                <c:pt idx="5">
                  <c:v>3872</c:v>
                </c:pt>
                <c:pt idx="6">
                  <c:v>3396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2-4B59-B247-7BCF40EEA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267152"/>
        <c:axId val="1278269872"/>
      </c:barChart>
      <c:catAx>
        <c:axId val="12782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269872"/>
        <c:crossesAt val="0"/>
        <c:auto val="1"/>
        <c:lblAlgn val="ctr"/>
        <c:lblOffset val="100"/>
        <c:noMultiLvlLbl val="0"/>
      </c:catAx>
      <c:valAx>
        <c:axId val="12782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26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D5-DDC3-49EF-AC28-E51B3D71EF4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34745-A722-49C1-AECD-49EE2CD6F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271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182230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0eda4864e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00eda4864e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99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0eda4864e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200eda4864e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86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0eda4864e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00eda4864e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13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0eda4864e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00eda4864e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88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a4864e_1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a4864e_1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0eda4864e_1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00eda4864e_1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37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00eda4864e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00eda4864e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282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0eda4864e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00eda4864e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7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0eda4864e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00eda4864e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7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0eda4864e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00eda4864e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09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0eda4864e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00eda4864e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04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0eda4864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00eda4864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7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0eda4864e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00eda4864e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/>
              <a:t>В ноябре 2022 г. мы провели мероприятие «День первокурсника» для </a:t>
            </a:r>
            <a:r>
              <a:rPr lang="ru" dirty="0" smtClean="0"/>
              <a:t>1-го </a:t>
            </a:r>
            <a:r>
              <a:rPr lang="ru" dirty="0"/>
              <a:t>курса бакалавриата, обучающиеся по направлениям «Прикладная информатика», «Прикладная математика», «Бизнес-информатика» и «Информационная безопасность». На наш взгляд, если уж работать со студентами, то начинать в первом семестре 1-го курса, затем есть риск, что студентов разберут компании других технологических стеков – Python, JS, Java, C#.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37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0eda4864e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00eda4864e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/>
              <a:t>В ноябре 2022 г. мы провели мероприятие «День первокурсника» для </a:t>
            </a:r>
            <a:r>
              <a:rPr lang="ru" dirty="0" smtClean="0"/>
              <a:t>1-го </a:t>
            </a:r>
            <a:r>
              <a:rPr lang="ru" dirty="0"/>
              <a:t>курса бакалавриата, обучающиеся по направлениям «Прикладная информатика», «Прикладная математика», «Бизнес-информатика» и «Информационная безопасность». На наш взгляд, если уж работать со студентами, то начинать в первом семестре 1-го курса, затем есть риск, что студентов разберут компании других технологических стеков – Python, JS, Java, C#.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37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0eda4864e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00eda4864e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/>
              <a:t>Мы проводим мастер-классы не только по тематике 1С, но и по другим технологиям, используемым в нашей компании. Например, весной 2022 г. мы провели мастер-класс по Vue.js, а в декабре прошлого года – мастер-класс по облачным технологиям.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99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0eda4864e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00eda4864e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ru"/>
              <a:t>лучшие практики из мира 1С и других технологических стеков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"/>
              <a:t>тестовые платформы и последние достижения экосистемы 1С (Инфостарт, Зазеркалье 1С)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4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Поиск по ключевым словам </a:t>
            </a:r>
            <a:r>
              <a:rPr lang="ru-RU" dirty="0" smtClean="0"/>
              <a:t>по </a:t>
            </a:r>
            <a:r>
              <a:rPr lang="ru-RU" dirty="0" smtClean="0"/>
              <a:t>данным сайта </a:t>
            </a:r>
            <a:r>
              <a:rPr lang="en-US" dirty="0" smtClean="0"/>
              <a:t>hh.ru</a:t>
            </a:r>
            <a:r>
              <a:rPr lang="ru-RU" dirty="0" smtClean="0"/>
              <a:t> на 24.01.23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01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1">
  <p:cSld name="TITLE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6855225" cy="38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5180025" y="133925"/>
            <a:ext cx="3824400" cy="4865175"/>
          </a:xfrm>
          <a:prstGeom prst="rect">
            <a:avLst/>
          </a:prstGeom>
          <a:solidFill>
            <a:srgbClr val="EEEEEE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Видео</a:t>
            </a:r>
            <a:endParaRPr sz="19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24"/>
          <p:cNvSpPr txBox="1">
            <a:spLocks noGrp="1"/>
          </p:cNvSpPr>
          <p:nvPr>
            <p:ph type="ctrTitle"/>
          </p:nvPr>
        </p:nvSpPr>
        <p:spPr>
          <a:xfrm>
            <a:off x="311925" y="221400"/>
            <a:ext cx="8520600" cy="49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roxima Nova"/>
              <a:buNone/>
              <a:defRPr sz="25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Proxima Nova"/>
              <a:buChar char="●"/>
              <a:defRPr sz="15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98" name="Google Shape;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9675" y="133925"/>
            <a:ext cx="1008561" cy="21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2">
  <p:cSld name="TITLE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6855225" cy="38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5180025" y="133925"/>
            <a:ext cx="3824400" cy="4865175"/>
          </a:xfrm>
          <a:prstGeom prst="rect">
            <a:avLst/>
          </a:prstGeom>
          <a:solidFill>
            <a:srgbClr val="EEEEEE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Видео</a:t>
            </a:r>
            <a:endParaRPr sz="19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25"/>
          <p:cNvSpPr txBox="1">
            <a:spLocks noGrp="1"/>
          </p:cNvSpPr>
          <p:nvPr>
            <p:ph type="ctrTitle"/>
          </p:nvPr>
        </p:nvSpPr>
        <p:spPr>
          <a:xfrm>
            <a:off x="311925" y="221400"/>
            <a:ext cx="8520600" cy="49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roxima Nova"/>
              <a:buNone/>
              <a:defRPr sz="25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Proxima Nova"/>
              <a:buChar char="●"/>
              <a:defRPr sz="15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9675" y="133925"/>
            <a:ext cx="1008561" cy="21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3">
  <p:cSld name="TITLE_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6855225" cy="38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/>
          <p:nvPr/>
        </p:nvSpPr>
        <p:spPr>
          <a:xfrm>
            <a:off x="5180025" y="133925"/>
            <a:ext cx="3824400" cy="4865175"/>
          </a:xfrm>
          <a:prstGeom prst="rect">
            <a:avLst/>
          </a:prstGeom>
          <a:solidFill>
            <a:srgbClr val="EEEEEE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Видео</a:t>
            </a:r>
            <a:endParaRPr sz="19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26"/>
          <p:cNvSpPr txBox="1">
            <a:spLocks noGrp="1"/>
          </p:cNvSpPr>
          <p:nvPr>
            <p:ph type="ctrTitle"/>
          </p:nvPr>
        </p:nvSpPr>
        <p:spPr>
          <a:xfrm>
            <a:off x="311925" y="221400"/>
            <a:ext cx="8520600" cy="49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roxima Nova"/>
              <a:buNone/>
              <a:defRPr sz="25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Proxima Nova"/>
              <a:buChar char="●"/>
              <a:defRPr sz="15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●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  <a:defRPr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12" name="Google Shape;1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9675" y="133925"/>
            <a:ext cx="1008561" cy="21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311700" y="75723"/>
            <a:ext cx="36540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 первокурсника 1С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39675" y="107101"/>
            <a:ext cx="1008561" cy="2142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414899" y="1790653"/>
            <a:ext cx="8458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Подготовка студентов работодателем: </a:t>
            </a:r>
            <a:endParaRPr sz="280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практика </a:t>
            </a:r>
            <a:r>
              <a:rPr lang="ru" sz="2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1С-Рарус</a:t>
            </a:r>
            <a:endParaRPr sz="280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414899" y="4299667"/>
            <a:ext cx="58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Барабаш</a:t>
            </a:r>
            <a:endParaRPr sz="1500" b="1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50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Учебный центр</a:t>
            </a:r>
            <a:r>
              <a:rPr lang="ru" sz="1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" sz="150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1С-Рарус, г. Москва</a:t>
            </a:r>
            <a:endParaRPr sz="150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24" y="830009"/>
            <a:ext cx="6014726" cy="407322"/>
          </a:xfrm>
        </p:spPr>
        <p:txBody>
          <a:bodyPr>
            <a:noAutofit/>
          </a:bodyPr>
          <a:lstStyle/>
          <a:p>
            <a:r>
              <a:rPr lang="ru-RU" sz="2100" b="1" dirty="0">
                <a:latin typeface="Open Sans"/>
                <a:ea typeface="Open Sans"/>
                <a:cs typeface="Open Sans"/>
              </a:rPr>
              <a:t>Количество </a:t>
            </a:r>
            <a:r>
              <a:rPr lang="ru-RU" sz="2100" b="1" dirty="0" smtClean="0">
                <a:latin typeface="Open Sans"/>
                <a:ea typeface="Open Sans"/>
                <a:cs typeface="Open Sans"/>
              </a:rPr>
              <a:t>вакансий в январе 2023</a:t>
            </a:r>
            <a:endParaRPr lang="ru-RU" sz="2100" b="1" dirty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77030"/>
              </p:ext>
            </p:extLst>
          </p:nvPr>
        </p:nvGraphicFramePr>
        <p:xfrm>
          <a:off x="310400" y="1237331"/>
          <a:ext cx="8271045" cy="38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/>
              <a:t>10</a:t>
            </a:r>
            <a:endParaRPr dirty="0"/>
          </a:p>
        </p:txBody>
      </p:sp>
      <p:pic>
        <p:nvPicPr>
          <p:cNvPr id="10" name="Google Shape;1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34"/>
          <p:cNvGraphicFramePr/>
          <p:nvPr>
            <p:extLst>
              <p:ext uri="{D42A27DB-BD31-4B8C-83A1-F6EECF244321}">
                <p14:modId xmlns:p14="http://schemas.microsoft.com/office/powerpoint/2010/main" val="2428036974"/>
              </p:ext>
            </p:extLst>
          </p:nvPr>
        </p:nvGraphicFramePr>
        <p:xfrm>
          <a:off x="202780" y="1692131"/>
          <a:ext cx="8557575" cy="3072450"/>
        </p:xfrm>
        <a:graphic>
          <a:graphicData uri="http://schemas.openxmlformats.org/drawingml/2006/table">
            <a:tbl>
              <a:tblPr>
                <a:noFill/>
                <a:tableStyleId>{A99DF739-0433-4749-B796-1C2A3D464BE0}</a:tableStyleId>
              </a:tblPr>
              <a:tblGrid>
                <a:gridCol w="2308125"/>
                <a:gridCol w="3305450"/>
                <a:gridCol w="1468050"/>
                <a:gridCol w="1475950"/>
              </a:tblGrid>
              <a:tr h="4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Вид работы</a:t>
                      </a:r>
                      <a:endParaRPr sz="1200" b="1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Программа обучения / модуль</a:t>
                      </a:r>
                      <a:endParaRPr sz="1200" b="1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Используемый </a:t>
                      </a:r>
                      <a:endParaRPr sz="1200" b="1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продукт 1С</a:t>
                      </a:r>
                      <a:endParaRPr sz="1200"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Число слушателей, </a:t>
                      </a:r>
                      <a:endParaRPr sz="1200" b="1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чел.</a:t>
                      </a:r>
                      <a:endParaRPr sz="1200" b="1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8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Запись видеолекций</a:t>
                      </a:r>
                      <a:endParaRPr sz="120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 данных / Инструментальные средства для аналитики данных и визуализации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Аналитика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520</a:t>
                      </a:r>
                      <a:endParaRPr sz="12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Разработка учебно-методических материалов</a:t>
                      </a:r>
                      <a:endParaRPr sz="12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 данных / Инструментальные средства для аналитики данных и визуализации 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Аналитика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520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85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Проведение вебинаров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 данных / Инструментальные средства для аналитики данных и визуализации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0000" marR="900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Аналитика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520</a:t>
                      </a:r>
                      <a:endParaRPr sz="12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21600" marR="21600" marT="16200" marB="162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419650" y="78312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Участие в ДПО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82" name="Google Shape;18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pic>
        <p:nvPicPr>
          <p:cNvPr id="10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581508" y="2322851"/>
            <a:ext cx="3571500" cy="2235900"/>
          </a:xfrm>
          <a:prstGeom prst="roundRect">
            <a:avLst>
              <a:gd name="adj" fmla="val 204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Программа бакалавриата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«Цифровые платформы управления предприятиями» </a:t>
            </a: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(очное обучение), 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набор 2023 г.</a:t>
            </a:r>
            <a:endParaRPr sz="18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5014313" y="2322851"/>
            <a:ext cx="3571500" cy="22359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Программа бакалавриата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«Цифровые платформы управления предприятиями»</a:t>
            </a: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(заочное обучение), 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набор 2023 г.</a:t>
            </a:r>
            <a:endParaRPr sz="12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419650" y="7885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Участие в разработке </a:t>
            </a:r>
            <a:r>
              <a:rPr lang="ru" sz="2100" b="1" dirty="0">
                <a:latin typeface="Open Sans"/>
                <a:ea typeface="Open Sans"/>
                <a:cs typeface="Open Sans"/>
              </a:rPr>
              <a:t/>
            </a:r>
            <a:br>
              <a:rPr lang="ru" sz="2100" b="1" dirty="0">
                <a:latin typeface="Open Sans"/>
                <a:ea typeface="Open Sans"/>
                <a:cs typeface="Open Sans"/>
              </a:rPr>
            </a:br>
            <a:r>
              <a:rPr lang="ru" sz="2100" b="1" dirty="0">
                <a:latin typeface="Open Sans"/>
                <a:ea typeface="Open Sans"/>
                <a:cs typeface="Open Sans"/>
              </a:rPr>
              <a:t>образовательных </a:t>
            </a:r>
            <a:r>
              <a:rPr lang="ru" sz="2100" b="1" dirty="0">
                <a:latin typeface="Open Sans"/>
                <a:ea typeface="Open Sans"/>
                <a:cs typeface="Open Sans"/>
              </a:rPr>
              <a:t>программ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pic>
        <p:nvPicPr>
          <p:cNvPr id="8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419650" y="6408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Цифровая кафедра в МГТУ им. Баумана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468000" y="1514889"/>
            <a:ext cx="3218400" cy="1571100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 направления                    подготовки:</a:t>
            </a:r>
            <a:endParaRPr sz="18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Программист 1С                                  и Аналитик 1С</a:t>
            </a:r>
            <a:endParaRPr sz="18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36"/>
          <p:cNvSpPr/>
          <p:nvPr/>
        </p:nvSpPr>
        <p:spPr>
          <a:xfrm>
            <a:off x="4462400" y="1514889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170+ </a:t>
            </a:r>
            <a:endParaRPr sz="2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студентов старших курсов бакалавриата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магистратуры</a:t>
            </a:r>
            <a:endParaRPr sz="12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468000" y="3314739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Полностью                       дистанционная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4462400" y="3314739"/>
            <a:ext cx="3218400" cy="1571100"/>
          </a:xfrm>
          <a:prstGeom prst="roundRect">
            <a:avLst>
              <a:gd name="adj" fmla="val 87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Интеграция обучения, практики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стажировки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  <p:sp>
        <p:nvSpPr>
          <p:cNvPr id="211" name="Google Shape;211;p37"/>
          <p:cNvSpPr/>
          <p:nvPr/>
        </p:nvSpPr>
        <p:spPr>
          <a:xfrm>
            <a:off x="468000" y="1440000"/>
            <a:ext cx="3218400" cy="1571100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 программы 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подготовки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4462400" y="1440000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1С:УНФ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программирование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1С</a:t>
            </a:r>
            <a:endParaRPr sz="12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468000" y="3239850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Полностью                       дистанционная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4462400" y="3239850"/>
            <a:ext cx="3218400" cy="1571100"/>
          </a:xfrm>
          <a:prstGeom prst="roundRect">
            <a:avLst>
              <a:gd name="adj" fmla="val 87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Групповые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итоговые проекты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8;p36"/>
          <p:cNvSpPr txBox="1">
            <a:spLocks noGrp="1"/>
          </p:cNvSpPr>
          <p:nvPr>
            <p:ph type="title"/>
          </p:nvPr>
        </p:nvSpPr>
        <p:spPr>
          <a:xfrm>
            <a:off x="419650" y="6408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Цифровая кафедра в </a:t>
            </a:r>
            <a:r>
              <a:rPr lang="ru" sz="2100" b="1" dirty="0" smtClean="0">
                <a:latin typeface="Open Sans"/>
                <a:ea typeface="Open Sans"/>
                <a:cs typeface="Open Sans"/>
              </a:rPr>
              <a:t>РХТУ </a:t>
            </a:r>
            <a:r>
              <a:rPr lang="ru" sz="2100" b="1" dirty="0">
                <a:latin typeface="Open Sans"/>
                <a:ea typeface="Open Sans"/>
                <a:cs typeface="Open Sans"/>
              </a:rPr>
              <a:t>им. </a:t>
            </a:r>
            <a:r>
              <a:rPr lang="ru" sz="2100" b="1" dirty="0" smtClean="0">
                <a:latin typeface="Open Sans"/>
                <a:ea typeface="Open Sans"/>
                <a:cs typeface="Open Sans"/>
              </a:rPr>
              <a:t>Менделеева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60000" y="62828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ru" sz="2100" b="1" dirty="0" smtClean="0">
                <a:latin typeface="Open Sans"/>
                <a:ea typeface="Open Sans"/>
                <a:cs typeface="Open Sans"/>
              </a:rPr>
              <a:t>Практика </a:t>
            </a:r>
            <a:r>
              <a:rPr lang="ru-RU" sz="2100" b="1" dirty="0">
                <a:latin typeface="Open Sans"/>
                <a:ea typeface="Open Sans"/>
                <a:cs typeface="Open Sans"/>
              </a:rPr>
              <a:t>студентов вузов и колледжей</a:t>
            </a:r>
            <a:r>
              <a:rPr lang="ru-RU" sz="2400" dirty="0">
                <a:solidFill>
                  <a:srgbClr val="434343"/>
                </a:solidFill>
              </a:rPr>
              <a:t/>
            </a:r>
            <a:br>
              <a:rPr lang="ru-RU" sz="2400" dirty="0">
                <a:solidFill>
                  <a:srgbClr val="434343"/>
                </a:solidFill>
              </a:rPr>
            </a:b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468000" y="1440000"/>
            <a:ext cx="3218400" cy="1571100"/>
          </a:xfrm>
          <a:prstGeom prst="roundRect">
            <a:avLst>
              <a:gd name="adj" fmla="val 204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Участие студентов                               в исследовательской               работе</a:t>
            </a:r>
            <a:endParaRPr sz="18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4462400" y="1440000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Решение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перспективных задач</a:t>
            </a:r>
            <a:endParaRPr sz="12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468000" y="3239850"/>
            <a:ext cx="3218400" cy="15711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Практика, переходящая                   в стажировку                             и трудоустройство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4462400" y="3239850"/>
            <a:ext cx="3218400" cy="1571100"/>
          </a:xfrm>
          <a:prstGeom prst="roundRect">
            <a:avLst>
              <a:gd name="adj" fmla="val 879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Гибридный формат: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удаленка (90%) +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очные встречи (10% )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391531" y="785943"/>
            <a:ext cx="8520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Пример работы студентов-практикантов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pic>
        <p:nvPicPr>
          <p:cNvPr id="233" name="Google Shape;23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369" y="1709284"/>
            <a:ext cx="6858001" cy="28209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oogle Shape;1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392390" y="794414"/>
            <a:ext cx="8520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" sz="2100" b="1" dirty="0">
                <a:latin typeface="Open Sans"/>
                <a:ea typeface="Open Sans"/>
                <a:cs typeface="Open Sans"/>
              </a:rPr>
              <a:t>Стажерские программы</a:t>
            </a:r>
            <a:endParaRPr sz="21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392390" y="2864036"/>
            <a:ext cx="2665500" cy="720000"/>
          </a:xfrm>
          <a:prstGeom prst="roundRect">
            <a:avLst>
              <a:gd name="adj" fmla="val 145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Взаимодействие через </a:t>
            </a:r>
            <a:r>
              <a:rPr lang="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Telegram</a:t>
            </a:r>
            <a:endParaRPr sz="12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3239090" y="2864036"/>
            <a:ext cx="2665500" cy="720000"/>
          </a:xfrm>
          <a:prstGeom prst="roundRect">
            <a:avLst>
              <a:gd name="adj" fmla="val 1181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Гибридный формат: вебинары + записи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40"/>
          <p:cNvSpPr/>
          <p:nvPr/>
        </p:nvSpPr>
        <p:spPr>
          <a:xfrm>
            <a:off x="392390" y="1439975"/>
            <a:ext cx="8358900" cy="720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Участники из разных регионов</a:t>
            </a:r>
            <a:endParaRPr sz="1800">
              <a:solidFill>
                <a:srgbClr val="0B53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40"/>
          <p:cNvSpPr/>
          <p:nvPr/>
        </p:nvSpPr>
        <p:spPr>
          <a:xfrm>
            <a:off x="392390" y="4216698"/>
            <a:ext cx="8359200" cy="720000"/>
          </a:xfrm>
          <a:prstGeom prst="roundRect">
            <a:avLst>
              <a:gd name="adj" fmla="val 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Итоговый экзамен</a:t>
            </a:r>
            <a:endParaRPr sz="13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40"/>
          <p:cNvSpPr/>
          <p:nvPr/>
        </p:nvSpPr>
        <p:spPr>
          <a:xfrm>
            <a:off x="6085790" y="2864036"/>
            <a:ext cx="2665500" cy="720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Обучение на тестовых версиях 1С</a:t>
            </a:r>
            <a:endParaRPr sz="1200" b="1">
              <a:solidFill>
                <a:srgbClr val="0B53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6" name="Google Shape;246;p40"/>
          <p:cNvCxnSpPr/>
          <p:nvPr/>
        </p:nvCxnSpPr>
        <p:spPr>
          <a:xfrm>
            <a:off x="1725140" y="2325556"/>
            <a:ext cx="0" cy="3729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" name="Google Shape;247;p40"/>
          <p:cNvCxnSpPr/>
          <p:nvPr/>
        </p:nvCxnSpPr>
        <p:spPr>
          <a:xfrm>
            <a:off x="4571840" y="2325556"/>
            <a:ext cx="0" cy="3729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8" name="Google Shape;248;p40"/>
          <p:cNvCxnSpPr/>
          <p:nvPr/>
        </p:nvCxnSpPr>
        <p:spPr>
          <a:xfrm>
            <a:off x="7418540" y="2325556"/>
            <a:ext cx="0" cy="3729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9" name="Google Shape;249;p40"/>
          <p:cNvSpPr/>
          <p:nvPr/>
        </p:nvSpPr>
        <p:spPr>
          <a:xfrm>
            <a:off x="4314140" y="3749617"/>
            <a:ext cx="515400" cy="30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3100" dirty="0">
                <a:solidFill>
                  <a:srgbClr val="434343"/>
                </a:solidFill>
              </a:rPr>
              <a:t>Спасибо за внимание</a:t>
            </a:r>
            <a:r>
              <a:rPr lang="ru" sz="3100" dirty="0" smtClean="0">
                <a:solidFill>
                  <a:srgbClr val="434343"/>
                </a:solidFill>
              </a:rPr>
              <a:t>!</a:t>
            </a:r>
            <a:endParaRPr sz="3100" dirty="0">
              <a:solidFill>
                <a:srgbClr val="434343"/>
              </a:solidFill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pic>
        <p:nvPicPr>
          <p:cNvPr id="6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28466" y="777955"/>
            <a:ext cx="4823703" cy="84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sz="2400" b="1" dirty="0">
                <a:solidFill>
                  <a:srgbClr val="434343"/>
                </a:solidFill>
                <a:latin typeface="+mj-lt"/>
              </a:rPr>
              <a:t>Основные направления работы </a:t>
            </a:r>
            <a:r>
              <a:rPr lang="ru" sz="2400" b="1" dirty="0" smtClean="0">
                <a:solidFill>
                  <a:srgbClr val="434343"/>
                </a:solidFill>
                <a:latin typeface="+mj-lt"/>
              </a:rPr>
              <a:t>компании</a:t>
            </a:r>
            <a:r>
              <a:rPr lang="ru-RU" sz="2400" b="1" dirty="0">
                <a:solidFill>
                  <a:srgbClr val="434343"/>
                </a:solidFill>
                <a:latin typeface="+mj-lt"/>
              </a:rPr>
              <a:t> </a:t>
            </a:r>
            <a:r>
              <a:rPr lang="ru" sz="2400" b="1" dirty="0" smtClean="0">
                <a:solidFill>
                  <a:srgbClr val="434343"/>
                </a:solidFill>
                <a:latin typeface="+mj-lt"/>
              </a:rPr>
              <a:t>со </a:t>
            </a:r>
            <a:r>
              <a:rPr lang="ru" sz="2400" b="1" dirty="0">
                <a:solidFill>
                  <a:srgbClr val="434343"/>
                </a:solidFill>
                <a:latin typeface="+mj-lt"/>
              </a:rPr>
              <a:t>студентами</a:t>
            </a:r>
            <a:endParaRPr sz="24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127" name="Google Shape;127;p28"/>
          <p:cNvSpPr txBox="1"/>
          <p:nvPr/>
        </p:nvSpPr>
        <p:spPr>
          <a:xfrm>
            <a:off x="360000" y="1856210"/>
            <a:ext cx="83313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Базовая кафедра в Финансовом университете</a:t>
            </a:r>
            <a:endParaRPr sz="1800" i="0" u="none" strike="noStrike" cap="none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Цифровая кафедра в МГТУ им. Баумана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Цифровая кафедра в РХТУ им. Менделеева</a:t>
            </a:r>
            <a:endParaRPr sz="1800" i="0" u="none" strike="noStrike" cap="none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Практика студентов </a:t>
            </a:r>
            <a:r>
              <a:rPr lang="ru" sz="1800" i="0" u="none" strike="noStrike" cap="none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вузов </a:t>
            </a: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колледжей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Стажерские программы</a:t>
            </a:r>
            <a:endParaRPr sz="1800" i="0" u="none" strike="noStrike" cap="none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8918" y="777006"/>
            <a:ext cx="5977739" cy="85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sz="2200" b="1" dirty="0" smtClean="0">
                <a:solidFill>
                  <a:srgbClr val="434343"/>
                </a:solidFill>
                <a:latin typeface="+mj-lt"/>
              </a:rPr>
              <a:t>Работа базовой кафедры в </a:t>
            </a:r>
            <a:r>
              <a:rPr lang="ru" sz="2200" b="1" dirty="0">
                <a:solidFill>
                  <a:srgbClr val="434343"/>
                </a:solidFill>
                <a:latin typeface="+mj-lt"/>
              </a:rPr>
              <a:t>Финансовом университете </a:t>
            </a:r>
            <a:r>
              <a:rPr lang="ru" sz="2200" b="1" dirty="0" smtClean="0">
                <a:solidFill>
                  <a:srgbClr val="434343"/>
                </a:solidFill>
                <a:latin typeface="+mj-lt"/>
              </a:rPr>
              <a:t>при Правительстве РФ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34" name="Google Shape;1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360000" y="1800000"/>
            <a:ext cx="74589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Чтение лекций и проведение практических занятий для студентов 4-х факультетов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Проведение мастер-классов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Участие в ДПО</a:t>
            </a:r>
            <a:endParaRPr sz="1800" i="0" u="none" strike="noStrike" cap="none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Разработка образовательных программ</a:t>
            </a:r>
            <a:endParaRPr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4400" marR="0" lvl="0" indent="-222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•"/>
            </a:pPr>
            <a:r>
              <a:rPr lang="ru" sz="1800" i="0" u="none" strike="noStrike" cap="none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Участие в ГЭК и ГАК</a:t>
            </a:r>
            <a:endParaRPr sz="1800" i="0" u="none" strike="noStrike" cap="none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02716" y="772992"/>
            <a:ext cx="4205694" cy="50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sz="2200" b="1" dirty="0" smtClean="0">
                <a:solidFill>
                  <a:srgbClr val="434343"/>
                </a:solidFill>
                <a:latin typeface="+mj-lt"/>
              </a:rPr>
              <a:t>Примеры учебной работы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90465603"/>
              </p:ext>
            </p:extLst>
          </p:nvPr>
        </p:nvGraphicFramePr>
        <p:xfrm>
          <a:off x="290632" y="1669967"/>
          <a:ext cx="8496825" cy="3386775"/>
        </p:xfrm>
        <a:graphic>
          <a:graphicData uri="http://schemas.openxmlformats.org/drawingml/2006/table">
            <a:tbl>
              <a:tblPr firstRow="1" bandRow="1">
                <a:noFill/>
                <a:tableStyleId>{45A3DFDC-FA59-4DE6-BE71-03083812536D}</a:tableStyleId>
              </a:tblPr>
              <a:tblGrid>
                <a:gridCol w="2832275"/>
                <a:gridCol w="2832275"/>
                <a:gridCol w="2832275"/>
              </a:tblGrid>
              <a:tr h="33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Название дисциплины</a:t>
                      </a:r>
                      <a:endParaRPr sz="110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Уровень подготовки</a:t>
                      </a:r>
                      <a:endParaRPr sz="110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Продукт 1С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6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i="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Информационное обеспечение маркетинговой деятельности компании</a:t>
                      </a:r>
                      <a:endParaRPr sz="11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</a:t>
                      </a: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агистратура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CRM КОРП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6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i="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Информационные системы экономического анализа</a:t>
                      </a:r>
                      <a:endParaRPr sz="11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</a:t>
                      </a: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агистратура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Аналитика, </a:t>
                      </a:r>
                      <a:endParaRPr sz="11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Управление холдингом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6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i="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Информационные технологии 1С в управлении персоналом</a:t>
                      </a:r>
                      <a:endParaRPr sz="11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Бакалавриат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Зарплата и управление 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персоналом КОРП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6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i="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Разработка корпоративных приложений и облачные технологии</a:t>
                      </a:r>
                      <a:endParaRPr sz="110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</a:t>
                      </a: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акалавриат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Платформа, EDT, 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Исполнитель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i="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Автоматизированные системы бухгалтерского учета, анализа и аудита в коммерческих организациях</a:t>
                      </a:r>
                      <a:endParaRPr sz="1100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Бакалавриат</a:t>
                      </a:r>
                      <a:endParaRPr sz="110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Бухгалтерия ПРОФ, Платформа</a:t>
                      </a:r>
                      <a:endParaRPr sz="1100" u="none" strike="noStrike" cap="none" dirty="0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19650" y="77332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sz="2200" b="1" dirty="0">
                <a:solidFill>
                  <a:srgbClr val="434343"/>
                </a:solidFill>
                <a:latin typeface="+mj-lt"/>
              </a:rPr>
              <a:t>День </a:t>
            </a:r>
            <a:r>
              <a:rPr lang="ru" sz="2200" b="1" dirty="0" smtClean="0">
                <a:solidFill>
                  <a:srgbClr val="434343"/>
                </a:solidFill>
                <a:latin typeface="+mj-lt"/>
              </a:rPr>
              <a:t>первокурсника </a:t>
            </a:r>
            <a:r>
              <a:rPr lang="ru" sz="2200" b="1" dirty="0">
                <a:solidFill>
                  <a:srgbClr val="434343"/>
                </a:solidFill>
                <a:latin typeface="+mj-lt"/>
              </a:rPr>
              <a:t>в 1С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t="5864" b="29896"/>
          <a:stretch/>
        </p:blipFill>
        <p:spPr>
          <a:xfrm>
            <a:off x="0" y="1294841"/>
            <a:ext cx="9143997" cy="391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11700" y="1418897"/>
            <a:ext cx="8520600" cy="306799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цель: повысить </a:t>
            </a:r>
            <a:r>
              <a:rPr lang="ru-RU" dirty="0"/>
              <a:t>лояльность аудитории к экосистеме 1С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участники: 540 студентов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программа: 6 выступлений и 1 мастер-класс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длительность: </a:t>
            </a:r>
            <a:r>
              <a:rPr lang="en-US" dirty="0" smtClean="0"/>
              <a:t>3 </a:t>
            </a:r>
            <a:r>
              <a:rPr lang="ru-RU" dirty="0" smtClean="0"/>
              <a:t>часа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AutoNum type="arabicParenR"/>
            </a:pPr>
            <a:endParaRPr lang="ru-RU" dirty="0"/>
          </a:p>
        </p:txBody>
      </p:sp>
      <p:pic>
        <p:nvPicPr>
          <p:cNvPr id="7" name="Google Shape;1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9;p31"/>
          <p:cNvSpPr txBox="1">
            <a:spLocks noGrp="1"/>
          </p:cNvSpPr>
          <p:nvPr>
            <p:ph type="title"/>
          </p:nvPr>
        </p:nvSpPr>
        <p:spPr>
          <a:xfrm>
            <a:off x="419650" y="77332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sz="2200" b="1" dirty="0">
                <a:solidFill>
                  <a:srgbClr val="434343"/>
                </a:solidFill>
                <a:latin typeface="+mj-lt"/>
              </a:rPr>
              <a:t>День </a:t>
            </a:r>
            <a:r>
              <a:rPr lang="ru" sz="2200" b="1" dirty="0" smtClean="0">
                <a:solidFill>
                  <a:srgbClr val="434343"/>
                </a:solidFill>
                <a:latin typeface="+mj-lt"/>
              </a:rPr>
              <a:t>первокурсника </a:t>
            </a:r>
            <a:r>
              <a:rPr lang="ru" sz="2200" b="1" dirty="0">
                <a:solidFill>
                  <a:srgbClr val="434343"/>
                </a:solidFill>
                <a:latin typeface="+mj-lt"/>
              </a:rPr>
              <a:t>в 1С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4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19650" y="7668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sz="2200" b="1" dirty="0">
                <a:solidFill>
                  <a:srgbClr val="434343"/>
                </a:solidFill>
                <a:latin typeface="+mj-lt"/>
              </a:rPr>
              <a:t>Мастер-класс по веб-разработке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t="6829" r="724"/>
          <a:stretch/>
        </p:blipFill>
        <p:spPr>
          <a:xfrm>
            <a:off x="481556" y="1304760"/>
            <a:ext cx="6808526" cy="3594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oogle Shape;1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397362" y="776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sz="2200" b="1" dirty="0">
                <a:solidFill>
                  <a:srgbClr val="434343"/>
                </a:solidFill>
                <a:latin typeface="+mj-lt"/>
              </a:rPr>
              <a:t>Наш подход к обучению 1С</a:t>
            </a:r>
            <a:endParaRPr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8270" y="2026622"/>
            <a:ext cx="1619392" cy="1500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3"/>
          <p:cNvCxnSpPr/>
          <p:nvPr/>
        </p:nvCxnSpPr>
        <p:spPr>
          <a:xfrm flipV="1">
            <a:off x="4773799" y="2033370"/>
            <a:ext cx="838725" cy="418658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69" name="Google Shape;1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693" y="1450095"/>
            <a:ext cx="1091100" cy="1091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70" name="Google Shape;170;p33"/>
          <p:cNvCxnSpPr/>
          <p:nvPr/>
        </p:nvCxnSpPr>
        <p:spPr>
          <a:xfrm flipV="1">
            <a:off x="2110053" y="3481013"/>
            <a:ext cx="860170" cy="527583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71" name="Google Shape;17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310" y="3632127"/>
            <a:ext cx="1328077" cy="125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33"/>
          <p:cNvCxnSpPr/>
          <p:nvPr/>
        </p:nvCxnSpPr>
        <p:spPr>
          <a:xfrm>
            <a:off x="4733553" y="3434750"/>
            <a:ext cx="892286" cy="626447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3" name="Google Shape;173;p33"/>
          <p:cNvCxnSpPr/>
          <p:nvPr/>
        </p:nvCxnSpPr>
        <p:spPr>
          <a:xfrm>
            <a:off x="1960430" y="2172900"/>
            <a:ext cx="1009793" cy="367317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74" name="Google Shape;17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8963" y="3910405"/>
            <a:ext cx="1415460" cy="101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/>
          <p:nvPr/>
        </p:nvSpPr>
        <p:spPr>
          <a:xfrm>
            <a:off x="646764" y="1478258"/>
            <a:ext cx="1090800" cy="1090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OneScript</a:t>
            </a:r>
            <a:endParaRPr sz="1100" dirty="0">
              <a:solidFill>
                <a:schemeClr val="lt1"/>
              </a:solidFill>
            </a:endParaRPr>
          </a:p>
        </p:txBody>
      </p:sp>
      <p:pic>
        <p:nvPicPr>
          <p:cNvPr id="40" name="Google Shape;12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93" y="772946"/>
            <a:ext cx="8520600" cy="57262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434343"/>
                </a:solidFill>
                <a:latin typeface="+mj-lt"/>
              </a:rPr>
              <a:t>О чем нужно говорить?</a:t>
            </a:r>
            <a:endParaRPr lang="ru-RU"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418897"/>
            <a:ext cx="8520600" cy="3067998"/>
          </a:xfrm>
        </p:spPr>
        <p:txBody>
          <a:bodyPr/>
          <a:lstStyle/>
          <a:p>
            <a:pPr>
              <a:lnSpc>
                <a:spcPct val="150000"/>
              </a:lnSpc>
              <a:buAutoNum type="arabicParenR"/>
            </a:pPr>
            <a:r>
              <a:rPr lang="ru-RU" dirty="0"/>
              <a:t>Востребованность на рынке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ru-RU" dirty="0"/>
              <a:t>Мобильная разработка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ru-RU" dirty="0"/>
              <a:t>Поддержка различных средств разработки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ru-RU" dirty="0" err="1"/>
              <a:t>Мультиязычность</a:t>
            </a:r>
            <a:endParaRPr lang="ru-RU" dirty="0"/>
          </a:p>
          <a:p>
            <a:pPr>
              <a:lnSpc>
                <a:spcPct val="150000"/>
              </a:lnSpc>
              <a:buFont typeface="Proxima Nova"/>
              <a:buAutoNum type="arabicParenR"/>
            </a:pPr>
            <a:r>
              <a:rPr lang="ru-RU" dirty="0"/>
              <a:t>Интеграция с другими технологиями</a:t>
            </a:r>
            <a:endParaRPr lang="ru-RU" dirty="0"/>
          </a:p>
          <a:p>
            <a:pPr>
              <a:buAutoNum type="arabicParenR"/>
            </a:pPr>
            <a:endParaRPr lang="ru-RU" dirty="0"/>
          </a:p>
        </p:txBody>
      </p:sp>
      <p:sp>
        <p:nvSpPr>
          <p:cNvPr id="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/>
              <a:t>9</a:t>
            </a:r>
            <a:endParaRPr dirty="0"/>
          </a:p>
        </p:txBody>
      </p:sp>
      <p:pic>
        <p:nvPicPr>
          <p:cNvPr id="7" name="Google Shape;1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050" y="386325"/>
            <a:ext cx="1215674" cy="20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663</Words>
  <Application>Microsoft Office PowerPoint</Application>
  <PresentationFormat>Экран (16:9)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Wingdings</vt:lpstr>
      <vt:lpstr>Proxima Nova</vt:lpstr>
      <vt:lpstr>Calibri</vt:lpstr>
      <vt:lpstr>Open Sans</vt:lpstr>
      <vt:lpstr>Arial</vt:lpstr>
      <vt:lpstr>Century Gothic</vt:lpstr>
      <vt:lpstr>Simple Light</vt:lpstr>
      <vt:lpstr>Simple Light</vt:lpstr>
      <vt:lpstr>Презентация PowerPoint</vt:lpstr>
      <vt:lpstr>Основные направления работы компании со студентами</vt:lpstr>
      <vt:lpstr>Работа базовой кафедры в Финансовом университете при Правительстве РФ</vt:lpstr>
      <vt:lpstr>Примеры учебной работы</vt:lpstr>
      <vt:lpstr>День первокурсника в 1С</vt:lpstr>
      <vt:lpstr>День первокурсника в 1С</vt:lpstr>
      <vt:lpstr>Мастер-класс по веб-разработке</vt:lpstr>
      <vt:lpstr>Наш подход к обучению 1С</vt:lpstr>
      <vt:lpstr>О чем нужно говорить?</vt:lpstr>
      <vt:lpstr>Количество вакансий в январе 2023</vt:lpstr>
      <vt:lpstr>Участие в ДПО</vt:lpstr>
      <vt:lpstr>Участие в разработке  образовательных программ</vt:lpstr>
      <vt:lpstr>Цифровая кафедра в МГТУ им. Баумана</vt:lpstr>
      <vt:lpstr>Цифровая кафедра в РХТУ им. Менделеева</vt:lpstr>
      <vt:lpstr>Практика студентов вузов и колледжей </vt:lpstr>
      <vt:lpstr>Пример работы студентов-практикантов</vt:lpstr>
      <vt:lpstr>Стажерские программы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Барабаш Дмитрий</dc:creator>
  <cp:lastModifiedBy>Барабаш Дмитрий</cp:lastModifiedBy>
  <cp:revision>12</cp:revision>
  <dcterms:modified xsi:type="dcterms:W3CDTF">2023-01-30T15:42:16Z</dcterms:modified>
</cp:coreProperties>
</file>