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  <p:sldMasterId id="2147483663" r:id="rId3"/>
  </p:sldMasterIdLst>
  <p:notesMasterIdLst>
    <p:notesMasterId r:id="rId18"/>
  </p:notesMasterIdLst>
  <p:sldIdLst>
    <p:sldId id="257" r:id="rId4"/>
    <p:sldId id="274" r:id="rId5"/>
    <p:sldId id="262" r:id="rId6"/>
    <p:sldId id="266" r:id="rId7"/>
    <p:sldId id="267" r:id="rId8"/>
    <p:sldId id="261" r:id="rId9"/>
    <p:sldId id="269" r:id="rId10"/>
    <p:sldId id="268" r:id="rId11"/>
    <p:sldId id="270" r:id="rId12"/>
    <p:sldId id="264" r:id="rId13"/>
    <p:sldId id="271" r:id="rId14"/>
    <p:sldId id="273" r:id="rId15"/>
    <p:sldId id="272" r:id="rId16"/>
    <p:sldId id="265" r:id="rId17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CCCCD3-54C4-4E44-845D-CDFA9E5F9CBA}">
          <p14:sldIdLst>
            <p14:sldId id="257"/>
            <p14:sldId id="274"/>
            <p14:sldId id="262"/>
            <p14:sldId id="266"/>
            <p14:sldId id="267"/>
            <p14:sldId id="261"/>
            <p14:sldId id="269"/>
            <p14:sldId id="268"/>
            <p14:sldId id="270"/>
            <p14:sldId id="264"/>
            <p14:sldId id="271"/>
            <p14:sldId id="273"/>
            <p14:sldId id="27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" y="120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Онлайн-слушатели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Лист1!$B$1:$D$1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1216</c:v>
                </c:pt>
                <c:pt idx="1">
                  <c:v>1261</c:v>
                </c:pt>
                <c:pt idx="2">
                  <c:v>1769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E-4D74-88F1-949628C99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57088"/>
        <c:axId val="85658624"/>
      </c:barChart>
      <c:catAx>
        <c:axId val="8565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658624"/>
        <c:crosses val="autoZero"/>
        <c:auto val="1"/>
        <c:lblAlgn val="ctr"/>
        <c:lblOffset val="100"/>
        <c:noMultiLvlLbl val="0"/>
      </c:catAx>
      <c:valAx>
        <c:axId val="85658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8565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3696412948381"/>
          <c:y val="2.7777777777777776E-2"/>
          <c:w val="0.87296303587051616"/>
          <c:h val="0.840941601049868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Лист1!$A$3:$A$4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98</c:v>
                </c:pt>
                <c:pt idx="1">
                  <c:v>1150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2-48E8-AB95-A4C17889A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930024"/>
        <c:axId val="428932320"/>
      </c:barChart>
      <c:catAx>
        <c:axId val="42893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932320"/>
        <c:crosses val="autoZero"/>
        <c:auto val="1"/>
        <c:lblAlgn val="ctr"/>
        <c:lblOffset val="100"/>
        <c:noMultiLvlLbl val="0"/>
      </c:catAx>
      <c:valAx>
        <c:axId val="42893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93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7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c1.1c.ru/product/metodicheskie-materia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c1.1c.ru/reg-cso-prepod/" TargetMode="External"/><Relationship Id="rId2" Type="http://schemas.openxmlformats.org/officeDocument/2006/relationships/hyperlink" Target="http://uc1.1c.ru/product/metodicheskie-materialy-slushatelya-i-prepodavatelya-sertifitsirovannyh-kursov-1s-tsifrovaya-versiy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c1.1c.ru/reg-cso-training/" TargetMode="External"/><Relationship Id="rId4" Type="http://schemas.openxmlformats.org/officeDocument/2006/relationships/hyperlink" Target="http://uc1.1c.ru/product/materialy-distantsionnogo-trening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971550" y="1431448"/>
            <a:ext cx="61356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lvl="0">
              <a:buClr>
                <a:srgbClr val="F1AF00"/>
              </a:buClr>
              <a:buSzPts val="2400"/>
            </a:pPr>
            <a:r>
              <a:rPr lang="ru-RU" dirty="0"/>
              <a:t>Организация сертифицированных курсов "1С" в дистанционном формате</a:t>
            </a:r>
            <a:endParaRPr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Батагель Юлия Викторовна</a:t>
            </a:r>
            <a:endParaRPr dirty="0"/>
          </a:p>
        </p:txBody>
      </p:sp>
      <p:sp>
        <p:nvSpPr>
          <p:cNvPr id="123" name="Google Shape;123;p18"/>
          <p:cNvSpPr txBox="1"/>
          <p:nvPr/>
        </p:nvSpPr>
        <p:spPr>
          <a:xfrm>
            <a:off x="971550" y="3292475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Менеджер проекта ЦСО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 err="1"/>
              <a:t>ФрешЦСО</a:t>
            </a:r>
            <a:r>
              <a:rPr lang="ru-RU" dirty="0"/>
              <a:t> – облачное подключение к 1С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5" y="1105694"/>
            <a:ext cx="8642350" cy="3331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1C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  <a:r>
              <a:rPr lang="ru-RU" sz="1200" dirty="0" err="1">
                <a:solidFill>
                  <a:schemeClr val="tx1"/>
                </a:solidFill>
              </a:rPr>
              <a:t>Фреш</a:t>
            </a:r>
            <a:r>
              <a:rPr lang="ru-RU" sz="1200" dirty="0">
                <a:solidFill>
                  <a:schemeClr val="tx1"/>
                </a:solidFill>
              </a:rPr>
              <a:t> – современный, инновационный, облачный сервис, позволяющий 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пользователям работать с программами 1С в облаке. 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Сервис </a:t>
            </a:r>
            <a:r>
              <a:rPr lang="en-US" sz="1200" dirty="0" err="1">
                <a:solidFill>
                  <a:schemeClr val="tx1"/>
                </a:solidFill>
              </a:rPr>
              <a:t>cso</a:t>
            </a:r>
            <a:r>
              <a:rPr lang="ru-RU" sz="1200" dirty="0">
                <a:solidFill>
                  <a:schemeClr val="tx1"/>
                </a:solidFill>
              </a:rPr>
              <a:t>.1</a:t>
            </a:r>
            <a:r>
              <a:rPr lang="en-US" sz="1200" dirty="0" err="1">
                <a:solidFill>
                  <a:schemeClr val="tx1"/>
                </a:solidFill>
              </a:rPr>
              <a:t>cfresh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  <a:r>
              <a:rPr lang="en-US" sz="1200" dirty="0">
                <a:solidFill>
                  <a:schemeClr val="tx1"/>
                </a:solidFill>
              </a:rPr>
              <a:t>com </a:t>
            </a:r>
            <a:r>
              <a:rPr lang="ru-RU" sz="1200" dirty="0">
                <a:solidFill>
                  <a:schemeClr val="tx1"/>
                </a:solidFill>
              </a:rPr>
              <a:t>позволит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партнеру со  статусом  1С:ЦСО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Организовать доступ в программу "1С" для клиентов и преподавателей̆ 24*7 из любой̆ точки с доступом в интернет;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Проводить обучение на базе современного, инновационного и отказоустойчивого облачного сервиса фирмы 1С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Продемонстрировать сервисы 1С:ИТС, например, сервис "1С:Контрагент" </a:t>
            </a:r>
          </a:p>
          <a:p>
            <a:pPr>
              <a:defRPr/>
            </a:pPr>
            <a:r>
              <a:rPr lang="ru-RU" sz="1200" b="1" dirty="0">
                <a:solidFill>
                  <a:schemeClr val="tx1"/>
                </a:solidFill>
              </a:rPr>
              <a:t>Ученикам: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учиться на базе самых новых программ 1С – программы всегда актуальны, обновления берет на себя фирма 1С;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выполнять домашние задания и самостоятельные работы</a:t>
            </a:r>
          </a:p>
          <a:p>
            <a:pPr>
              <a:defRPr/>
            </a:pPr>
            <a:r>
              <a:rPr lang="ru-RU" sz="1200" b="1" dirty="0">
                <a:solidFill>
                  <a:schemeClr val="tx1"/>
                </a:solidFill>
              </a:rPr>
              <a:t>Преподавателям: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проверять выполнение домашних заданий удаленно в базе ученика в любое время и в любом месте.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AA71D-F34C-4B55-8CB6-950397D4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340003"/>
            <a:ext cx="6913175" cy="369332"/>
          </a:xfrm>
        </p:spPr>
        <p:txBody>
          <a:bodyPr/>
          <a:lstStyle/>
          <a:p>
            <a:r>
              <a:rPr lang="ru-RU" dirty="0"/>
              <a:t>Тариф 1С:Фреш для ЦСО включает: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52F24A-F263-47A2-ADA0-A2E4190E7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057523"/>
            <a:ext cx="5362796" cy="3314452"/>
          </a:xfrm>
        </p:spPr>
        <p:txBody>
          <a:bodyPr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10 сеансов (9 студентов и преподаватель) . 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Доступ к любым приложениям из списка: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1С:Бухгалтерия 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1С:Зарплата и управление персоналом 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</a:t>
            </a:r>
            <a:r>
              <a:rPr lang="en-US" sz="1200" dirty="0">
                <a:solidFill>
                  <a:schemeClr val="tx1"/>
                </a:solidFill>
              </a:rPr>
              <a:t>ERP</a:t>
            </a:r>
            <a:r>
              <a:rPr lang="ru-RU" sz="1200" dirty="0">
                <a:solidFill>
                  <a:schemeClr val="tx1"/>
                </a:solidFill>
              </a:rPr>
              <a:t> Управление предприятием 2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1С:Управление нашей фирмой 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1С:Бухгалтерия государственного учреждения 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1С:Зарплата и кадры государственного учреждения 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1С:Управление торговлей</a:t>
            </a:r>
          </a:p>
          <a:p>
            <a:pPr>
              <a:defRPr/>
            </a:pPr>
            <a:r>
              <a:rPr lang="ru-RU" sz="1200" dirty="0">
                <a:solidFill>
                  <a:srgbClr val="C00000"/>
                </a:solidFill>
              </a:rPr>
              <a:t>Выгода учебного сервиса </a:t>
            </a:r>
            <a:r>
              <a:rPr lang="ru-RU" sz="1200" dirty="0" err="1">
                <a:solidFill>
                  <a:srgbClr val="C00000"/>
                </a:solidFill>
              </a:rPr>
              <a:t>ФрешЦСО</a:t>
            </a:r>
            <a:r>
              <a:rPr lang="ru-RU" sz="1200" dirty="0">
                <a:solidFill>
                  <a:srgbClr val="C00000"/>
                </a:solidFill>
              </a:rPr>
              <a:t> – стоимость!</a:t>
            </a:r>
          </a:p>
          <a:p>
            <a:pPr>
              <a:defRPr/>
            </a:pPr>
            <a:r>
              <a:rPr lang="ru-RU" sz="1200" dirty="0">
                <a:solidFill>
                  <a:srgbClr val="C00000"/>
                </a:solidFill>
              </a:rPr>
              <a:t>Стоимость 1 сеанса </a:t>
            </a:r>
            <a:r>
              <a:rPr lang="ru-RU" sz="1200" dirty="0" err="1">
                <a:solidFill>
                  <a:srgbClr val="C00000"/>
                </a:solidFill>
              </a:rPr>
              <a:t>ФрешЦСО</a:t>
            </a:r>
            <a:r>
              <a:rPr lang="ru-RU" sz="1200" dirty="0">
                <a:solidFill>
                  <a:srgbClr val="C00000"/>
                </a:solidFill>
              </a:rPr>
              <a:t> на месяц = 100 рублей</a:t>
            </a:r>
          </a:p>
          <a:p>
            <a:pPr>
              <a:defRPr/>
            </a:pPr>
            <a:r>
              <a:rPr lang="ru-RU" sz="1200" dirty="0">
                <a:solidFill>
                  <a:srgbClr val="C00000"/>
                </a:solidFill>
              </a:rPr>
              <a:t>Стоимость 1 сеанса коммерческого </a:t>
            </a:r>
            <a:r>
              <a:rPr lang="ru-RU" sz="1200" dirty="0" err="1">
                <a:solidFill>
                  <a:srgbClr val="C00000"/>
                </a:solidFill>
              </a:rPr>
              <a:t>Фреш</a:t>
            </a:r>
            <a:r>
              <a:rPr lang="ru-RU" sz="1200" dirty="0">
                <a:solidFill>
                  <a:srgbClr val="C00000"/>
                </a:solidFill>
              </a:rPr>
              <a:t> на месяц = от 563 рублей</a:t>
            </a:r>
          </a:p>
          <a:p>
            <a:pPr>
              <a:defRPr/>
            </a:pPr>
            <a:endParaRPr lang="ru-RU" sz="12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DB9ED0A-30B5-4A6B-BA7F-6C6E347F86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194407"/>
              </p:ext>
            </p:extLst>
          </p:nvPr>
        </p:nvGraphicFramePr>
        <p:xfrm>
          <a:off x="4718740" y="1686986"/>
          <a:ext cx="4174435" cy="240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D64333-1F4C-4DDC-8185-E12937BC5252}"/>
              </a:ext>
            </a:extLst>
          </p:cNvPr>
          <p:cNvSpPr/>
          <p:nvPr/>
        </p:nvSpPr>
        <p:spPr>
          <a:xfrm>
            <a:off x="4718740" y="941407"/>
            <a:ext cx="4681537" cy="92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ru-RU" altLang="ru-RU" sz="1800" dirty="0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Рост числа пользователей </a:t>
            </a:r>
            <a:r>
              <a:rPr lang="ru-RU" altLang="ru-RU" sz="1800" dirty="0" err="1">
                <a:solidFill>
                  <a:schemeClr val="tx1"/>
                </a:solidFill>
                <a:latin typeface="+mj-lt"/>
                <a:cs typeface="Tahoma" panose="020B0604030504040204" pitchFamily="34" charset="0"/>
              </a:rPr>
              <a:t>ФрешЦСО</a:t>
            </a:r>
            <a:endParaRPr lang="ru-RU" altLang="ru-RU" sz="1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>
              <a:buClr>
                <a:srgbClr val="CC0000"/>
              </a:buClr>
              <a:defRPr/>
            </a:pPr>
            <a:endParaRPr lang="ru-RU" sz="1800" b="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  <a:p>
            <a:pPr>
              <a:buClr>
                <a:srgbClr val="CC0000"/>
              </a:buClr>
              <a:defRPr/>
            </a:pPr>
            <a:endParaRPr lang="ru-RU" sz="18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6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26D9E-0327-4DE3-B9ED-F21C67D4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Комплект разработчика в электронном виде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564910-52D2-4900-A00C-A0A0D1097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192" y="1089910"/>
            <a:ext cx="7207412" cy="3331015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Фирма "1С" рекомендует программный продукт "1С:Предприятие 8. Комплект для специалиста по разработке и внедрению" для освоения и разработки прикладных решений для организаций и предпринимателей.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 Комплект предназначен для специалистов</a:t>
            </a:r>
            <a:br>
              <a:rPr lang="ru-RU" dirty="0"/>
            </a:br>
            <a:r>
              <a:rPr lang="ru-RU" dirty="0"/>
              <a:t>IT-служб предприятий, оплативших обучение в ЦСО или в 1С-Учебных центрах.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Артикул: 2900002483956</a:t>
            </a:r>
          </a:p>
        </p:txBody>
      </p:sp>
      <p:pic>
        <p:nvPicPr>
          <p:cNvPr id="4098" name="Picture 2" descr="Купить 2900002162424 1С:Предприятие 8. Комплект разработчика. Электронная  поставка по лучшей цене">
            <a:extLst>
              <a:ext uri="{FF2B5EF4-FFF2-40B4-BE49-F238E27FC236}">
                <a16:creationId xmlns:a16="http://schemas.microsoft.com/office/drawing/2014/main" id="{4F2EA29F-3105-44F6-BD84-B50DBB44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299" y="2974721"/>
            <a:ext cx="2160913" cy="216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0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9006E-CE3F-4C01-B5F0-D7135A19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Присоединяйтесь к чату проекта ЦСО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BE247A-84D1-489B-9058-E26D59F10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>
                <a:solidFill>
                  <a:srgbClr val="C00000"/>
                </a:solidFill>
                <a:cs typeface="Arial" panose="020B0604020202020204" pitchFamily="34" charset="0"/>
              </a:rPr>
              <a:t>@</a:t>
            </a:r>
            <a:r>
              <a:rPr lang="ru-RU" altLang="ru-RU" dirty="0">
                <a:solidFill>
                  <a:srgbClr val="C00000"/>
                </a:solidFill>
                <a:cs typeface="Arial" panose="020B0604020202020204" pitchFamily="34" charset="0"/>
              </a:rPr>
              <a:t>CSO_1C_2022</a:t>
            </a:r>
          </a:p>
          <a:p>
            <a:endParaRPr lang="ru-RU" dirty="0"/>
          </a:p>
        </p:txBody>
      </p:sp>
      <p:pic>
        <p:nvPicPr>
          <p:cNvPr id="4" name="Picture 6" descr="http://qrcoder.ru/code/?%40CSO_1C_2022&amp;4&amp;0">
            <a:extLst>
              <a:ext uri="{FF2B5EF4-FFF2-40B4-BE49-F238E27FC236}">
                <a16:creationId xmlns:a16="http://schemas.microsoft.com/office/drawing/2014/main" id="{F824EF39-0BA6-449A-B125-5D713B407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566" y="1652519"/>
            <a:ext cx="2382837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80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CA2C6-A6A7-467E-872A-7F26B84B4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155337"/>
            <a:ext cx="7174143" cy="738664"/>
          </a:xfrm>
        </p:spPr>
        <p:txBody>
          <a:bodyPr/>
          <a:lstStyle/>
          <a:p>
            <a:r>
              <a:rPr lang="ru-RU" dirty="0"/>
              <a:t>Что такое ЦСО (Центры сертифицированного обучения?)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3B91CA-96CB-4E17-8F97-F76CBEF3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149" y="1160891"/>
            <a:ext cx="8539701" cy="3020253"/>
          </a:xfrm>
        </p:spPr>
        <p:txBody>
          <a:bodyPr/>
          <a:lstStyle/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dirty="0"/>
              <a:t>Центры Сертифицированного Обучения (ЦСО) обеспечивают доступное и качественное обучение по продуктам системы программ "1С:Предприятие 8".</a:t>
            </a:r>
          </a:p>
          <a:p>
            <a:pPr marL="228600" indent="0" algn="just"/>
            <a:r>
              <a:rPr lang="ru-RU" b="1" dirty="0"/>
              <a:t>Почему ЦСО?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dirty="0"/>
              <a:t>Центр сертифицированного обучения есть в каждом крупном городе;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dirty="0"/>
              <a:t>Курсы написаны методистами 1С:Учебных Центров;</a:t>
            </a:r>
          </a:p>
          <a:p>
            <a:pPr marL="571500" indent="-342900" algn="just">
              <a:buFont typeface="Arial" panose="020B0604020202020204" pitchFamily="34" charset="0"/>
              <a:buChar char="•"/>
            </a:pPr>
            <a:r>
              <a:rPr lang="ru-RU" dirty="0"/>
              <a:t>Преподаватель ЦСО проходит обязательную сертификацию.</a:t>
            </a:r>
          </a:p>
        </p:txBody>
      </p:sp>
    </p:spTree>
    <p:extLst>
      <p:ext uri="{BB962C8B-B14F-4D97-AF65-F5344CB8AC3E}">
        <p14:creationId xmlns:p14="http://schemas.microsoft.com/office/powerpoint/2010/main" val="199457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497522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2022 год – онлайн-обучение активно развивается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924518" y="1173400"/>
            <a:ext cx="7294963" cy="2960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Рост числа слушателей онлайн-курсов в ЦСО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B17E824-AAA1-4AD6-AD85-1972B44B28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413642"/>
              </p:ext>
            </p:extLst>
          </p:nvPr>
        </p:nvGraphicFramePr>
        <p:xfrm>
          <a:off x="924518" y="1751883"/>
          <a:ext cx="6324243" cy="260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CA2C6-A6A7-467E-872A-7F26B84B4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340003"/>
            <a:ext cx="7174143" cy="369332"/>
          </a:xfrm>
        </p:spPr>
        <p:txBody>
          <a:bodyPr/>
          <a:lstStyle/>
          <a:p>
            <a:r>
              <a:rPr lang="ru-RU" dirty="0"/>
              <a:t>Сняты ограничения на чтение курсов онлайн!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3B91CA-96CB-4E17-8F97-F76CBEF3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149" y="1160891"/>
            <a:ext cx="8539701" cy="3020253"/>
          </a:xfrm>
        </p:spPr>
        <p:txBody>
          <a:bodyPr/>
          <a:lstStyle/>
          <a:p>
            <a:pPr algn="just"/>
            <a:r>
              <a:rPr lang="ru-RU" dirty="0"/>
              <a:t>Согласно информационному письму 1СN30017 Порядок</a:t>
            </a:r>
          </a:p>
          <a:p>
            <a:pPr algn="just"/>
            <a:r>
              <a:rPr lang="ru-RU" dirty="0"/>
              <a:t>проведения дистанционных курсов в ЦСО 1С (вышло 28.11.22) </a:t>
            </a:r>
          </a:p>
          <a:p>
            <a:pPr algn="just"/>
            <a:r>
              <a:rPr lang="ru-RU" dirty="0"/>
              <a:t>с 01.01.2023 г.</a:t>
            </a:r>
          </a:p>
          <a:p>
            <a:pPr algn="just"/>
            <a:r>
              <a:rPr lang="ru-RU" dirty="0"/>
              <a:t>Сертифицированные курсы в ЦСО разрешается проводить в</a:t>
            </a:r>
          </a:p>
          <a:p>
            <a:pPr algn="just"/>
            <a:r>
              <a:rPr lang="ru-RU" dirty="0"/>
              <a:t>форматах на выбор: очно, онлайн- или гибридном формате</a:t>
            </a:r>
          </a:p>
          <a:p>
            <a:pPr algn="just"/>
            <a:r>
              <a:rPr lang="ru-RU" dirty="0"/>
              <a:t>(</a:t>
            </a:r>
            <a:r>
              <a:rPr lang="ru-RU" dirty="0" err="1"/>
              <a:t>очно+онлайн</a:t>
            </a:r>
            <a:r>
              <a:rPr lang="ru-RU" dirty="0"/>
              <a:t>). </a:t>
            </a:r>
          </a:p>
          <a:p>
            <a:pPr algn="just"/>
            <a:r>
              <a:rPr lang="ru-RU" b="1" dirty="0"/>
              <a:t>Ограничения по срокам разрешения не устанавливаются!</a:t>
            </a:r>
          </a:p>
        </p:txBody>
      </p:sp>
    </p:spTree>
    <p:extLst>
      <p:ext uri="{BB962C8B-B14F-4D97-AF65-F5344CB8AC3E}">
        <p14:creationId xmlns:p14="http://schemas.microsoft.com/office/powerpoint/2010/main" val="289943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30B16-23F4-43DF-A772-EB419E9E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155337"/>
            <a:ext cx="6913175" cy="738664"/>
          </a:xfrm>
        </p:spPr>
        <p:txBody>
          <a:bodyPr/>
          <a:lstStyle/>
          <a:p>
            <a:r>
              <a:rPr lang="ru-RU" dirty="0"/>
              <a:t>Фирма «1С» предоставляет все возможности для онлайн-обучения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77D26F-2F1F-4D5B-BFDB-F4C8A2978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Электронные методические материалы слушателя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Электронные материалы преподавателя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Материалы дистанционного тренинга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Комплект разработчика в электронном виде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 err="1"/>
              <a:t>ФрешЦСО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68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115219" y="245111"/>
            <a:ext cx="576183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altLang="ru-RU" dirty="0">
                <a:solidFill>
                  <a:srgbClr val="C00000"/>
                </a:solidFill>
                <a:latin typeface="Futura PT Demi" pitchFamily="34" charset="0"/>
                <a:cs typeface="Arial" panose="020B0604020202020204" pitchFamily="34" charset="0"/>
              </a:rPr>
              <a:t>Рекомендуем использовать электронные методички, так как цены на прежнем уровне!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CC0000"/>
              </a:buClr>
              <a:defRPr/>
            </a:pPr>
            <a:r>
              <a:rPr lang="ru-RU" altLang="ru-RU" dirty="0">
                <a:solidFill>
                  <a:schemeClr val="tx1"/>
                </a:solidFill>
                <a:cs typeface="Tahoma" panose="020B0604030504040204" pitchFamily="34" charset="0"/>
              </a:rPr>
              <a:t>В 2022 году выросли цены</a:t>
            </a:r>
            <a:br>
              <a:rPr lang="ru-RU" altLang="ru-RU" dirty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tx1"/>
                </a:solidFill>
                <a:cs typeface="Tahoma" panose="020B0604030504040204" pitchFamily="34" charset="0"/>
              </a:rPr>
              <a:t>на бумагу и типографские услуги.</a:t>
            </a:r>
          </a:p>
          <a:p>
            <a:pPr>
              <a:buClr>
                <a:srgbClr val="CC0000"/>
              </a:buClr>
              <a:defRPr/>
            </a:pPr>
            <a: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  <a:t>По согласованию с партнерами мы </a:t>
            </a:r>
            <a:b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  <a:t>повысили цены на методический </a:t>
            </a:r>
            <a:b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  <a:t>материал на 30 %, но цены на электронные</a:t>
            </a:r>
            <a:b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ru-RU" dirty="0">
                <a:solidFill>
                  <a:schemeClr val="tx1"/>
                </a:solidFill>
                <a:cs typeface="Tahoma" panose="020B0604030504040204" pitchFamily="34" charset="0"/>
              </a:rPr>
              <a:t>методички остались на прежнем уровне.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pic>
        <p:nvPicPr>
          <p:cNvPr id="11" name="Рисунок 1">
            <a:extLst>
              <a:ext uri="{FF2B5EF4-FFF2-40B4-BE49-F238E27FC236}">
                <a16:creationId xmlns:a16="http://schemas.microsoft.com/office/drawing/2014/main" id="{A788E7CF-1A9A-41E8-9BC2-B39107818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963" y="1060450"/>
            <a:ext cx="237966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DC18A-B850-4DDA-AC7D-34A5D843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Методические материалы слушателя ЦСО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A81E1-FFA4-4990-A427-AD1961174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023" y="1105694"/>
            <a:ext cx="8765954" cy="29337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Методические материалы приобретаются по ссылке и регистрируются на каждого слушателя: </a:t>
            </a:r>
            <a:r>
              <a:rPr lang="en-US" dirty="0">
                <a:hlinkClick r:id="rId2"/>
              </a:rPr>
              <a:t>https://uc1.1c.ru/product/metodicheskie-materialy/</a:t>
            </a:r>
            <a:endParaRPr lang="ru-RU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К электронным методичкам выдается </a:t>
            </a:r>
            <a:br>
              <a:rPr lang="ru-RU" dirty="0"/>
            </a:br>
            <a:r>
              <a:rPr lang="ru-RU" dirty="0"/>
              <a:t>электронное свидетельство через паспорт </a:t>
            </a:r>
            <a:br>
              <a:rPr lang="ru-RU" dirty="0"/>
            </a:br>
            <a:r>
              <a:rPr lang="ru-RU" dirty="0"/>
              <a:t>квалификации 1С: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C12225-566D-4A09-90FD-E07C16165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36" y="3279416"/>
            <a:ext cx="5648043" cy="1357962"/>
          </a:xfrm>
          <a:prstGeom prst="rect">
            <a:avLst/>
          </a:prstGeom>
        </p:spPr>
      </p:pic>
      <p:pic>
        <p:nvPicPr>
          <p:cNvPr id="1026" name="Picture 2" descr="Курс ЦСО Теория и практика расчета заработной платы в «1С:Предприятие 8» -  80 ак.ч.">
            <a:extLst>
              <a:ext uri="{FF2B5EF4-FFF2-40B4-BE49-F238E27FC236}">
                <a16:creationId xmlns:a16="http://schemas.microsoft.com/office/drawing/2014/main" id="{5DCC14BF-273E-46DE-BB5D-D3BB95411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950" y="2007829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6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2DB6-4860-43D5-AE67-B5FE37E5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155337"/>
            <a:ext cx="6913175" cy="738664"/>
          </a:xfrm>
        </p:spPr>
        <p:txBody>
          <a:bodyPr/>
          <a:lstStyle/>
          <a:p>
            <a:r>
              <a:rPr lang="ru-RU" dirty="0"/>
              <a:t>Методические материалы преподавателя ЦСО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18E38C-5E8F-4335-8817-2FD58E86C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256306"/>
            <a:ext cx="8642350" cy="3115669"/>
          </a:xfrm>
        </p:spPr>
        <p:txBody>
          <a:bodyPr/>
          <a:lstStyle/>
          <a:p>
            <a:r>
              <a:rPr lang="ru-RU" dirty="0"/>
              <a:t>Подготовка преподавателя ЦСО происходит в 3 этапа:</a:t>
            </a:r>
          </a:p>
          <a:p>
            <a:pPr marL="685800" indent="-457200">
              <a:buAutoNum type="arabicPeriod"/>
            </a:pPr>
            <a:r>
              <a:rPr lang="ru-RU" dirty="0"/>
              <a:t>Сдача экзамена 1С:Профессионал</a:t>
            </a:r>
          </a:p>
          <a:p>
            <a:pPr marL="685800" indent="-457200">
              <a:buAutoNum type="arabicPeriod"/>
            </a:pPr>
            <a:r>
              <a:rPr lang="ru-RU" dirty="0"/>
              <a:t>Прохождение дистанционного тренинга</a:t>
            </a:r>
          </a:p>
          <a:p>
            <a:pPr marL="685800" indent="-457200">
              <a:buAutoNum type="arabicPeriod"/>
            </a:pPr>
            <a:r>
              <a:rPr lang="ru-RU" dirty="0"/>
              <a:t>Сдача экзамена Преподаватель ЦСО</a:t>
            </a:r>
          </a:p>
          <a:p>
            <a:pPr marL="228600" indent="0"/>
            <a:endParaRPr lang="ru-RU" dirty="0"/>
          </a:p>
          <a:p>
            <a:pPr marL="228600" indent="0"/>
            <a:r>
              <a:rPr lang="ru-RU" dirty="0"/>
              <a:t>Для прохождения тренинга необходимо купить материалы преподавателя</a:t>
            </a:r>
            <a:r>
              <a:rPr lang="en-US" dirty="0"/>
              <a:t> (4200 </a:t>
            </a:r>
            <a:r>
              <a:rPr lang="ru-RU" dirty="0"/>
              <a:t>руб.) + материалы дистанционного тренинга (2250 руб.)</a:t>
            </a:r>
          </a:p>
        </p:txBody>
      </p:sp>
    </p:spTree>
    <p:extLst>
      <p:ext uri="{BB962C8B-B14F-4D97-AF65-F5344CB8AC3E}">
        <p14:creationId xmlns:p14="http://schemas.microsoft.com/office/powerpoint/2010/main" val="405149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6AD32-754A-4C88-B4A3-E67C6702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155337"/>
            <a:ext cx="6913175" cy="738664"/>
          </a:xfrm>
        </p:spPr>
        <p:txBody>
          <a:bodyPr/>
          <a:lstStyle/>
          <a:p>
            <a:r>
              <a:rPr lang="ru-RU" dirty="0"/>
              <a:t>Методические материалы преподавателя ЦСО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F6DF3F-6B79-4A28-8171-700F49C5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041621"/>
            <a:ext cx="8642350" cy="3330354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Покупка комплекта преподавателя доступна по ссылке: </a:t>
            </a:r>
            <a:r>
              <a:rPr lang="ru-RU" dirty="0">
                <a:hlinkClick r:id="rId2"/>
              </a:rPr>
              <a:t>http://uc1.1c.ru/product/metodicheskie-materialy-slushatelya-i-prepodavatelya-sertifitsirovannyh-kursov-1s-tsifrovaya-versiya/</a:t>
            </a:r>
            <a:endParaRPr lang="ru-RU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Регистрация материала (номер карты, </a:t>
            </a:r>
            <a:r>
              <a:rPr lang="ru-RU" dirty="0" err="1"/>
              <a:t>пин</a:t>
            </a:r>
            <a:r>
              <a:rPr lang="ru-RU" dirty="0"/>
              <a:t>-код) осуществляется по ссылке: </a:t>
            </a:r>
            <a:r>
              <a:rPr lang="en-US" dirty="0">
                <a:hlinkClick r:id="rId3"/>
              </a:rPr>
              <a:t>https://uc1.1c.ru/reg-cso-prepod/</a:t>
            </a: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Покупка материалов дистанционного тренинга доступна по ссылке: </a:t>
            </a:r>
            <a:r>
              <a:rPr lang="ru-RU" dirty="0">
                <a:hlinkClick r:id="rId4"/>
              </a:rPr>
              <a:t>http://uc1.1c.ru/product/materialy-distantsionnogo-treninga/</a:t>
            </a:r>
            <a:endParaRPr lang="ru-RU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ru-RU" dirty="0"/>
              <a:t>Регистрация материала (номер карты, </a:t>
            </a:r>
            <a:r>
              <a:rPr lang="ru-RU" dirty="0" err="1"/>
              <a:t>пин</a:t>
            </a:r>
            <a:r>
              <a:rPr lang="ru-RU" dirty="0"/>
              <a:t>-код) осуществляется по ссылке: </a:t>
            </a:r>
            <a:r>
              <a:rPr lang="ru-RU" dirty="0">
                <a:hlinkClick r:id="rId5"/>
              </a:rPr>
              <a:t>https://uc1.1c.ru/reg-cso-training/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555174"/>
      </p:ext>
    </p:extLst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4_Специальное оформление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4_Специальное оформление">
    <a:majorFont>
      <a:latin typeface="Futura PT Demi"/>
      <a:ea typeface=""/>
      <a:cs typeface=""/>
    </a:majorFont>
    <a:minorFont>
      <a:latin typeface="Futura PT Dem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734</Words>
  <Application>Microsoft Office PowerPoint</Application>
  <PresentationFormat>Произвольный</PresentationFormat>
  <Paragraphs>86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Futura PT Demi</vt:lpstr>
      <vt:lpstr>Noto Sans Symbols</vt:lpstr>
      <vt:lpstr>Tahoma</vt:lpstr>
      <vt:lpstr>4_Оформление по умолчанию</vt:lpstr>
      <vt:lpstr>5_Оформление по умолчанию</vt:lpstr>
      <vt:lpstr>9_Оформление по умолчанию</vt:lpstr>
      <vt:lpstr>Организация сертифицированных курсов "1С" в дистанционном формате</vt:lpstr>
      <vt:lpstr>Что такое ЦСО (Центры сертифицированного обучения?)</vt:lpstr>
      <vt:lpstr>2022 год – онлайн-обучение активно развивается</vt:lpstr>
      <vt:lpstr>Сняты ограничения на чтение курсов онлайн!</vt:lpstr>
      <vt:lpstr>Фирма «1С» предоставляет все возможности для онлайн-обучения</vt:lpstr>
      <vt:lpstr>Рекомендуем использовать электронные методички, так как цены на прежнем уровне!</vt:lpstr>
      <vt:lpstr>Методические материалы слушателя ЦСО</vt:lpstr>
      <vt:lpstr>Методические материалы преподавателя ЦСО</vt:lpstr>
      <vt:lpstr>Методические материалы преподавателя ЦСО</vt:lpstr>
      <vt:lpstr>ФрешЦСО – облачное подключение к 1С</vt:lpstr>
      <vt:lpstr>Тариф 1С:Фреш для ЦСО включает:</vt:lpstr>
      <vt:lpstr>Комплект разработчика в электронном виде</vt:lpstr>
      <vt:lpstr>Присоединяйтесь к чату проекта ЦСО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сертифицированных курсов "1С" в дистанционном формате</dc:title>
  <dc:creator>Батагель Юлия Викторовна</dc:creator>
  <cp:lastModifiedBy>Батагель Юлия Викторовна</cp:lastModifiedBy>
  <cp:revision>9</cp:revision>
  <dcterms:modified xsi:type="dcterms:W3CDTF">2023-01-27T15:35:17Z</dcterms:modified>
</cp:coreProperties>
</file>