
<file path=[Content_Types].xml><?xml version="1.0" encoding="utf-8"?>
<Types xmlns="http://schemas.openxmlformats.org/package/2006/content-types">
  <Default Extension="png" ContentType="image/png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4" r:id="rId2"/>
    <p:sldMasterId id="2147483662" r:id="rId3"/>
  </p:sldMasterIdLst>
  <p:notesMasterIdLst>
    <p:notesMasterId r:id="rId25"/>
  </p:notesMasterIdLst>
  <p:sldIdLst>
    <p:sldId id="266" r:id="rId4"/>
    <p:sldId id="267" r:id="rId5"/>
    <p:sldId id="278" r:id="rId6"/>
    <p:sldId id="291" r:id="rId7"/>
    <p:sldId id="284" r:id="rId8"/>
    <p:sldId id="282" r:id="rId9"/>
    <p:sldId id="263" r:id="rId10"/>
    <p:sldId id="288" r:id="rId11"/>
    <p:sldId id="273" r:id="rId12"/>
    <p:sldId id="287" r:id="rId13"/>
    <p:sldId id="290" r:id="rId14"/>
    <p:sldId id="268" r:id="rId15"/>
    <p:sldId id="285" r:id="rId16"/>
    <p:sldId id="292" r:id="rId17"/>
    <p:sldId id="289" r:id="rId18"/>
    <p:sldId id="264" r:id="rId19"/>
    <p:sldId id="283" r:id="rId20"/>
    <p:sldId id="275" r:id="rId21"/>
    <p:sldId id="277" r:id="rId22"/>
    <p:sldId id="281" r:id="rId23"/>
    <p:sldId id="265" r:id="rId24"/>
  </p:sldIdLst>
  <p:sldSz cx="9144000" cy="5145088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3083">
          <p15:clr>
            <a:srgbClr val="000000"/>
          </p15:clr>
        </p15:guide>
        <p15:guide id="2" pos="158">
          <p15:clr>
            <a:srgbClr val="000000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3" roundtripDataSignature="AMtx7mjcIp6OEx/m4wLo+L+ynuyK0raLC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89714" autoAdjust="0"/>
  </p:normalViewPr>
  <p:slideViewPr>
    <p:cSldViewPr snapToGrid="0">
      <p:cViewPr>
        <p:scale>
          <a:sx n="150" d="100"/>
          <a:sy n="150" d="100"/>
        </p:scale>
        <p:origin x="-492" y="222"/>
      </p:cViewPr>
      <p:guideLst>
        <p:guide orient="horz" pos="3083"/>
        <p:guide pos="15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70" d="100"/>
        <a:sy n="170" d="100"/>
      </p:scale>
      <p:origin x="0" y="43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33" Type="http://customschemas.google.com/relationships/presentationmetadata" Target="meta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7387" y="1143000"/>
            <a:ext cx="5483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760389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ru-RU" altLang="ru-RU" dirty="0" smtClean="0"/>
              <a:t>Уважаемые коллеги! Меня зовут </a:t>
            </a:r>
            <a:r>
              <a:rPr lang="ru-RU" altLang="ru-RU" dirty="0" err="1" smtClean="0"/>
              <a:t>Диго</a:t>
            </a:r>
            <a:r>
              <a:rPr lang="ru-RU" altLang="ru-RU" dirty="0" smtClean="0"/>
              <a:t> С.М., и я являюсь  руководителем направления по работе с  образовательными организациями.</a:t>
            </a:r>
          </a:p>
          <a:p>
            <a:r>
              <a:rPr lang="ru-RU" altLang="ru-RU" dirty="0" smtClean="0"/>
              <a:t>Вы все знаете, что ситуация в сфере образования очень сложная. К существовавшим ранее «факторов влияния», добавились</a:t>
            </a:r>
            <a:r>
              <a:rPr lang="ru-RU" altLang="ru-RU" baseline="0" dirty="0" smtClean="0"/>
              <a:t> </a:t>
            </a:r>
            <a:r>
              <a:rPr lang="ru-RU" altLang="ru-RU" dirty="0" smtClean="0"/>
              <a:t> внешние, связанные с международной обстановкой.</a:t>
            </a:r>
            <a:r>
              <a:rPr lang="ru-RU" altLang="ru-RU" baseline="0" dirty="0" smtClean="0"/>
              <a:t>  Идёт процесс перестройки системы образования, появляются новые, ранее не существовавшие организационные формы.</a:t>
            </a:r>
            <a:r>
              <a:rPr lang="ru-RU" altLang="ru-RU" dirty="0" smtClean="0"/>
              <a:t> Очень часто меняется законодательство, в </a:t>
            </a:r>
            <a:r>
              <a:rPr lang="ru-RU" altLang="ru-RU" dirty="0" err="1" smtClean="0"/>
              <a:t>т.ч</a:t>
            </a:r>
            <a:r>
              <a:rPr lang="ru-RU" altLang="ru-RU" dirty="0" smtClean="0"/>
              <a:t> «Закон об образовании». </a:t>
            </a:r>
            <a:br>
              <a:rPr lang="ru-RU" altLang="ru-RU" dirty="0" smtClean="0"/>
            </a:br>
            <a:r>
              <a:rPr lang="ru-RU" altLang="ru-RU" dirty="0" smtClean="0"/>
              <a:t>Несмотря на это  мы можем отметить существенные успехи в деле нашего сотрудничества</a:t>
            </a:r>
          </a:p>
          <a:p>
            <a:endParaRPr lang="ru-RU" altLang="ru-RU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1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Мы ждём вашего участия </a:t>
            </a:r>
            <a:endParaRPr dirty="0"/>
          </a:p>
        </p:txBody>
      </p:sp>
      <p:sp>
        <p:nvSpPr>
          <p:cNvPr id="160" name="Google Shape;16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Подведение итогов конкурса происходит в 3</a:t>
            </a:r>
            <a:r>
              <a:rPr lang="ru-RU" baseline="0" dirty="0" smtClean="0"/>
              <a:t> </a:t>
            </a:r>
            <a:r>
              <a:rPr lang="ru-RU" dirty="0" smtClean="0"/>
              <a:t> этапа</a:t>
            </a:r>
            <a:r>
              <a:rPr lang="ru-RU" baseline="0" dirty="0" smtClean="0"/>
              <a:t> – региональный,  ФО и страны, заключительный. На слайде –жюри заключительного тура (я работаю с ними). Но, безусловно, мы благодарим  членов жюри всех этапов. Самым «</a:t>
            </a:r>
            <a:r>
              <a:rPr lang="ru-RU" baseline="0" dirty="0" err="1" smtClean="0"/>
              <a:t>судьбо</a:t>
            </a:r>
            <a:r>
              <a:rPr lang="ru-RU" baseline="0" dirty="0" smtClean="0"/>
              <a:t>-определяющим» является жюри первого </a:t>
            </a:r>
            <a:r>
              <a:rPr lang="ru-RU" baseline="0" dirty="0" err="1" smtClean="0"/>
              <a:t>этпа</a:t>
            </a:r>
            <a:r>
              <a:rPr lang="ru-RU" baseline="0" dirty="0" smtClean="0"/>
              <a:t>. Остальные работают только с теми ВКР, которые отобраны на первом этапе.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aseline="0" dirty="0" smtClean="0"/>
              <a:t>Обратите внимание на состав жюри – представлены разные регионы, включая зарубежные страны, представители УЗ и бизнеса (причём многие совмещают преподавательскую и проектную деятельность..</a:t>
            </a:r>
            <a:endParaRPr dirty="0"/>
          </a:p>
        </p:txBody>
      </p:sp>
      <p:sp>
        <p:nvSpPr>
          <p:cNvPr id="160" name="Google Shape;16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Большое внимание уделяется подготовке преподавателей. На слайде перечислены</a:t>
            </a:r>
            <a:r>
              <a:rPr lang="ru-RU" baseline="0" dirty="0" smtClean="0"/>
              <a:t> основные </a:t>
            </a:r>
            <a:r>
              <a:rPr lang="ru-RU" dirty="0" smtClean="0"/>
              <a:t>возможности.</a:t>
            </a:r>
            <a:endParaRPr dirty="0"/>
          </a:p>
        </p:txBody>
      </p:sp>
      <p:sp>
        <p:nvSpPr>
          <p:cNvPr id="160" name="Google Shape;16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На слайде перечислены некоторые, имеющие отношения к нашей тематике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0" name="Google Shape;16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Продолжается процесс создания кафедр и других подразделений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На слайде указаны выступления, посвященные</a:t>
            </a:r>
            <a:r>
              <a:rPr lang="ru-RU" baseline="0" dirty="0" smtClean="0"/>
              <a:t> этим вопросам</a:t>
            </a:r>
            <a:endParaRPr dirty="0"/>
          </a:p>
        </p:txBody>
      </p:sp>
      <p:sp>
        <p:nvSpPr>
          <p:cNvPr id="160" name="Google Shape;16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По вопросам размещения инф. досок и оформления классов обращайтесь к региональному дистрибутору</a:t>
            </a:r>
            <a:endParaRPr dirty="0"/>
          </a:p>
        </p:txBody>
      </p:sp>
      <p:sp>
        <p:nvSpPr>
          <p:cNvPr id="185" name="Google Shape;18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Интересен не только</a:t>
            </a:r>
            <a:r>
              <a:rPr lang="ru-RU" baseline="0" dirty="0" smtClean="0"/>
              <a:t> пример использования сети «</a:t>
            </a:r>
            <a:r>
              <a:rPr lang="ru-RU" baseline="0" dirty="0" err="1" smtClean="0"/>
              <a:t>вконтакте</a:t>
            </a:r>
            <a:r>
              <a:rPr lang="ru-RU" baseline="0" dirty="0" smtClean="0"/>
              <a:t>», но и мероприятие, о котором дается информация</a:t>
            </a:r>
            <a:endParaRPr dirty="0"/>
          </a:p>
        </p:txBody>
      </p:sp>
      <p:sp>
        <p:nvSpPr>
          <p:cNvPr id="160" name="Google Shape;16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С 2021 г. УЗ стран ближнего зарубежья (за исключением Казахстана) работают по международным договорам, условия</a:t>
            </a:r>
            <a:r>
              <a:rPr lang="ru-RU" baseline="0" dirty="0" smtClean="0"/>
              <a:t> которых существенно отличаются от российских. Мы продолжаем сотрудничество с УЗ зарубежных стран. Большинство наших активностей  - интернациональные, международные.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aseline="0" dirty="0" smtClean="0"/>
              <a:t>Мы предпринимаем определённые шаги, направленные  на расширение сотрудничества</a:t>
            </a:r>
            <a:endParaRPr dirty="0"/>
          </a:p>
        </p:txBody>
      </p:sp>
      <p:sp>
        <p:nvSpPr>
          <p:cNvPr id="160" name="Google Shape;16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7" y="1143000"/>
            <a:ext cx="5483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96" name="Google Shape;19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0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21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ru-RU" altLang="ru-RU" dirty="0" smtClean="0"/>
              <a:t>Кроме</a:t>
            </a:r>
            <a:r>
              <a:rPr lang="ru-RU" altLang="ru-RU" baseline="0" dirty="0" smtClean="0"/>
              <a:t> того, что всем могут быть интересны наши основные продукты без отраслевой специфики, в прайс-листе «1С» множество ПП практически по всем отраслям. Кроме того, создаются специальные отраслевые продукты для УЗ.  Эти  п</a:t>
            </a:r>
            <a:r>
              <a:rPr lang="ru-RU" altLang="ru-RU" dirty="0" smtClean="0"/>
              <a:t>родукты содержат не только собственно программные продукты, но и методические материалы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0" name="Google Shape;16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 noChangeArrowheads="1"/>
          </p:cNvSpPr>
          <p:nvPr/>
        </p:nvSpPr>
        <p:spPr bwMode="auto">
          <a:xfrm>
            <a:off x="3883852" y="8684826"/>
            <a:ext cx="2972547" cy="457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1600" u="sng">
                <a:solidFill>
                  <a:srgbClr val="006600"/>
                </a:solidFill>
                <a:latin typeface="Futura PT Demi" pitchFamily="34" charset="-52"/>
              </a:defRPr>
            </a:lvl1pPr>
            <a:lvl2pPr marL="742950" indent="-285750">
              <a:defRPr sz="1600" u="sng">
                <a:solidFill>
                  <a:srgbClr val="006600"/>
                </a:solidFill>
                <a:latin typeface="Futura PT Demi" pitchFamily="34" charset="-52"/>
              </a:defRPr>
            </a:lvl2pPr>
            <a:lvl3pPr marL="1143000" indent="-228600">
              <a:defRPr sz="1600" u="sng">
                <a:solidFill>
                  <a:srgbClr val="006600"/>
                </a:solidFill>
                <a:latin typeface="Futura PT Demi" pitchFamily="34" charset="-52"/>
              </a:defRPr>
            </a:lvl3pPr>
            <a:lvl4pPr marL="1600200" indent="-228600">
              <a:defRPr sz="1600" u="sng">
                <a:solidFill>
                  <a:srgbClr val="006600"/>
                </a:solidFill>
                <a:latin typeface="Futura PT Demi" pitchFamily="34" charset="-52"/>
              </a:defRPr>
            </a:lvl4pPr>
            <a:lvl5pPr marL="2057400" indent="-228600">
              <a:defRPr sz="1600" u="sng">
                <a:solidFill>
                  <a:srgbClr val="006600"/>
                </a:solidFill>
                <a:latin typeface="Futura PT Demi" pitchFamily="34" charset="-5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rgbClr val="006600"/>
                </a:solidFill>
                <a:latin typeface="Futura PT Demi" pitchFamily="34" charset="-5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rgbClr val="006600"/>
                </a:solidFill>
                <a:latin typeface="Futura PT Demi" pitchFamily="34" charset="-5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rgbClr val="006600"/>
                </a:solidFill>
                <a:latin typeface="Futura PT Demi" pitchFamily="34" charset="-5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rgbClr val="006600"/>
                </a:solidFill>
                <a:latin typeface="Futura PT Demi" pitchFamily="34" charset="-52"/>
              </a:defRPr>
            </a:lvl9pPr>
          </a:lstStyle>
          <a:p>
            <a:pPr algn="r" eaLnBrk="1" hangingPunct="1"/>
            <a:fld id="{0A7F7571-4DF5-41B7-82BC-20A5000E3EAA}" type="slidenum">
              <a:rPr lang="ru-RU" altLang="ru-RU" sz="1200" u="none">
                <a:solidFill>
                  <a:schemeClr val="tx1"/>
                </a:solidFill>
                <a:latin typeface="Arial" charset="0"/>
                <a:cs typeface="Arial" charset="0"/>
              </a:rPr>
              <a:pPr algn="r" eaLnBrk="1" hangingPunct="1"/>
              <a:t>4</a:t>
            </a:fld>
            <a:endParaRPr lang="ru-RU" altLang="ru-RU" sz="1200" u="none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7388" y="1143000"/>
            <a:ext cx="5483225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</a:pPr>
            <a:endParaRPr lang="ru-RU" altLang="ru-RU" sz="100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ru-RU" altLang="ru-RU" dirty="0" smtClean="0"/>
              <a:t>Конкурс ВКР является одним из важнейших мероприятий работы С УЗ.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ru-RU" altLang="ru-RU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ru-RU" altLang="ru-RU" dirty="0" smtClean="0"/>
              <a:t>  Необходимо объединять усилия преподавателей, представителей бизнеса и студентов, направленные на качественное  выполнение этой работы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1" name="Google Shape;17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Несмотря на то, что вы можете посмотреть всю</a:t>
            </a:r>
            <a:r>
              <a:rPr lang="ru-RU" baseline="0" dirty="0" smtClean="0"/>
              <a:t> информацию в инф. письме, мне хочется показать хотя бы победителей заключительного тура. </a:t>
            </a:r>
            <a:br>
              <a:rPr lang="ru-RU" baseline="0" dirty="0" smtClean="0"/>
            </a:br>
            <a:r>
              <a:rPr lang="ru-RU" baseline="0" dirty="0" smtClean="0"/>
              <a:t>Обратите внимание на две последние работы. Там указаны руководители точек практики. Они получили такие же награды как и студент, и руководитель ВКР.</a:t>
            </a:r>
            <a:endParaRPr dirty="0"/>
          </a:p>
        </p:txBody>
      </p:sp>
      <p:sp>
        <p:nvSpPr>
          <p:cNvPr id="160" name="Google Shape;16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ru-RU" dirty="0" smtClean="0"/>
              <a:t>В прошлом году</a:t>
            </a:r>
            <a:r>
              <a:rPr lang="ru-RU" baseline="0" dirty="0" smtClean="0"/>
              <a:t> несколько партнеров показали близкие результаты, поэтому было принято решение в </a:t>
            </a:r>
            <a:r>
              <a:rPr lang="ru-RU" altLang="ru-RU" sz="1800" dirty="0" smtClean="0">
                <a:solidFill>
                  <a:schemeClr val="accent2"/>
                </a:solidFill>
              </a:rPr>
              <a:t>Конкурсе точек практики присвоить 3 третьих места, а в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ru-RU" altLang="ru-RU" dirty="0" smtClean="0">
                <a:solidFill>
                  <a:schemeClr val="accent2"/>
                </a:solidFill>
              </a:rPr>
              <a:t>номинации «За массовую подготовку молодых специалистов…»  - определено 4 призера.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0" name="Google Shape;16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1"/>
          <p:cNvSpPr txBox="1">
            <a:spLocks noGrp="1"/>
          </p:cNvSpPr>
          <p:nvPr>
            <p:ph type="title"/>
          </p:nvPr>
        </p:nvSpPr>
        <p:spPr>
          <a:xfrm>
            <a:off x="1620000" y="339725"/>
            <a:ext cx="6913175" cy="369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54000" bIns="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1AF00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1"/>
          <p:cNvSpPr txBox="1">
            <a:spLocks noGrp="1"/>
          </p:cNvSpPr>
          <p:nvPr>
            <p:ph type="body" idx="1"/>
          </p:nvPr>
        </p:nvSpPr>
        <p:spPr>
          <a:xfrm>
            <a:off x="250825" y="1438275"/>
            <a:ext cx="8642350" cy="29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5600" algn="l">
              <a:spcBef>
                <a:spcPts val="700"/>
              </a:spcBef>
              <a:spcAft>
                <a:spcPts val="0"/>
              </a:spcAft>
              <a:buClr>
                <a:srgbClr val="F1AF00"/>
              </a:buClr>
              <a:buSzPts val="2000"/>
              <a:buChar char="▪"/>
              <a:defRPr/>
            </a:lvl1pPr>
            <a:lvl2pPr marL="914400" lvl="1" indent="-342900" algn="l">
              <a:spcBef>
                <a:spcPts val="630"/>
              </a:spcBef>
              <a:spcAft>
                <a:spcPts val="0"/>
              </a:spcAft>
              <a:buClr>
                <a:srgbClr val="F1AF00"/>
              </a:buClr>
              <a:buSzPts val="1800"/>
              <a:buFont typeface="Arial"/>
              <a:buChar char="•"/>
              <a:defRPr/>
            </a:lvl2pPr>
            <a:lvl3pPr marL="1371600" lvl="2" indent="-342900" algn="l">
              <a:spcBef>
                <a:spcPts val="63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63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63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21"/>
          <p:cNvSpPr txBox="1">
            <a:spLocks noGrp="1"/>
          </p:cNvSpPr>
          <p:nvPr>
            <p:ph type="dt" idx="10"/>
          </p:nvPr>
        </p:nvSpPr>
        <p:spPr>
          <a:xfrm>
            <a:off x="250825" y="4751387"/>
            <a:ext cx="2160587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>
                <a:solidFill>
                  <a:srgbClr val="7F7F7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1"/>
          <p:cNvSpPr txBox="1">
            <a:spLocks noGrp="1"/>
          </p:cNvSpPr>
          <p:nvPr>
            <p:ph type="ftr" idx="11"/>
          </p:nvPr>
        </p:nvSpPr>
        <p:spPr>
          <a:xfrm>
            <a:off x="2411412" y="4660900"/>
            <a:ext cx="5905500" cy="261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 b="1">
                <a:solidFill>
                  <a:srgbClr val="7F7F7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1"/>
          <p:cNvSpPr txBox="1">
            <a:spLocks noGrp="1"/>
          </p:cNvSpPr>
          <p:nvPr>
            <p:ph type="sldNum" idx="12"/>
          </p:nvPr>
        </p:nvSpPr>
        <p:spPr>
          <a:xfrm>
            <a:off x="8101012" y="4741862"/>
            <a:ext cx="765175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>
  <p:cSld name="Сравнение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2"/>
          <p:cNvSpPr txBox="1">
            <a:spLocks noGrp="1"/>
          </p:cNvSpPr>
          <p:nvPr>
            <p:ph type="body" idx="1"/>
          </p:nvPr>
        </p:nvSpPr>
        <p:spPr>
          <a:xfrm>
            <a:off x="250826" y="1260475"/>
            <a:ext cx="4248150" cy="619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840"/>
              </a:spcBef>
              <a:spcAft>
                <a:spcPts val="0"/>
              </a:spcAft>
              <a:buSzPts val="2400"/>
              <a:buNone/>
              <a:defRPr sz="2400" b="1">
                <a:solidFill>
                  <a:srgbClr val="F1AF00"/>
                </a:solidFill>
              </a:defRPr>
            </a:lvl1pPr>
            <a:lvl2pPr marL="914400" lvl="1" indent="-228600" algn="l">
              <a:spcBef>
                <a:spcPts val="700"/>
              </a:spcBef>
              <a:spcAft>
                <a:spcPts val="0"/>
              </a:spcAft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630"/>
              </a:spcBef>
              <a:spcAft>
                <a:spcPts val="0"/>
              </a:spcAft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56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2" name="Google Shape;32;p22"/>
          <p:cNvSpPr txBox="1">
            <a:spLocks noGrp="1"/>
          </p:cNvSpPr>
          <p:nvPr>
            <p:ph type="body" idx="2"/>
          </p:nvPr>
        </p:nvSpPr>
        <p:spPr>
          <a:xfrm>
            <a:off x="250826" y="1879600"/>
            <a:ext cx="4248150" cy="26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63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spcBef>
                <a:spcPts val="63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63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63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63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2"/>
          <p:cNvSpPr txBox="1">
            <a:spLocks noGrp="1"/>
          </p:cNvSpPr>
          <p:nvPr>
            <p:ph type="body" idx="3"/>
          </p:nvPr>
        </p:nvSpPr>
        <p:spPr>
          <a:xfrm>
            <a:off x="4629150" y="1260475"/>
            <a:ext cx="4264024" cy="619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840"/>
              </a:spcBef>
              <a:spcAft>
                <a:spcPts val="0"/>
              </a:spcAft>
              <a:buSzPts val="2400"/>
              <a:buNone/>
              <a:defRPr sz="2400" b="1">
                <a:solidFill>
                  <a:srgbClr val="F1AF00"/>
                </a:solidFill>
              </a:defRPr>
            </a:lvl1pPr>
            <a:lvl2pPr marL="914400" lvl="1" indent="-228600" algn="l">
              <a:spcBef>
                <a:spcPts val="700"/>
              </a:spcBef>
              <a:spcAft>
                <a:spcPts val="0"/>
              </a:spcAft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630"/>
              </a:spcBef>
              <a:spcAft>
                <a:spcPts val="0"/>
              </a:spcAft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56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4" name="Google Shape;34;p22"/>
          <p:cNvSpPr txBox="1">
            <a:spLocks noGrp="1"/>
          </p:cNvSpPr>
          <p:nvPr>
            <p:ph type="body" idx="4"/>
          </p:nvPr>
        </p:nvSpPr>
        <p:spPr>
          <a:xfrm>
            <a:off x="4629149" y="1879600"/>
            <a:ext cx="4264025" cy="26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63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spcBef>
                <a:spcPts val="63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63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63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63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22"/>
          <p:cNvSpPr txBox="1">
            <a:spLocks noGrp="1"/>
          </p:cNvSpPr>
          <p:nvPr>
            <p:ph type="title"/>
          </p:nvPr>
        </p:nvSpPr>
        <p:spPr>
          <a:xfrm>
            <a:off x="1620000" y="340296"/>
            <a:ext cx="691317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54000" bIns="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1AF00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2"/>
          <p:cNvSpPr txBox="1">
            <a:spLocks noGrp="1"/>
          </p:cNvSpPr>
          <p:nvPr>
            <p:ph type="dt" idx="10"/>
          </p:nvPr>
        </p:nvSpPr>
        <p:spPr>
          <a:xfrm>
            <a:off x="250825" y="4751387"/>
            <a:ext cx="2160587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>
                <a:solidFill>
                  <a:srgbClr val="7F7F7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2"/>
          <p:cNvSpPr txBox="1">
            <a:spLocks noGrp="1"/>
          </p:cNvSpPr>
          <p:nvPr>
            <p:ph type="ftr" idx="11"/>
          </p:nvPr>
        </p:nvSpPr>
        <p:spPr>
          <a:xfrm>
            <a:off x="2411412" y="4660900"/>
            <a:ext cx="5905500" cy="261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 b="1">
                <a:solidFill>
                  <a:srgbClr val="7F7F7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2"/>
          <p:cNvSpPr txBox="1">
            <a:spLocks noGrp="1"/>
          </p:cNvSpPr>
          <p:nvPr>
            <p:ph type="sldNum" idx="12"/>
          </p:nvPr>
        </p:nvSpPr>
        <p:spPr>
          <a:xfrm>
            <a:off x="8101012" y="4741862"/>
            <a:ext cx="765175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3"/>
          <p:cNvSpPr txBox="1">
            <a:spLocks noGrp="1"/>
          </p:cNvSpPr>
          <p:nvPr>
            <p:ph type="title"/>
          </p:nvPr>
        </p:nvSpPr>
        <p:spPr>
          <a:xfrm>
            <a:off x="1620000" y="339725"/>
            <a:ext cx="6913175" cy="369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54000" bIns="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3"/>
          <p:cNvSpPr txBox="1">
            <a:spLocks noGrp="1"/>
          </p:cNvSpPr>
          <p:nvPr>
            <p:ph type="body" idx="1"/>
          </p:nvPr>
        </p:nvSpPr>
        <p:spPr>
          <a:xfrm>
            <a:off x="250825" y="1438275"/>
            <a:ext cx="8642350" cy="29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700"/>
              </a:spcBef>
              <a:spcAft>
                <a:spcPts val="0"/>
              </a:spcAft>
              <a:buSzPts val="2000"/>
              <a:buNone/>
              <a:defRPr/>
            </a:lvl1pPr>
            <a:lvl2pPr marL="914400" lvl="1" indent="-228600" algn="l">
              <a:spcBef>
                <a:spcPts val="630"/>
              </a:spcBef>
              <a:spcAft>
                <a:spcPts val="0"/>
              </a:spcAft>
              <a:buSzPts val="1800"/>
              <a:buFont typeface="Arial"/>
              <a:buNone/>
              <a:defRPr/>
            </a:lvl2pPr>
            <a:lvl3pPr marL="1371600" lvl="2" indent="-228600" algn="l">
              <a:spcBef>
                <a:spcPts val="560"/>
              </a:spcBef>
              <a:spcAft>
                <a:spcPts val="0"/>
              </a:spcAft>
              <a:buSzPts val="1600"/>
              <a:buFont typeface="Arial"/>
              <a:buNone/>
              <a:defRPr/>
            </a:lvl3pPr>
            <a:lvl4pPr marL="1828800" lvl="3" indent="-228600" algn="l">
              <a:spcBef>
                <a:spcPts val="560"/>
              </a:spcBef>
              <a:spcAft>
                <a:spcPts val="0"/>
              </a:spcAft>
              <a:buSzPts val="1600"/>
              <a:buFont typeface="Arial"/>
              <a:buNone/>
              <a:defRPr/>
            </a:lvl4pPr>
            <a:lvl5pPr marL="2286000" lvl="4" indent="-228600" algn="l">
              <a:spcBef>
                <a:spcPts val="49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3"/>
          <p:cNvSpPr txBox="1">
            <a:spLocks noGrp="1"/>
          </p:cNvSpPr>
          <p:nvPr>
            <p:ph type="dt" idx="10"/>
          </p:nvPr>
        </p:nvSpPr>
        <p:spPr>
          <a:xfrm>
            <a:off x="250825" y="4751387"/>
            <a:ext cx="2160587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>
                <a:solidFill>
                  <a:srgbClr val="7F7F7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3"/>
          <p:cNvSpPr txBox="1">
            <a:spLocks noGrp="1"/>
          </p:cNvSpPr>
          <p:nvPr>
            <p:ph type="ftr" idx="11"/>
          </p:nvPr>
        </p:nvSpPr>
        <p:spPr>
          <a:xfrm>
            <a:off x="2411412" y="4660900"/>
            <a:ext cx="5905500" cy="261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 b="1">
                <a:solidFill>
                  <a:srgbClr val="7F7F7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3"/>
          <p:cNvSpPr txBox="1">
            <a:spLocks noGrp="1"/>
          </p:cNvSpPr>
          <p:nvPr>
            <p:ph type="sldNum" idx="12"/>
          </p:nvPr>
        </p:nvSpPr>
        <p:spPr>
          <a:xfrm>
            <a:off x="8101012" y="4741862"/>
            <a:ext cx="765175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>
  <p:cSld name="Пустой слайд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6"/>
          <p:cNvSpPr txBox="1">
            <a:spLocks noGrp="1"/>
          </p:cNvSpPr>
          <p:nvPr>
            <p:ph type="title"/>
          </p:nvPr>
        </p:nvSpPr>
        <p:spPr>
          <a:xfrm>
            <a:off x="1620000" y="340296"/>
            <a:ext cx="688618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54000" bIns="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6"/>
          <p:cNvSpPr txBox="1">
            <a:spLocks noGrp="1"/>
          </p:cNvSpPr>
          <p:nvPr>
            <p:ph type="dt" idx="10"/>
          </p:nvPr>
        </p:nvSpPr>
        <p:spPr>
          <a:xfrm>
            <a:off x="250825" y="4751387"/>
            <a:ext cx="2160587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>
                <a:solidFill>
                  <a:srgbClr val="7F7F7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6"/>
          <p:cNvSpPr txBox="1">
            <a:spLocks noGrp="1"/>
          </p:cNvSpPr>
          <p:nvPr>
            <p:ph type="ftr" idx="11"/>
          </p:nvPr>
        </p:nvSpPr>
        <p:spPr>
          <a:xfrm>
            <a:off x="2411412" y="4660900"/>
            <a:ext cx="5905500" cy="261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 b="1">
                <a:solidFill>
                  <a:srgbClr val="7F7F7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6"/>
          <p:cNvSpPr txBox="1">
            <a:spLocks noGrp="1"/>
          </p:cNvSpPr>
          <p:nvPr>
            <p:ph type="sldNum" idx="12"/>
          </p:nvPr>
        </p:nvSpPr>
        <p:spPr>
          <a:xfrm>
            <a:off x="8101012" y="4741862"/>
            <a:ext cx="765175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3183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1"/>
          <p:cNvSpPr txBox="1">
            <a:spLocks noGrp="1"/>
          </p:cNvSpPr>
          <p:nvPr>
            <p:ph type="title"/>
          </p:nvPr>
        </p:nvSpPr>
        <p:spPr>
          <a:xfrm>
            <a:off x="1620000" y="339725"/>
            <a:ext cx="6913175" cy="369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54000" bIns="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1AF00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1"/>
          <p:cNvSpPr txBox="1">
            <a:spLocks noGrp="1"/>
          </p:cNvSpPr>
          <p:nvPr>
            <p:ph type="body" idx="1"/>
          </p:nvPr>
        </p:nvSpPr>
        <p:spPr>
          <a:xfrm>
            <a:off x="250825" y="1438275"/>
            <a:ext cx="8642350" cy="29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5600" algn="l">
              <a:spcBef>
                <a:spcPts val="700"/>
              </a:spcBef>
              <a:spcAft>
                <a:spcPts val="0"/>
              </a:spcAft>
              <a:buClr>
                <a:srgbClr val="F1AF00"/>
              </a:buClr>
              <a:buSzPts val="2000"/>
              <a:buChar char="▪"/>
              <a:defRPr/>
            </a:lvl1pPr>
            <a:lvl2pPr marL="914400" lvl="1" indent="-342900" algn="l">
              <a:spcBef>
                <a:spcPts val="630"/>
              </a:spcBef>
              <a:spcAft>
                <a:spcPts val="0"/>
              </a:spcAft>
              <a:buClr>
                <a:srgbClr val="F1AF00"/>
              </a:buClr>
              <a:buSzPts val="1800"/>
              <a:buFont typeface="Arial"/>
              <a:buChar char="•"/>
              <a:defRPr/>
            </a:lvl2pPr>
            <a:lvl3pPr marL="1371600" lvl="2" indent="-342900" algn="l">
              <a:spcBef>
                <a:spcPts val="63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63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63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21"/>
          <p:cNvSpPr txBox="1">
            <a:spLocks noGrp="1"/>
          </p:cNvSpPr>
          <p:nvPr>
            <p:ph type="dt" idx="10"/>
          </p:nvPr>
        </p:nvSpPr>
        <p:spPr>
          <a:xfrm>
            <a:off x="250825" y="4751387"/>
            <a:ext cx="2160587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>
                <a:solidFill>
                  <a:srgbClr val="7F7F7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1"/>
          <p:cNvSpPr txBox="1">
            <a:spLocks noGrp="1"/>
          </p:cNvSpPr>
          <p:nvPr>
            <p:ph type="ftr" idx="11"/>
          </p:nvPr>
        </p:nvSpPr>
        <p:spPr>
          <a:xfrm>
            <a:off x="2411412" y="4660900"/>
            <a:ext cx="5905500" cy="261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 b="1">
                <a:solidFill>
                  <a:srgbClr val="7F7F7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1"/>
          <p:cNvSpPr txBox="1">
            <a:spLocks noGrp="1"/>
          </p:cNvSpPr>
          <p:nvPr>
            <p:ph type="sldNum" idx="12"/>
          </p:nvPr>
        </p:nvSpPr>
        <p:spPr>
          <a:xfrm>
            <a:off x="8101012" y="4741862"/>
            <a:ext cx="765175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8291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итульный слайд" type="title">
  <p:cSld name="TITLE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>
            <a:spLocks noGrp="1"/>
          </p:cNvSpPr>
          <p:nvPr>
            <p:ph type="ctrTitle"/>
          </p:nvPr>
        </p:nvSpPr>
        <p:spPr>
          <a:xfrm>
            <a:off x="251520" y="2095277"/>
            <a:ext cx="8640960" cy="549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54000" bIns="0" anchor="ctr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rgbClr val="404040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"/>
          <p:cNvSpPr txBox="1">
            <a:spLocks noGrp="1"/>
          </p:cNvSpPr>
          <p:nvPr>
            <p:ph type="title"/>
          </p:nvPr>
        </p:nvSpPr>
        <p:spPr>
          <a:xfrm>
            <a:off x="1476375" y="339725"/>
            <a:ext cx="7200900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54000" bIns="0" anchor="ctr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rgbClr val="F1AF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rgbClr val="F1AF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rgbClr val="F1AF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rgbClr val="F1AF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rgbClr val="F1AF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600" b="1" i="0" u="none" strike="noStrike" cap="none">
                <a:solidFill>
                  <a:srgbClr val="0F5D9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600" b="1" i="0" u="none" strike="noStrike" cap="none">
                <a:solidFill>
                  <a:srgbClr val="0F5D9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600" b="1" i="0" u="none" strike="noStrike" cap="none">
                <a:solidFill>
                  <a:srgbClr val="0F5D9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600" b="1" i="0" u="none" strike="noStrike" cap="none">
                <a:solidFill>
                  <a:srgbClr val="0F5D9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1"/>
          <p:cNvSpPr txBox="1">
            <a:spLocks noGrp="1"/>
          </p:cNvSpPr>
          <p:nvPr>
            <p:ph type="body" idx="1"/>
          </p:nvPr>
        </p:nvSpPr>
        <p:spPr>
          <a:xfrm>
            <a:off x="250825" y="1438275"/>
            <a:ext cx="5761037" cy="29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spcBef>
                <a:spcPts val="700"/>
              </a:spcBef>
              <a:spcAft>
                <a:spcPts val="0"/>
              </a:spcAft>
              <a:buClr>
                <a:srgbClr val="F1AF00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spcBef>
                <a:spcPts val="630"/>
              </a:spcBef>
              <a:spcAft>
                <a:spcPts val="0"/>
              </a:spcAft>
              <a:buClr>
                <a:srgbClr val="F1AF0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49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1"/>
          <p:cNvSpPr txBox="1">
            <a:spLocks noGrp="1"/>
          </p:cNvSpPr>
          <p:nvPr>
            <p:ph type="dt" idx="10"/>
          </p:nvPr>
        </p:nvSpPr>
        <p:spPr>
          <a:xfrm>
            <a:off x="250825" y="4751387"/>
            <a:ext cx="2160587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1"/>
          <p:cNvSpPr txBox="1">
            <a:spLocks noGrp="1"/>
          </p:cNvSpPr>
          <p:nvPr>
            <p:ph type="ftr" idx="11"/>
          </p:nvPr>
        </p:nvSpPr>
        <p:spPr>
          <a:xfrm>
            <a:off x="2411412" y="4660900"/>
            <a:ext cx="5905500" cy="261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1"/>
          <p:cNvSpPr txBox="1">
            <a:spLocks noGrp="1"/>
          </p:cNvSpPr>
          <p:nvPr>
            <p:ph type="sldNum" idx="12"/>
          </p:nvPr>
        </p:nvSpPr>
        <p:spPr>
          <a:xfrm>
            <a:off x="8101012" y="4741862"/>
            <a:ext cx="765175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 b="0">
              <a:solidFill>
                <a:srgbClr val="000000"/>
              </a:solidFill>
            </a:endParaRPr>
          </a:p>
        </p:txBody>
      </p:sp>
      <p:cxnSp>
        <p:nvCxnSpPr>
          <p:cNvPr id="15" name="Google Shape;15;p11"/>
          <p:cNvCxnSpPr/>
          <p:nvPr/>
        </p:nvCxnSpPr>
        <p:spPr>
          <a:xfrm>
            <a:off x="250825" y="4589462"/>
            <a:ext cx="8642350" cy="0"/>
          </a:xfrm>
          <a:prstGeom prst="straightConnector1">
            <a:avLst/>
          </a:prstGeom>
          <a:noFill/>
          <a:ln w="9525" cap="flat" cmpd="sng">
            <a:solidFill>
              <a:srgbClr val="F1A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pic>
        <p:nvPicPr>
          <p:cNvPr id="16" name="Google Shape;16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9387" y="233362"/>
            <a:ext cx="863600" cy="576262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65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Google Shape;51;p13"/>
          <p:cNvCxnSpPr/>
          <p:nvPr/>
        </p:nvCxnSpPr>
        <p:spPr>
          <a:xfrm>
            <a:off x="250825" y="4589462"/>
            <a:ext cx="8642350" cy="0"/>
          </a:xfrm>
          <a:prstGeom prst="straightConnector1">
            <a:avLst/>
          </a:prstGeom>
          <a:noFill/>
          <a:ln w="9525" cap="flat" cmpd="sng">
            <a:solidFill>
              <a:srgbClr val="F1A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pic>
        <p:nvPicPr>
          <p:cNvPr id="52" name="Google Shape;5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387" y="233362"/>
            <a:ext cx="863600" cy="576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5145087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13"/>
          <p:cNvSpPr txBox="1"/>
          <p:nvPr/>
        </p:nvSpPr>
        <p:spPr>
          <a:xfrm>
            <a:off x="7885112" y="4156075"/>
            <a:ext cx="1077912" cy="739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31.01.2023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–</a:t>
            </a:r>
            <a:br>
              <a:rPr lang="en-US" sz="1400" b="1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 b="1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01.02.2023</a:t>
            </a:r>
            <a:endParaRPr/>
          </a:p>
        </p:txBody>
      </p:sp>
      <p:sp>
        <p:nvSpPr>
          <p:cNvPr id="55" name="Google Shape;55;p13"/>
          <p:cNvSpPr txBox="1"/>
          <p:nvPr/>
        </p:nvSpPr>
        <p:spPr>
          <a:xfrm>
            <a:off x="1979612" y="280987"/>
            <a:ext cx="6408737" cy="492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5400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XXIII международная научно-практическая конференция </a:t>
            </a:r>
            <a:br>
              <a:rPr lang="en-US" sz="1600" b="1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600" b="1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НОВЫЕ ИНФОРМАЦИОННЫЕ ТЕХНОЛОГИИ В ОБРАЗОВАНИИ </a:t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6400" y="334962"/>
            <a:ext cx="576262" cy="384175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>
            <a:spLocks noGrp="1"/>
          </p:cNvSpPr>
          <p:nvPr>
            <p:ph type="title"/>
          </p:nvPr>
        </p:nvSpPr>
        <p:spPr>
          <a:xfrm>
            <a:off x="1476375" y="339725"/>
            <a:ext cx="7200900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54000" bIns="0" anchor="ctr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rgbClr val="F1AF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rgbClr val="F1AF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rgbClr val="F1AF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rgbClr val="F1AF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rgbClr val="F1AF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600" b="1" i="0" u="none" strike="noStrike" cap="none">
                <a:solidFill>
                  <a:srgbClr val="0F5D9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600" b="1" i="0" u="none" strike="noStrike" cap="none">
                <a:solidFill>
                  <a:srgbClr val="0F5D9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600" b="1" i="0" u="none" strike="noStrike" cap="none">
                <a:solidFill>
                  <a:srgbClr val="0F5D9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600" b="1" i="0" u="none" strike="noStrike" cap="none">
                <a:solidFill>
                  <a:srgbClr val="0F5D9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body" idx="1"/>
          </p:nvPr>
        </p:nvSpPr>
        <p:spPr>
          <a:xfrm>
            <a:off x="250825" y="1438275"/>
            <a:ext cx="5761037" cy="29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spcBef>
                <a:spcPts val="700"/>
              </a:spcBef>
              <a:spcAft>
                <a:spcPts val="0"/>
              </a:spcAft>
              <a:buClr>
                <a:srgbClr val="F1AF00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spcBef>
                <a:spcPts val="630"/>
              </a:spcBef>
              <a:spcAft>
                <a:spcPts val="0"/>
              </a:spcAft>
              <a:buClr>
                <a:srgbClr val="F1AF0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49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9" name="Google Shape;99;p24"/>
          <p:cNvCxnSpPr/>
          <p:nvPr/>
        </p:nvCxnSpPr>
        <p:spPr>
          <a:xfrm>
            <a:off x="250825" y="4589462"/>
            <a:ext cx="8642350" cy="0"/>
          </a:xfrm>
          <a:prstGeom prst="straightConnector1">
            <a:avLst/>
          </a:prstGeom>
          <a:noFill/>
          <a:ln w="9525" cap="flat" cmpd="sng">
            <a:solidFill>
              <a:srgbClr val="F1A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pic>
        <p:nvPicPr>
          <p:cNvPr id="100" name="Google Shape;100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387" y="233362"/>
            <a:ext cx="863600" cy="576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5145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10037" y="501650"/>
            <a:ext cx="923925" cy="61595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24"/>
          <p:cNvSpPr txBox="1">
            <a:spLocks noGrp="1"/>
          </p:cNvSpPr>
          <p:nvPr>
            <p:ph type="title"/>
          </p:nvPr>
        </p:nvSpPr>
        <p:spPr>
          <a:xfrm>
            <a:off x="1476375" y="339725"/>
            <a:ext cx="7200900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54000" bIns="0" anchor="ctr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rgbClr val="F1AF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rgbClr val="F1AF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rgbClr val="F1AF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rgbClr val="F1AF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rgbClr val="F1AF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600" b="1" i="0" u="none" strike="noStrike" cap="none">
                <a:solidFill>
                  <a:srgbClr val="0F5D9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600" b="1" i="0" u="none" strike="noStrike" cap="none">
                <a:solidFill>
                  <a:srgbClr val="0F5D9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600" b="1" i="0" u="none" strike="noStrike" cap="none">
                <a:solidFill>
                  <a:srgbClr val="0F5D9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600" b="1" i="0" u="none" strike="noStrike" cap="none">
                <a:solidFill>
                  <a:srgbClr val="0F5D9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4" name="Google Shape;104;p24"/>
          <p:cNvSpPr txBox="1">
            <a:spLocks noGrp="1"/>
          </p:cNvSpPr>
          <p:nvPr>
            <p:ph type="body" idx="1"/>
          </p:nvPr>
        </p:nvSpPr>
        <p:spPr>
          <a:xfrm>
            <a:off x="250825" y="1438275"/>
            <a:ext cx="5761037" cy="29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spcBef>
                <a:spcPts val="700"/>
              </a:spcBef>
              <a:spcAft>
                <a:spcPts val="0"/>
              </a:spcAft>
              <a:buClr>
                <a:srgbClr val="F1AF00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spcBef>
                <a:spcPts val="630"/>
              </a:spcBef>
              <a:spcAft>
                <a:spcPts val="0"/>
              </a:spcAft>
              <a:buClr>
                <a:srgbClr val="F1AF0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49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1c.ru/news/info.jsp?id=29931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1c.ru/" TargetMode="External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2.xml"/><Relationship Id="rId6" Type="http://schemas.openxmlformats.org/officeDocument/2006/relationships/hyperlink" Target="https://www.student.1c.ru/" TargetMode="External"/><Relationship Id="rId5" Type="http://schemas.openxmlformats.org/officeDocument/2006/relationships/image" Target="../media/image23.png"/><Relationship Id="rId4" Type="http://schemas.openxmlformats.org/officeDocument/2006/relationships/hyperlink" Target="https://t.me/joinchat/UgP6JhEOePX982cA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edu.1cfresh.com/" TargetMode="External"/><Relationship Id="rId7" Type="http://schemas.openxmlformats.org/officeDocument/2006/relationships/image" Target="../media/image6.png"/><Relationship Id="rId12" Type="http://schemas.openxmlformats.org/officeDocument/2006/relationships/image" Target="../media/image1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hyperlink" Target="mailto:vdmi@1c.ru" TargetMode="External"/><Relationship Id="rId10" Type="http://schemas.openxmlformats.org/officeDocument/2006/relationships/image" Target="../media/image9.jpeg"/><Relationship Id="rId4" Type="http://schemas.openxmlformats.org/officeDocument/2006/relationships/hyperlink" Target="https://www.1c-uc3.ru/our-courses/all-courses/dlya-polzovateleiy/1sanalitika/1c-analitika/" TargetMode="External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png"/><Relationship Id="rId5" Type="http://schemas.openxmlformats.org/officeDocument/2006/relationships/oleObject" Target="../embeddings/Microsoft_Excel_97-2003_Worksheet1.xls"/><Relationship Id="rId4" Type="http://schemas.openxmlformats.org/officeDocument/2006/relationships/hyperlink" Target="https://1c.ru/news/info.jsp?id=29931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"/>
          <p:cNvSpPr txBox="1">
            <a:spLocks noGrp="1"/>
          </p:cNvSpPr>
          <p:nvPr>
            <p:ph type="title"/>
          </p:nvPr>
        </p:nvSpPr>
        <p:spPr>
          <a:xfrm>
            <a:off x="1236552" y="1922677"/>
            <a:ext cx="6913175" cy="369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54000" bIns="0" anchor="b" anchorCtr="0">
            <a:spAutoFit/>
          </a:bodyPr>
          <a:lstStyle/>
          <a:p>
            <a:pPr lvl="0">
              <a:buClr>
                <a:srgbClr val="F1AF00"/>
              </a:buClr>
              <a:buSzPts val="2400"/>
            </a:pPr>
            <a:r>
              <a:rPr lang="ru-RU" dirty="0"/>
              <a:t>Сотрудничество  сообщества «1С</a:t>
            </a:r>
            <a:r>
              <a:rPr lang="ru-RU" dirty="0" smtClean="0"/>
              <a:t>» </a:t>
            </a:r>
            <a:r>
              <a:rPr lang="ru-RU" dirty="0"/>
              <a:t>с УЗ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>на </a:t>
            </a:r>
            <a:r>
              <a:rPr lang="ru-RU" dirty="0"/>
              <a:t>современном этапе</a:t>
            </a:r>
            <a:endParaRPr dirty="0"/>
          </a:p>
        </p:txBody>
      </p:sp>
      <p:sp>
        <p:nvSpPr>
          <p:cNvPr id="122" name="Google Shape;122;p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01600" indent="0" algn="ctr" eaLnBrk="1" hangingPunct="1">
              <a:buNone/>
            </a:pPr>
            <a:endParaRPr lang="ru-RU" altLang="ru-RU" b="1" dirty="0"/>
          </a:p>
          <a:p>
            <a:pPr marL="101600" indent="0" algn="ctr" eaLnBrk="1" hangingPunct="1">
              <a:buNone/>
            </a:pPr>
            <a:endParaRPr lang="ru-RU" altLang="ru-RU" sz="2800" b="1" dirty="0" smtClean="0"/>
          </a:p>
          <a:p>
            <a:pPr marL="101600" indent="0" algn="ctr" eaLnBrk="1" hangingPunct="1">
              <a:buNone/>
            </a:pPr>
            <a:r>
              <a:rPr lang="ru-RU" altLang="ru-RU" sz="2800" b="1" dirty="0" err="1" smtClean="0"/>
              <a:t>Диго</a:t>
            </a:r>
            <a:r>
              <a:rPr lang="ru-RU" altLang="ru-RU" sz="2800" b="1" dirty="0" smtClean="0"/>
              <a:t> </a:t>
            </a:r>
            <a:r>
              <a:rPr lang="ru-RU" altLang="ru-RU" sz="2800" b="1" dirty="0"/>
              <a:t>Светлана Михайловна</a:t>
            </a:r>
          </a:p>
        </p:txBody>
      </p:sp>
      <p:sp>
        <p:nvSpPr>
          <p:cNvPr id="123" name="Google Shape;123;p2"/>
          <p:cNvSpPr txBox="1"/>
          <p:nvPr/>
        </p:nvSpPr>
        <p:spPr>
          <a:xfrm>
            <a:off x="971550" y="3410459"/>
            <a:ext cx="7029450" cy="446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eaLnBrk="1" hangingPunct="1">
              <a:spcBef>
                <a:spcPct val="35000"/>
              </a:spcBef>
              <a:buClr>
                <a:srgbClr val="0F5D9B"/>
              </a:buClr>
              <a:buFont typeface="Wingdings" pitchFamily="2" charset="2"/>
              <a:buNone/>
            </a:pPr>
            <a:r>
              <a:rPr lang="ru-RU" altLang="ru-RU" sz="1600" dirty="0" smtClean="0">
                <a:solidFill>
                  <a:schemeClr val="dk1"/>
                </a:solidFill>
              </a:rPr>
              <a:t>  </a:t>
            </a:r>
            <a:r>
              <a:rPr lang="ru-RU" altLang="ru-RU" sz="1600" dirty="0"/>
              <a:t>Руководитель направления по работе с образовательными организациями и учебными центрами, фирма «1С»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072" y="2026317"/>
            <a:ext cx="1371600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19926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1066800" y="63004"/>
            <a:ext cx="691356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54000" bIns="0" anchor="ctr" anchorCtr="0">
            <a:spAutoFit/>
          </a:bodyPr>
          <a:lstStyle/>
          <a:p>
            <a:pPr lvl="0"/>
            <a:r>
              <a:rPr lang="ru-RU" sz="2000" dirty="0"/>
              <a:t>Шестнадцатый Международный конкурс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выпускных </a:t>
            </a:r>
            <a:r>
              <a:rPr lang="ru-RU" sz="2000" dirty="0"/>
              <a:t>квалификационных работ с использованием программных продуктов "1С". </a:t>
            </a:r>
            <a:endParaRPr sz="2000" dirty="0">
              <a:solidFill>
                <a:srgbClr val="F1AF00"/>
              </a:solidFill>
            </a:endParaRPr>
          </a:p>
        </p:txBody>
      </p:sp>
      <p:sp>
        <p:nvSpPr>
          <p:cNvPr id="163" name="Google Shape;163;p7"/>
          <p:cNvSpPr txBox="1">
            <a:spLocks noGrp="1"/>
          </p:cNvSpPr>
          <p:nvPr>
            <p:ph type="body" idx="1"/>
          </p:nvPr>
        </p:nvSpPr>
        <p:spPr>
          <a:xfrm>
            <a:off x="250825" y="1209675"/>
            <a:ext cx="8642350" cy="254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ru-RU" altLang="ru-RU" dirty="0">
                <a:solidFill>
                  <a:schemeClr val="tx1"/>
                </a:solidFill>
              </a:rPr>
              <a:t>Объявлен </a:t>
            </a:r>
            <a:r>
              <a:rPr lang="en-US" altLang="ru-RU" dirty="0">
                <a:solidFill>
                  <a:schemeClr val="tx1"/>
                </a:solidFill>
              </a:rPr>
              <a:t>XVI </a:t>
            </a:r>
            <a:r>
              <a:rPr lang="ru-RU" altLang="ru-RU" dirty="0">
                <a:solidFill>
                  <a:schemeClr val="tx1"/>
                </a:solidFill>
              </a:rPr>
              <a:t>Международный конкурс </a:t>
            </a:r>
            <a:r>
              <a:rPr lang="ru-RU" altLang="ru-RU" dirty="0" smtClean="0">
                <a:solidFill>
                  <a:schemeClr val="tx1"/>
                </a:solidFill>
              </a:rPr>
              <a:t>ВКР </a:t>
            </a:r>
            <a:endParaRPr lang="ru-RU" altLang="ru-RU" dirty="0">
              <a:solidFill>
                <a:schemeClr val="tx1"/>
              </a:solidFill>
            </a:endParaRPr>
          </a:p>
          <a:p>
            <a:pPr marL="101600" indent="0">
              <a:buNone/>
            </a:pPr>
            <a:r>
              <a:rPr lang="ru-RU" altLang="ru-RU" sz="1800" dirty="0" smtClean="0">
                <a:solidFill>
                  <a:srgbClr val="00B050"/>
                </a:solidFill>
              </a:rPr>
              <a:t>        (</a:t>
            </a:r>
            <a:r>
              <a:rPr lang="ru-RU" altLang="ru-RU" sz="1800" dirty="0">
                <a:hlinkClick r:id="rId3"/>
              </a:rPr>
              <a:t>https://1c.ru/news/info.jsp?id=29931</a:t>
            </a:r>
            <a:r>
              <a:rPr lang="ru-RU" altLang="ru-RU" sz="1800" dirty="0" smtClean="0">
                <a:solidFill>
                  <a:srgbClr val="00B050"/>
                </a:solidFill>
              </a:rPr>
              <a:t>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altLang="ru-RU" sz="1600" dirty="0" smtClean="0">
                <a:solidFill>
                  <a:schemeClr val="tx1"/>
                </a:solidFill>
              </a:rPr>
              <a:t>Призываем УЗ обратить внимание на выбор тем ВКР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altLang="ru-RU" sz="1600" dirty="0" smtClean="0">
                <a:solidFill>
                  <a:schemeClr val="tx1"/>
                </a:solidFill>
              </a:rPr>
              <a:t>При выполнении ВКР надо реально работать с ПП,</a:t>
            </a:r>
            <a:br>
              <a:rPr lang="ru-RU" altLang="ru-RU" sz="1600" dirty="0" smtClean="0">
                <a:solidFill>
                  <a:schemeClr val="tx1"/>
                </a:solidFill>
              </a:rPr>
            </a:br>
            <a:r>
              <a:rPr lang="ru-RU" altLang="ru-RU" sz="1600" dirty="0" smtClean="0">
                <a:solidFill>
                  <a:schemeClr val="tx1"/>
                </a:solidFill>
              </a:rPr>
              <a:t> а не просто ссылаться на описание продукта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altLang="ru-RU" sz="1600" dirty="0" smtClean="0">
                <a:solidFill>
                  <a:schemeClr val="tx1"/>
                </a:solidFill>
              </a:rPr>
              <a:t>Руководителям – ответственно относится проверке ВКР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altLang="ru-RU" sz="1600" dirty="0" smtClean="0">
                <a:solidFill>
                  <a:schemeClr val="tx1"/>
                </a:solidFill>
              </a:rPr>
              <a:t>Ждём ваших предложений по работе в жюри</a:t>
            </a:r>
            <a:endParaRPr lang="ru-RU" altLang="ru-RU" sz="1600" dirty="0">
              <a:solidFill>
                <a:schemeClr val="tx1"/>
              </a:solidFill>
            </a:endParaRPr>
          </a:p>
          <a:p>
            <a:pPr marL="101600" indent="0">
              <a:buNone/>
            </a:pPr>
            <a:endParaRPr lang="ru-RU" altLang="ru-RU" sz="1600" dirty="0" smtClean="0">
              <a:solidFill>
                <a:srgbClr val="00B050"/>
              </a:solidFill>
            </a:endParaRPr>
          </a:p>
          <a:p>
            <a:pPr marL="101600" indent="0">
              <a:buNone/>
            </a:pPr>
            <a:endParaRPr lang="ru-RU" altLang="ru-RU" dirty="0">
              <a:solidFill>
                <a:srgbClr val="0070C0"/>
              </a:solidFill>
            </a:endParaRPr>
          </a:p>
          <a:p>
            <a:pPr marL="101600" indent="0">
              <a:buNone/>
            </a:pPr>
            <a:endParaRPr sz="1800" dirty="0">
              <a:solidFill>
                <a:schemeClr val="dk1"/>
              </a:solidFill>
              <a:sym typeface="Arial"/>
            </a:endParaRPr>
          </a:p>
        </p:txBody>
      </p:sp>
      <p:sp>
        <p:nvSpPr>
          <p:cNvPr id="166" name="Google Shape;166;p7"/>
          <p:cNvSpPr txBox="1"/>
          <p:nvPr/>
        </p:nvSpPr>
        <p:spPr>
          <a:xfrm>
            <a:off x="250825" y="4751387"/>
            <a:ext cx="2160587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</a:pPr>
            <a:r>
              <a:rPr lang="en-US" sz="10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31 января – 01 февраля 2023 года </a:t>
            </a:r>
            <a:endParaRPr/>
          </a:p>
        </p:txBody>
      </p:sp>
      <p:sp>
        <p:nvSpPr>
          <p:cNvPr id="167" name="Google Shape;167;p7"/>
          <p:cNvSpPr txBox="1"/>
          <p:nvPr/>
        </p:nvSpPr>
        <p:spPr>
          <a:xfrm>
            <a:off x="2411412" y="4660900"/>
            <a:ext cx="5905500" cy="261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Arial"/>
              <a:buNone/>
            </a:pPr>
            <a:r>
              <a:rPr lang="en-US" sz="8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XXIII международная научно-практическая конференция</a:t>
            </a:r>
            <a:br>
              <a:rPr lang="en-US" sz="8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9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НОВЫЕ ИНФОРМАЦИОННЫЕ ТЕХНОЛОГИИ В ОБРАЗОВАНИИ</a:t>
            </a:r>
            <a:r>
              <a:rPr lang="en-US" sz="8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168" name="Google Shape;168;p7"/>
          <p:cNvSpPr txBox="1"/>
          <p:nvPr/>
        </p:nvSpPr>
        <p:spPr>
          <a:xfrm>
            <a:off x="8101012" y="4741862"/>
            <a:ext cx="765175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/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6572644" y="1830986"/>
            <a:ext cx="2468426" cy="2486253"/>
          </a:xfrm>
          <a:prstGeom prst="rect">
            <a:avLst/>
          </a:prstGeom>
          <a:solidFill>
            <a:srgbClr val="EAEA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576" tIns="36288" rIns="72576" bIns="36288">
            <a:spAutoFit/>
          </a:bodyPr>
          <a:lstStyle>
            <a:lvl1pPr>
              <a:defRPr sz="1600" b="1" u="sng">
                <a:solidFill>
                  <a:srgbClr val="006600"/>
                </a:solidFill>
                <a:latin typeface="Futura PT Demi" pitchFamily="34" charset="0"/>
              </a:defRPr>
            </a:lvl1pPr>
            <a:lvl2pPr marL="742950" indent="-285750">
              <a:defRPr sz="1600" b="1" u="sng">
                <a:solidFill>
                  <a:srgbClr val="006600"/>
                </a:solidFill>
                <a:latin typeface="Futura PT Demi" pitchFamily="34" charset="0"/>
              </a:defRPr>
            </a:lvl2pPr>
            <a:lvl3pPr marL="1143000" indent="-228600">
              <a:defRPr sz="1600" b="1" u="sng">
                <a:solidFill>
                  <a:srgbClr val="006600"/>
                </a:solidFill>
                <a:latin typeface="Futura PT Demi" pitchFamily="34" charset="0"/>
              </a:defRPr>
            </a:lvl3pPr>
            <a:lvl4pPr marL="1600200" indent="-228600">
              <a:defRPr sz="1600" b="1" u="sng">
                <a:solidFill>
                  <a:srgbClr val="006600"/>
                </a:solidFill>
                <a:latin typeface="Futura PT Demi" pitchFamily="34" charset="0"/>
              </a:defRPr>
            </a:lvl4pPr>
            <a:lvl5pPr marL="2057400" indent="-228600">
              <a:defRPr sz="1600" b="1" u="sng">
                <a:solidFill>
                  <a:srgbClr val="006600"/>
                </a:solidFill>
                <a:latin typeface="Futura PT Dem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u="sng">
                <a:solidFill>
                  <a:srgbClr val="006600"/>
                </a:solidFill>
                <a:latin typeface="Futura PT Dem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u="sng">
                <a:solidFill>
                  <a:srgbClr val="006600"/>
                </a:solidFill>
                <a:latin typeface="Futura PT Dem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u="sng">
                <a:solidFill>
                  <a:srgbClr val="006600"/>
                </a:solidFill>
                <a:latin typeface="Futura PT Dem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u="sng">
                <a:solidFill>
                  <a:srgbClr val="006600"/>
                </a:solidFill>
                <a:latin typeface="Futura PT Demi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buSzPct val="110000"/>
            </a:pPr>
            <a:r>
              <a:rPr lang="ru-RU" altLang="ru-RU" b="0" u="none" dirty="0">
                <a:solidFill>
                  <a:schemeClr val="accent2"/>
                </a:solidFill>
              </a:rPr>
              <a:t>Рекомендуем УЗ:</a:t>
            </a:r>
          </a:p>
          <a:p>
            <a:pPr eaLnBrk="1" hangingPunct="1">
              <a:lnSpc>
                <a:spcPct val="70000"/>
              </a:lnSpc>
              <a:buSzPct val="110000"/>
            </a:pPr>
            <a:r>
              <a:rPr lang="ru-RU" altLang="ru-RU" b="0" u="none" dirty="0">
                <a:solidFill>
                  <a:srgbClr val="000000"/>
                </a:solidFill>
              </a:rPr>
              <a:t>Направлять студентов на преддипломную практику к нашим партнерам</a:t>
            </a:r>
          </a:p>
          <a:p>
            <a:pPr eaLnBrk="1" hangingPunct="1">
              <a:lnSpc>
                <a:spcPct val="70000"/>
              </a:lnSpc>
              <a:buSzPct val="110000"/>
            </a:pPr>
            <a:r>
              <a:rPr lang="ru-RU" altLang="ru-RU" b="0" u="none" dirty="0">
                <a:solidFill>
                  <a:srgbClr val="000000"/>
                </a:solidFill>
              </a:rPr>
              <a:t>Брать реальные актуальные темы ВКР по автоматизации бизнес-процессов предприятий</a:t>
            </a:r>
          </a:p>
          <a:p>
            <a:pPr eaLnBrk="1" hangingPunct="1">
              <a:lnSpc>
                <a:spcPct val="70000"/>
              </a:lnSpc>
              <a:buSzPct val="110000"/>
            </a:pPr>
            <a:r>
              <a:rPr lang="ru-RU" altLang="ru-RU" b="0" u="none" dirty="0">
                <a:solidFill>
                  <a:srgbClr val="000000"/>
                </a:solidFill>
              </a:rPr>
              <a:t>Внимательно относится к прохождению преддипломной практики вашими </a:t>
            </a:r>
            <a:r>
              <a:rPr lang="ru-RU" altLang="ru-RU" b="0" u="none" dirty="0" smtClean="0">
                <a:solidFill>
                  <a:srgbClr val="000000"/>
                </a:solidFill>
              </a:rPr>
              <a:t>учащимися</a:t>
            </a:r>
            <a:endParaRPr lang="ru-RU" alt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520701" y="3657600"/>
            <a:ext cx="60519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 </a:t>
            </a:r>
            <a:r>
              <a:rPr lang="ru-RU" dirty="0" err="1">
                <a:solidFill>
                  <a:srgbClr val="00B0F0"/>
                </a:solidFill>
              </a:rPr>
              <a:t>Кантер</a:t>
            </a:r>
            <a:r>
              <a:rPr lang="ru-RU" dirty="0">
                <a:solidFill>
                  <a:srgbClr val="00B0F0"/>
                </a:solidFill>
              </a:rPr>
              <a:t> </a:t>
            </a:r>
            <a:r>
              <a:rPr lang="ru-RU" dirty="0" smtClean="0">
                <a:solidFill>
                  <a:srgbClr val="00B0F0"/>
                </a:solidFill>
              </a:rPr>
              <a:t>А. Н. (</a:t>
            </a:r>
            <a:r>
              <a:rPr lang="ru-RU" dirty="0">
                <a:solidFill>
                  <a:srgbClr val="00B0F0"/>
                </a:solidFill>
              </a:rPr>
              <a:t>ГК «</a:t>
            </a:r>
            <a:r>
              <a:rPr lang="ru-RU" dirty="0" err="1">
                <a:solidFill>
                  <a:srgbClr val="00B0F0"/>
                </a:solidFill>
              </a:rPr>
              <a:t>Форус</a:t>
            </a:r>
            <a:r>
              <a:rPr lang="ru-RU" dirty="0">
                <a:solidFill>
                  <a:srgbClr val="00B0F0"/>
                </a:solidFill>
              </a:rPr>
              <a:t>», Директор по инновациям»),  «От дипломного проекта до продукта. Возможности совместных разработок на "</a:t>
            </a:r>
            <a:r>
              <a:rPr lang="ru-RU" dirty="0" err="1">
                <a:solidFill>
                  <a:srgbClr val="00B0F0"/>
                </a:solidFill>
              </a:rPr>
              <a:t>Октогоне</a:t>
            </a:r>
            <a:r>
              <a:rPr lang="ru-RU" dirty="0">
                <a:solidFill>
                  <a:srgbClr val="00B0F0"/>
                </a:solidFill>
              </a:rPr>
              <a:t>"»</a:t>
            </a:r>
            <a:r>
              <a:rPr lang="ru-RU" dirty="0" smtClean="0">
                <a:solidFill>
                  <a:srgbClr val="00B0F0"/>
                </a:solidFill>
              </a:rPr>
              <a:t> </a:t>
            </a:r>
            <a:endParaRPr lang="ru-RU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1376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1080251" y="155337"/>
            <a:ext cx="554280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54000" bIns="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Благодарности членам жюри заключительного тура</a:t>
            </a:r>
            <a:endParaRPr dirty="0">
              <a:solidFill>
                <a:srgbClr val="F1AF00"/>
              </a:solidFill>
            </a:endParaRPr>
          </a:p>
        </p:txBody>
      </p:sp>
      <p:sp>
        <p:nvSpPr>
          <p:cNvPr id="163" name="Google Shape;163;p7"/>
          <p:cNvSpPr txBox="1">
            <a:spLocks noGrp="1"/>
          </p:cNvSpPr>
          <p:nvPr>
            <p:ph type="body" idx="1"/>
          </p:nvPr>
        </p:nvSpPr>
        <p:spPr>
          <a:xfrm>
            <a:off x="250825" y="1654175"/>
            <a:ext cx="8642350" cy="29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ru-RU" sz="1200" dirty="0" err="1" smtClean="0"/>
              <a:t>Библя</a:t>
            </a:r>
            <a:r>
              <a:rPr lang="ru-RU" sz="1200" dirty="0" smtClean="0"/>
              <a:t> </a:t>
            </a:r>
            <a:r>
              <a:rPr lang="ru-RU" sz="1200" dirty="0"/>
              <a:t>Галина Николаевна (ФГБОУ ВО "Кубанский государственный </a:t>
            </a: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/>
              <a:t>университет</a:t>
            </a:r>
            <a:r>
              <a:rPr lang="ru-RU" sz="1200" dirty="0" smtClean="0"/>
              <a:t>", </a:t>
            </a:r>
            <a:r>
              <a:rPr lang="ru-RU" sz="1200" dirty="0" err="1" smtClean="0"/>
              <a:t>г.Краснодар</a:t>
            </a:r>
            <a:r>
              <a:rPr lang="ru-RU" sz="1200" dirty="0" smtClean="0"/>
              <a:t>, </a:t>
            </a:r>
            <a:r>
              <a:rPr lang="ru-RU" sz="1200" dirty="0"/>
              <a:t>д</a:t>
            </a:r>
            <a:r>
              <a:rPr lang="ru-RU" sz="1200" dirty="0" smtClean="0"/>
              <a:t>оцент)</a:t>
            </a:r>
            <a:endParaRPr lang="ru-RU" sz="1200" dirty="0"/>
          </a:p>
          <a:p>
            <a:r>
              <a:rPr lang="ru-RU" sz="1200" dirty="0" smtClean="0"/>
              <a:t>Перминов </a:t>
            </a:r>
            <a:r>
              <a:rPr lang="ru-RU" sz="1200" dirty="0"/>
              <a:t>Александр Васильевич (ГАПОУ СО «Уральский радиотехнический колледж им. А.С. Попова», </a:t>
            </a:r>
            <a:r>
              <a:rPr lang="ru-RU" sz="1200" dirty="0" err="1" smtClean="0"/>
              <a:t>г.Екатеринбург</a:t>
            </a:r>
            <a:r>
              <a:rPr lang="ru-RU" sz="1200" dirty="0" smtClean="0"/>
              <a:t> ,преподаватель)</a:t>
            </a:r>
            <a:endParaRPr lang="ru-RU" sz="1200" dirty="0"/>
          </a:p>
          <a:p>
            <a:r>
              <a:rPr lang="ru-RU" sz="1200" dirty="0" smtClean="0"/>
              <a:t>Селюнин </a:t>
            </a:r>
            <a:r>
              <a:rPr lang="ru-RU" sz="1200" dirty="0"/>
              <a:t>Александр Геннадьевич (ФГБОУ ВО </a:t>
            </a:r>
            <a:r>
              <a:rPr lang="ru-RU" sz="1200" dirty="0" err="1" smtClean="0"/>
              <a:t>ВятГУ</a:t>
            </a:r>
            <a:r>
              <a:rPr lang="ru-RU" sz="1200" dirty="0"/>
              <a:t>, </a:t>
            </a:r>
            <a:r>
              <a:rPr lang="ru-RU" sz="1200" dirty="0" err="1" smtClean="0"/>
              <a:t>г.Киров</a:t>
            </a:r>
            <a:r>
              <a:rPr lang="ru-RU" sz="1200" dirty="0" smtClean="0"/>
              <a:t>, руководитель </a:t>
            </a:r>
            <a:r>
              <a:rPr lang="ru-RU" sz="1200" dirty="0"/>
              <a:t>Центра Корпоративных Информационных </a:t>
            </a:r>
            <a:r>
              <a:rPr lang="ru-RU" sz="1200" dirty="0" smtClean="0"/>
              <a:t>Систем)</a:t>
            </a:r>
          </a:p>
          <a:p>
            <a:r>
              <a:rPr lang="ru-RU" sz="1200" dirty="0" err="1" smtClean="0"/>
              <a:t>Сиделев</a:t>
            </a:r>
            <a:r>
              <a:rPr lang="ru-RU" sz="1200" dirty="0" smtClean="0"/>
              <a:t> </a:t>
            </a:r>
            <a:r>
              <a:rPr lang="ru-RU" sz="1200" dirty="0"/>
              <a:t>Андрей Александрович (ГАПОУ </a:t>
            </a:r>
            <a:r>
              <a:rPr lang="ru-RU" sz="1200" dirty="0" smtClean="0"/>
              <a:t>«</a:t>
            </a:r>
            <a:r>
              <a:rPr lang="ru-RU" sz="1200" dirty="0" err="1" smtClean="0"/>
              <a:t>Камышинский</a:t>
            </a:r>
            <a:r>
              <a:rPr lang="ru-RU" sz="1200" dirty="0" smtClean="0"/>
              <a:t> </a:t>
            </a:r>
            <a:r>
              <a:rPr lang="ru-RU" sz="1200" dirty="0"/>
              <a:t>политехнический </a:t>
            </a:r>
            <a:r>
              <a:rPr lang="ru-RU" sz="1200" dirty="0" smtClean="0"/>
              <a:t>колледж», </a:t>
            </a:r>
            <a:r>
              <a:rPr lang="ru-RU" sz="1200" dirty="0" err="1" smtClean="0"/>
              <a:t>зам.директора</a:t>
            </a:r>
            <a:r>
              <a:rPr lang="ru-RU" sz="1200" dirty="0" smtClean="0"/>
              <a:t>) </a:t>
            </a:r>
            <a:endParaRPr lang="ru-RU" sz="1200" dirty="0"/>
          </a:p>
          <a:p>
            <a:r>
              <a:rPr lang="ru-RU" sz="1200" dirty="0" smtClean="0">
                <a:solidFill>
                  <a:schemeClr val="tx1"/>
                </a:solidFill>
              </a:rPr>
              <a:t>Степанов </a:t>
            </a:r>
            <a:r>
              <a:rPr lang="ru-RU" sz="1200" dirty="0">
                <a:solidFill>
                  <a:schemeClr val="tx1"/>
                </a:solidFill>
              </a:rPr>
              <a:t>Александр Сергеевич (ИТ-компания РАНГ, </a:t>
            </a:r>
            <a:r>
              <a:rPr lang="ru-RU" sz="1200" dirty="0" smtClean="0">
                <a:solidFill>
                  <a:schemeClr val="tx1"/>
                </a:solidFill>
              </a:rPr>
              <a:t>г. Барнаул, директор)</a:t>
            </a:r>
            <a:endParaRPr lang="ru-RU" sz="1200" dirty="0">
              <a:solidFill>
                <a:schemeClr val="tx1"/>
              </a:solidFill>
            </a:endParaRPr>
          </a:p>
          <a:p>
            <a:r>
              <a:rPr lang="ru-RU" sz="1200" dirty="0" err="1" smtClean="0"/>
              <a:t>Чумаров</a:t>
            </a:r>
            <a:r>
              <a:rPr lang="ru-RU" sz="1200" dirty="0" smtClean="0"/>
              <a:t> </a:t>
            </a:r>
            <a:r>
              <a:rPr lang="ru-RU" sz="1200" dirty="0"/>
              <a:t>Иван Сергеевич (ООО "ДИО-</a:t>
            </a:r>
            <a:r>
              <a:rPr lang="ru-RU" sz="1200" dirty="0" err="1"/>
              <a:t>Консалт</a:t>
            </a:r>
            <a:r>
              <a:rPr lang="ru-RU" sz="1200" dirty="0"/>
              <a:t>", </a:t>
            </a:r>
            <a:r>
              <a:rPr lang="ru-RU" sz="1200" dirty="0" err="1" smtClean="0"/>
              <a:t>г.Тюмень</a:t>
            </a:r>
            <a:r>
              <a:rPr lang="ru-RU" sz="1200" dirty="0" smtClean="0"/>
              <a:t>, генеральный </a:t>
            </a:r>
            <a:r>
              <a:rPr lang="ru-RU" sz="1200" dirty="0"/>
              <a:t>директор, </a:t>
            </a:r>
            <a:r>
              <a:rPr lang="ru-RU" sz="1200" dirty="0" smtClean="0"/>
              <a:t>доцент) </a:t>
            </a:r>
          </a:p>
          <a:p>
            <a:r>
              <a:rPr lang="ru-RU" sz="1200" dirty="0" err="1" smtClean="0"/>
              <a:t>Чумель</a:t>
            </a:r>
            <a:r>
              <a:rPr lang="ru-RU" sz="1200" dirty="0" smtClean="0"/>
              <a:t> </a:t>
            </a:r>
            <a:r>
              <a:rPr lang="ru-RU" sz="1200" dirty="0"/>
              <a:t>Оксана Евгеньевна </a:t>
            </a:r>
            <a:r>
              <a:rPr lang="ru-RU" sz="1200" dirty="0" smtClean="0"/>
              <a:t>(ООО «</a:t>
            </a:r>
            <a:r>
              <a:rPr lang="ru-RU" sz="1200" dirty="0" err="1" smtClean="0"/>
              <a:t>Микос</a:t>
            </a:r>
            <a:r>
              <a:rPr lang="ru-RU" sz="1200" dirty="0" smtClean="0"/>
              <a:t>», </a:t>
            </a:r>
            <a:r>
              <a:rPr lang="ru-RU" sz="1200" dirty="0" err="1" smtClean="0"/>
              <a:t>г.Челябинск</a:t>
            </a:r>
            <a:r>
              <a:rPr lang="ru-RU" sz="1200" dirty="0" smtClean="0"/>
              <a:t>, </a:t>
            </a:r>
            <a:r>
              <a:rPr lang="ru-RU" sz="1200" dirty="0"/>
              <a:t>п</a:t>
            </a:r>
            <a:r>
              <a:rPr lang="ru-RU" sz="1200" dirty="0" smtClean="0"/>
              <a:t>рограммист)</a:t>
            </a:r>
            <a:endParaRPr lang="ru-RU" sz="1200" dirty="0"/>
          </a:p>
          <a:p>
            <a:r>
              <a:rPr lang="ru-RU" sz="1200" dirty="0" err="1" smtClean="0"/>
              <a:t>Чупина</a:t>
            </a:r>
            <a:r>
              <a:rPr lang="ru-RU" sz="1200" dirty="0" smtClean="0"/>
              <a:t> </a:t>
            </a:r>
            <a:r>
              <a:rPr lang="ru-RU" sz="1200" dirty="0"/>
              <a:t>Татьяна Александровна (ТОО "</a:t>
            </a:r>
            <a:r>
              <a:rPr lang="ru-RU" sz="1200" dirty="0" smtClean="0"/>
              <a:t>1С-Сапа</a:t>
            </a:r>
            <a:r>
              <a:rPr lang="ru-RU" sz="1200" dirty="0"/>
              <a:t> ", </a:t>
            </a:r>
            <a:r>
              <a:rPr lang="vi-VN" sz="1200" dirty="0" smtClean="0"/>
              <a:t>Респ</a:t>
            </a:r>
            <a:r>
              <a:rPr lang="ru-RU" sz="1200" dirty="0" smtClean="0"/>
              <a:t>у</a:t>
            </a:r>
            <a:r>
              <a:rPr lang="vi-VN" sz="1200" dirty="0" smtClean="0"/>
              <a:t>блика </a:t>
            </a:r>
            <a:r>
              <a:rPr lang="ru-RU" sz="1200" dirty="0" smtClean="0"/>
              <a:t>Казахстан, </a:t>
            </a:r>
            <a:r>
              <a:rPr lang="ru-RU" sz="1200" dirty="0" err="1" smtClean="0"/>
              <a:t>г.Алматы</a:t>
            </a:r>
            <a:r>
              <a:rPr lang="ru-RU" sz="1200" dirty="0" smtClean="0"/>
              <a:t>, преподаватель УЦ)</a:t>
            </a:r>
            <a:endParaRPr lang="ru-RU" sz="1200" dirty="0"/>
          </a:p>
          <a:p>
            <a:pPr marL="182563" marR="0" lvl="0" indent="-55562" algn="l" rtl="0">
              <a:spcBef>
                <a:spcPts val="0"/>
              </a:spcBef>
              <a:spcAft>
                <a:spcPts val="0"/>
              </a:spcAft>
              <a:buClr>
                <a:srgbClr val="F1AF00"/>
              </a:buClr>
              <a:buSzPts val="2000"/>
              <a:buFont typeface="Noto Sans Symbols"/>
              <a:buNone/>
            </a:pPr>
            <a:r>
              <a:rPr lang="ru-RU" sz="1600" dirty="0" smtClean="0">
                <a:solidFill>
                  <a:schemeClr val="dk1"/>
                </a:solidFill>
                <a:sym typeface="Arial"/>
              </a:rPr>
              <a:t> </a:t>
            </a:r>
            <a:endParaRPr sz="1600" dirty="0">
              <a:solidFill>
                <a:schemeClr val="dk1"/>
              </a:solidFill>
              <a:sym typeface="Arial"/>
            </a:endParaRPr>
          </a:p>
        </p:txBody>
      </p:sp>
      <p:sp>
        <p:nvSpPr>
          <p:cNvPr id="166" name="Google Shape;166;p7"/>
          <p:cNvSpPr txBox="1"/>
          <p:nvPr/>
        </p:nvSpPr>
        <p:spPr>
          <a:xfrm>
            <a:off x="250825" y="4751387"/>
            <a:ext cx="2160587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</a:pPr>
            <a:r>
              <a:rPr lang="en-US" sz="10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31 января – 01 февраля 2023 года </a:t>
            </a:r>
            <a:endParaRPr/>
          </a:p>
        </p:txBody>
      </p:sp>
      <p:sp>
        <p:nvSpPr>
          <p:cNvPr id="167" name="Google Shape;167;p7"/>
          <p:cNvSpPr txBox="1"/>
          <p:nvPr/>
        </p:nvSpPr>
        <p:spPr>
          <a:xfrm>
            <a:off x="2411412" y="4660900"/>
            <a:ext cx="5905500" cy="261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Arial"/>
              <a:buNone/>
            </a:pPr>
            <a:r>
              <a:rPr lang="en-US" sz="8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XXIII международная научно-практическая конференция</a:t>
            </a:r>
            <a:br>
              <a:rPr lang="en-US" sz="8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9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НОВЫЕ ИНФОРМАЦИОННЫЕ ТЕХНОЛОГИИ В ОБРАЗОВАНИИ</a:t>
            </a:r>
            <a:r>
              <a:rPr lang="en-US" sz="8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168" name="Google Shape;168;p7"/>
          <p:cNvSpPr txBox="1"/>
          <p:nvPr/>
        </p:nvSpPr>
        <p:spPr>
          <a:xfrm>
            <a:off x="8101012" y="4741862"/>
            <a:ext cx="765175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250824" y="958851"/>
            <a:ext cx="690562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За высокий профессионализм, творческий и ответственный подход, проявленные при работе в составе жюри </a:t>
            </a:r>
            <a:r>
              <a:rPr lang="ru-RU" b="1" dirty="0" smtClean="0">
                <a:solidFill>
                  <a:srgbClr val="FF0000"/>
                </a:solidFill>
              </a:rPr>
              <a:t>пятнадцатого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b="1" dirty="0">
                <a:solidFill>
                  <a:srgbClr val="FF0000"/>
                </a:solidFill>
              </a:rPr>
              <a:t>Международного Конкурса </a:t>
            </a:r>
            <a:r>
              <a:rPr lang="ru-RU" b="1" dirty="0" smtClean="0">
                <a:solidFill>
                  <a:srgbClr val="FF0000"/>
                </a:solidFill>
              </a:rPr>
              <a:t>ВКР с </a:t>
            </a:r>
            <a:r>
              <a:rPr lang="ru-RU" b="1" dirty="0">
                <a:solidFill>
                  <a:srgbClr val="FF0000"/>
                </a:solidFill>
              </a:rPr>
              <a:t>использованием программных продуктов «1С»</a:t>
            </a:r>
            <a:endParaRPr lang="ru-RU" dirty="0">
              <a:solidFill>
                <a:srgbClr val="FF0000"/>
              </a:solidFill>
            </a:endParaRPr>
          </a:p>
          <a:p>
            <a:r>
              <a:rPr lang="ru-RU" dirty="0"/>
              <a:t> </a:t>
            </a: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50824" y="317500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1" name="Рисунок 10"/>
          <p:cNvPicPr/>
          <p:nvPr/>
        </p:nvPicPr>
        <p:blipFill rotWithShape="1">
          <a:blip r:embed="rId3"/>
          <a:srcRect l="34555" t="19298" r="19851" b="24733"/>
          <a:stretch/>
        </p:blipFill>
        <p:spPr bwMode="auto">
          <a:xfrm>
            <a:off x="7715250" y="3379687"/>
            <a:ext cx="1250735" cy="8636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143762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1258529" y="340003"/>
            <a:ext cx="727428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54000" bIns="0" anchor="ctr" anchorCtr="0">
            <a:spAutoFit/>
          </a:bodyPr>
          <a:lstStyle/>
          <a:p>
            <a:pPr lvl="0"/>
            <a:r>
              <a:rPr lang="ru-RU" altLang="ru-RU" dirty="0" smtClean="0"/>
              <a:t>Подготовка преподавателей</a:t>
            </a:r>
            <a:endParaRPr dirty="0">
              <a:solidFill>
                <a:srgbClr val="F1AF00"/>
              </a:solidFill>
            </a:endParaRPr>
          </a:p>
        </p:txBody>
      </p:sp>
      <p:sp>
        <p:nvSpPr>
          <p:cNvPr id="163" name="Google Shape;163;p7"/>
          <p:cNvSpPr txBox="1">
            <a:spLocks noGrp="1"/>
          </p:cNvSpPr>
          <p:nvPr>
            <p:ph type="body" idx="1"/>
          </p:nvPr>
        </p:nvSpPr>
        <p:spPr>
          <a:xfrm>
            <a:off x="396875" y="1352547"/>
            <a:ext cx="8642350" cy="297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01600" indent="0">
              <a:buNone/>
              <a:defRPr/>
            </a:pPr>
            <a:r>
              <a:rPr lang="ru-RU" altLang="ru-RU" sz="1600" b="1" dirty="0" smtClean="0"/>
              <a:t>1С и партнеры уделяют внимание обучению преподавателей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ru-RU" altLang="ru-RU" sz="1600" b="1" dirty="0" smtClean="0"/>
              <a:t>Бесплатное обучение по линии «Легкий старт»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ru-RU" altLang="ru-RU" sz="1600" b="1" dirty="0" smtClean="0"/>
              <a:t>Льготы при обучении в УЦ№1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ru-RU" altLang="ru-RU" sz="1600" b="1" dirty="0" smtClean="0"/>
              <a:t>Использование он-</a:t>
            </a:r>
            <a:r>
              <a:rPr lang="ru-RU" altLang="ru-RU" sz="1600" b="1" dirty="0" err="1" smtClean="0"/>
              <a:t>лайн</a:t>
            </a:r>
            <a:r>
              <a:rPr lang="ru-RU" altLang="ru-RU" sz="1600" b="1" dirty="0" smtClean="0"/>
              <a:t> курсов 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ru-RU" altLang="ru-RU" sz="1600" b="1" dirty="0" smtClean="0"/>
              <a:t>Возможности обучения в рамках Соглашения о сертификации обучающихся образовательных организаций общего и профессионального образования по программе «1С:профессионал»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ru-RU" altLang="ru-RU" sz="1600" b="1" dirty="0" smtClean="0"/>
              <a:t>Бесплатное-льготное обучение у партнеров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ru-RU" altLang="ru-RU" sz="1600" b="1" dirty="0" smtClean="0"/>
              <a:t>Обучение в рамках нацпроектов</a:t>
            </a:r>
          </a:p>
          <a:p>
            <a:pPr marL="182563" marR="0" lvl="0" indent="-55562" algn="l" rtl="0">
              <a:spcBef>
                <a:spcPts val="0"/>
              </a:spcBef>
              <a:spcAft>
                <a:spcPts val="0"/>
              </a:spcAft>
              <a:buClr>
                <a:srgbClr val="F1AF00"/>
              </a:buClr>
              <a:buSzPts val="2000"/>
              <a:buFont typeface="Noto Sans Symbols"/>
              <a:buNone/>
            </a:pPr>
            <a:endParaRPr sz="1600" dirty="0">
              <a:solidFill>
                <a:schemeClr val="dk1"/>
              </a:solidFill>
              <a:sym typeface="Arial"/>
            </a:endParaRPr>
          </a:p>
        </p:txBody>
      </p:sp>
      <p:sp>
        <p:nvSpPr>
          <p:cNvPr id="166" name="Google Shape;166;p7"/>
          <p:cNvSpPr txBox="1"/>
          <p:nvPr/>
        </p:nvSpPr>
        <p:spPr>
          <a:xfrm>
            <a:off x="250825" y="4751387"/>
            <a:ext cx="2160587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</a:pPr>
            <a:r>
              <a:rPr lang="en-US" sz="10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31 января – 01 февраля 2023 года </a:t>
            </a:r>
            <a:endParaRPr/>
          </a:p>
        </p:txBody>
      </p:sp>
      <p:sp>
        <p:nvSpPr>
          <p:cNvPr id="167" name="Google Shape;167;p7"/>
          <p:cNvSpPr txBox="1"/>
          <p:nvPr/>
        </p:nvSpPr>
        <p:spPr>
          <a:xfrm>
            <a:off x="2411412" y="4660900"/>
            <a:ext cx="5905500" cy="261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Arial"/>
              <a:buNone/>
            </a:pPr>
            <a:r>
              <a:rPr lang="en-US" sz="8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XXIII международная научно-практическая конференция</a:t>
            </a:r>
            <a:br>
              <a:rPr lang="en-US" sz="8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9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НОВЫЕ ИНФОРМАЦИОННЫЕ ТЕХНОЛОГИИ В ОБРАЗОВАНИИ</a:t>
            </a:r>
            <a:r>
              <a:rPr lang="en-US" sz="8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168" name="Google Shape;168;p7"/>
          <p:cNvSpPr txBox="1"/>
          <p:nvPr/>
        </p:nvSpPr>
        <p:spPr>
          <a:xfrm>
            <a:off x="8101012" y="4741862"/>
            <a:ext cx="765175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5638800" y="3600450"/>
            <a:ext cx="34480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Выступление </a:t>
            </a:r>
            <a:r>
              <a:rPr lang="ru-RU" b="1" dirty="0">
                <a:solidFill>
                  <a:srgbClr val="0070C0"/>
                </a:solidFill>
              </a:rPr>
              <a:t>Окунева </a:t>
            </a:r>
            <a:r>
              <a:rPr lang="ru-RU" b="1" dirty="0" err="1">
                <a:solidFill>
                  <a:srgbClr val="0070C0"/>
                </a:solidFill>
              </a:rPr>
              <a:t>Дарина</a:t>
            </a:r>
            <a:r>
              <a:rPr lang="ru-RU" b="1" dirty="0">
                <a:solidFill>
                  <a:srgbClr val="0070C0"/>
                </a:solidFill>
              </a:rPr>
              <a:t>  Владимировна (СПБГУТ </a:t>
            </a:r>
            <a:r>
              <a:rPr lang="ru-RU" b="1" dirty="0" err="1" smtClean="0">
                <a:solidFill>
                  <a:srgbClr val="0070C0"/>
                </a:solidFill>
              </a:rPr>
              <a:t>им.Бонч-Бруевича</a:t>
            </a:r>
            <a:r>
              <a:rPr lang="ru-RU" b="1" dirty="0" smtClean="0">
                <a:solidFill>
                  <a:srgbClr val="0070C0"/>
                </a:solidFill>
              </a:rPr>
              <a:t>) </a:t>
            </a:r>
            <a:r>
              <a:rPr lang="ru-RU" b="1" dirty="0">
                <a:solidFill>
                  <a:srgbClr val="0070C0"/>
                </a:solidFill>
              </a:rPr>
              <a:t>«Как подготовить преподавателя 1С в ВУЗе</a:t>
            </a:r>
            <a:r>
              <a:rPr lang="ru-RU" b="1" dirty="0" smtClean="0">
                <a:solidFill>
                  <a:srgbClr val="0070C0"/>
                </a:solidFill>
              </a:rPr>
              <a:t>»</a:t>
            </a:r>
            <a:endParaRPr lang="ru-RU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242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1277101" y="339725"/>
            <a:ext cx="4818900" cy="369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54000" bIns="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solidFill>
                  <a:srgbClr val="F1AF00"/>
                </a:solidFill>
              </a:rPr>
              <a:t>Нацпроекты</a:t>
            </a:r>
            <a:endParaRPr dirty="0">
              <a:solidFill>
                <a:srgbClr val="F1AF00"/>
              </a:solidFill>
            </a:endParaRPr>
          </a:p>
        </p:txBody>
      </p:sp>
      <p:sp>
        <p:nvSpPr>
          <p:cNvPr id="163" name="Google Shape;163;p7"/>
          <p:cNvSpPr txBox="1">
            <a:spLocks noGrp="1"/>
          </p:cNvSpPr>
          <p:nvPr>
            <p:ph type="body" idx="1"/>
          </p:nvPr>
        </p:nvSpPr>
        <p:spPr>
          <a:xfrm>
            <a:off x="352425" y="1133475"/>
            <a:ext cx="8642350" cy="29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27001" lvl="0" indent="0">
              <a:spcBef>
                <a:spcPts val="0"/>
              </a:spcBef>
              <a:buNone/>
            </a:pPr>
            <a:r>
              <a:rPr lang="ru-RU" b="1" dirty="0" smtClean="0"/>
              <a:t>Нацпроекты</a:t>
            </a:r>
          </a:p>
          <a:p>
            <a:pPr marL="469901" lvl="0" indent="-342900">
              <a:spcBef>
                <a:spcPts val="0"/>
              </a:spcBef>
              <a:buFontTx/>
              <a:buChar char="-"/>
            </a:pPr>
            <a:r>
              <a:rPr lang="ru-RU" dirty="0" smtClean="0"/>
              <a:t> </a:t>
            </a:r>
            <a:r>
              <a:rPr lang="ru-RU" dirty="0"/>
              <a:t>«Образование</a:t>
            </a:r>
            <a:r>
              <a:rPr lang="ru-RU" dirty="0" smtClean="0"/>
              <a:t>»</a:t>
            </a:r>
          </a:p>
          <a:p>
            <a:pPr marL="927101" lvl="1">
              <a:spcBef>
                <a:spcPts val="0"/>
              </a:spcBef>
              <a:buFontTx/>
              <a:buChar char="-"/>
            </a:pPr>
            <a:r>
              <a:rPr lang="ru-RU" dirty="0" err="1" smtClean="0"/>
              <a:t>Кванториумы</a:t>
            </a:r>
            <a:r>
              <a:rPr lang="ru-RU" dirty="0" smtClean="0"/>
              <a:t>, IT-</a:t>
            </a:r>
            <a:r>
              <a:rPr lang="ru-RU" dirty="0" err="1" smtClean="0"/>
              <a:t>Кубы,Точки</a:t>
            </a:r>
            <a:r>
              <a:rPr lang="ru-RU" dirty="0" smtClean="0"/>
              <a:t> роста, Код будущего </a:t>
            </a:r>
          </a:p>
          <a:p>
            <a:pPr marL="469901" lvl="0" indent="-342900">
              <a:spcBef>
                <a:spcPts val="0"/>
              </a:spcBef>
              <a:buFontTx/>
              <a:buChar char="-"/>
            </a:pPr>
            <a:r>
              <a:rPr lang="ru-RU" dirty="0" smtClean="0"/>
              <a:t>Цифровая </a:t>
            </a:r>
            <a:r>
              <a:rPr lang="ru-RU" dirty="0" smtClean="0"/>
              <a:t>экономика</a:t>
            </a:r>
          </a:p>
          <a:p>
            <a:pPr marL="927101" lvl="1">
              <a:spcBef>
                <a:spcPts val="0"/>
              </a:spcBef>
              <a:buFontTx/>
              <a:buChar char="-"/>
            </a:pPr>
            <a:r>
              <a:rPr lang="ru-RU" dirty="0" smtClean="0"/>
              <a:t>федеральный проект </a:t>
            </a:r>
            <a:r>
              <a:rPr lang="ru-RU" dirty="0"/>
              <a:t>«Развитие кадрового потенциала ИТ-отрасли</a:t>
            </a:r>
            <a:r>
              <a:rPr lang="ru-RU" dirty="0" smtClean="0"/>
              <a:t>»</a:t>
            </a:r>
          </a:p>
          <a:p>
            <a:pPr marL="1384301" lvl="2">
              <a:spcBef>
                <a:spcPts val="0"/>
              </a:spcBef>
              <a:buFontTx/>
              <a:buChar char="-"/>
            </a:pPr>
            <a:r>
              <a:rPr lang="ru-RU" dirty="0"/>
              <a:t>Проект «Цифровые кафедры» </a:t>
            </a:r>
            <a:endParaRPr lang="ru-RU" b="1" dirty="0" smtClean="0"/>
          </a:p>
          <a:p>
            <a:pPr marL="927101" lvl="1">
              <a:spcBef>
                <a:spcPts val="0"/>
              </a:spcBef>
              <a:buFontTx/>
              <a:buChar char="-"/>
            </a:pPr>
            <a:r>
              <a:rPr lang="ru-RU" dirty="0" smtClean="0"/>
              <a:t>проект </a:t>
            </a:r>
            <a:r>
              <a:rPr lang="ru-RU" dirty="0"/>
              <a:t>«Цифровые профессии» </a:t>
            </a:r>
            <a:endParaRPr lang="ru-RU" dirty="0" smtClean="0"/>
          </a:p>
          <a:p>
            <a:pPr marL="114301" indent="0">
              <a:spcBef>
                <a:spcPts val="0"/>
              </a:spcBef>
              <a:buNone/>
            </a:pPr>
            <a:r>
              <a:rPr lang="ru-RU" b="1" dirty="0" smtClean="0"/>
              <a:t>Программа </a:t>
            </a:r>
            <a:r>
              <a:rPr lang="ru-RU" b="1" dirty="0"/>
              <a:t>«Приоритет 2030</a:t>
            </a:r>
            <a:r>
              <a:rPr lang="ru-RU" b="1" dirty="0" smtClean="0"/>
              <a:t>»</a:t>
            </a:r>
          </a:p>
          <a:p>
            <a:pPr marL="114301" indent="0">
              <a:spcBef>
                <a:spcPts val="0"/>
              </a:spcBef>
              <a:buNone/>
            </a:pPr>
            <a:r>
              <a:rPr lang="ru-RU" b="1" dirty="0"/>
              <a:t>Федеральный проект «</a:t>
            </a:r>
            <a:r>
              <a:rPr lang="ru-RU" b="1" dirty="0" err="1"/>
              <a:t>Профессионалитет</a:t>
            </a:r>
            <a:r>
              <a:rPr lang="ru-RU" b="1" dirty="0" smtClean="0"/>
              <a:t>»</a:t>
            </a:r>
          </a:p>
          <a:p>
            <a:pPr marL="101600" indent="0">
              <a:buNone/>
            </a:pPr>
            <a:r>
              <a:rPr lang="ru-RU" b="1" dirty="0"/>
              <a:t>Передовые инженерные школы</a:t>
            </a:r>
            <a:endParaRPr lang="ru-RU" dirty="0"/>
          </a:p>
          <a:p>
            <a:pPr marL="101600" indent="0">
              <a:buNone/>
            </a:pPr>
            <a:r>
              <a:rPr lang="ru-RU" b="1" dirty="0"/>
              <a:t>Корпоративные траектории</a:t>
            </a:r>
            <a:endParaRPr lang="ru-RU" dirty="0"/>
          </a:p>
          <a:p>
            <a:pPr marL="457201" indent="-342900">
              <a:spcBef>
                <a:spcPts val="0"/>
              </a:spcBef>
            </a:pPr>
            <a:endParaRPr lang="ru-RU" b="1" dirty="0"/>
          </a:p>
          <a:p>
            <a:pPr marL="114301" indent="0">
              <a:spcBef>
                <a:spcPts val="0"/>
              </a:spcBef>
              <a:buNone/>
            </a:pPr>
            <a:endParaRPr sz="2000" dirty="0">
              <a:solidFill>
                <a:schemeClr val="dk1"/>
              </a:solidFill>
              <a:sym typeface="Arial"/>
            </a:endParaRPr>
          </a:p>
        </p:txBody>
      </p:sp>
      <p:sp>
        <p:nvSpPr>
          <p:cNvPr id="166" name="Google Shape;166;p7"/>
          <p:cNvSpPr txBox="1"/>
          <p:nvPr/>
        </p:nvSpPr>
        <p:spPr>
          <a:xfrm>
            <a:off x="250825" y="4751387"/>
            <a:ext cx="2160587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>
              <a:buClr>
                <a:srgbClr val="7F7F7F"/>
              </a:buClr>
              <a:buSzPts val="1000"/>
            </a:pPr>
            <a:r>
              <a:rPr lang="en-US" sz="1000" b="1">
                <a:solidFill>
                  <a:srgbClr val="7F7F7F"/>
                </a:solidFill>
              </a:rPr>
              <a:t>31 января – 01 февраля 2023 года </a:t>
            </a:r>
            <a:endParaRPr/>
          </a:p>
        </p:txBody>
      </p:sp>
      <p:sp>
        <p:nvSpPr>
          <p:cNvPr id="167" name="Google Shape;167;p7"/>
          <p:cNvSpPr txBox="1"/>
          <p:nvPr/>
        </p:nvSpPr>
        <p:spPr>
          <a:xfrm>
            <a:off x="2411412" y="4660900"/>
            <a:ext cx="5905500" cy="261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buClr>
                <a:srgbClr val="7F7F7F"/>
              </a:buClr>
              <a:buSzPts val="800"/>
            </a:pPr>
            <a:r>
              <a:rPr lang="en-US" sz="800" b="1">
                <a:solidFill>
                  <a:srgbClr val="7F7F7F"/>
                </a:solidFill>
              </a:rPr>
              <a:t>XXIII международная научно-практическая конференция</a:t>
            </a:r>
            <a:br>
              <a:rPr lang="en-US" sz="800" b="1">
                <a:solidFill>
                  <a:srgbClr val="7F7F7F"/>
                </a:solidFill>
              </a:rPr>
            </a:br>
            <a:r>
              <a:rPr lang="en-US" sz="900" b="1">
                <a:solidFill>
                  <a:srgbClr val="7F7F7F"/>
                </a:solidFill>
              </a:rPr>
              <a:t>НОВЫЕ ИНФОРМАЦИОННЫЕ ТЕХНОЛОГИИ В ОБРАЗОВАНИИ</a:t>
            </a:r>
            <a:r>
              <a:rPr lang="en-US" sz="800" b="1">
                <a:solidFill>
                  <a:srgbClr val="7F7F7F"/>
                </a:solidFill>
              </a:rPr>
              <a:t> </a:t>
            </a:r>
            <a:endParaRPr/>
          </a:p>
        </p:txBody>
      </p:sp>
      <p:sp>
        <p:nvSpPr>
          <p:cNvPr id="168" name="Google Shape;168;p7"/>
          <p:cNvSpPr txBox="1"/>
          <p:nvPr/>
        </p:nvSpPr>
        <p:spPr>
          <a:xfrm>
            <a:off x="8101012" y="4741862"/>
            <a:ext cx="765175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buClr>
                <a:srgbClr val="7F7F7F"/>
              </a:buClr>
              <a:buSzPts val="1000"/>
            </a:pPr>
            <a:fld id="{00000000-1234-1234-1234-123412341234}" type="slidenum">
              <a:rPr lang="en-US" sz="1000" b="1">
                <a:solidFill>
                  <a:srgbClr val="7F7F7F"/>
                </a:solidFill>
              </a:rPr>
              <a:pPr algn="r">
                <a:buClr>
                  <a:srgbClr val="7F7F7F"/>
                </a:buClr>
                <a:buSzPts val="1000"/>
              </a:pPr>
              <a:t>13</a:t>
            </a:fld>
            <a:endParaRPr/>
          </a:p>
        </p:txBody>
      </p:sp>
      <p:cxnSp>
        <p:nvCxnSpPr>
          <p:cNvPr id="3" name="Прямая со стрелкой 2"/>
          <p:cNvCxnSpPr/>
          <p:nvPr/>
        </p:nvCxnSpPr>
        <p:spPr>
          <a:xfrm>
            <a:off x="622300" y="2794000"/>
            <a:ext cx="0" cy="3746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H="1">
            <a:off x="622300" y="2794000"/>
            <a:ext cx="70881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575" y="2052638"/>
            <a:ext cx="1187604" cy="38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965950" y="2889250"/>
            <a:ext cx="2038350" cy="1569660"/>
          </a:xfrm>
          <a:prstGeom prst="rect">
            <a:avLst/>
          </a:prstGeom>
          <a:solidFill>
            <a:schemeClr val="accent1">
              <a:alpha val="53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В проектах принимают участие как «1С», так и партнеры (представители бизнеса, УЗ)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930799583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1619250" y="339725"/>
            <a:ext cx="6913562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54000" bIns="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Выступления </a:t>
            </a:r>
            <a:endParaRPr dirty="0">
              <a:solidFill>
                <a:srgbClr val="F1AF00"/>
              </a:solidFill>
            </a:endParaRPr>
          </a:p>
        </p:txBody>
      </p:sp>
      <p:sp>
        <p:nvSpPr>
          <p:cNvPr id="163" name="Google Shape;163;p7"/>
          <p:cNvSpPr txBox="1">
            <a:spLocks noGrp="1"/>
          </p:cNvSpPr>
          <p:nvPr>
            <p:ph type="body" idx="1"/>
          </p:nvPr>
        </p:nvSpPr>
        <p:spPr>
          <a:xfrm>
            <a:off x="463549" y="1438275"/>
            <a:ext cx="8429625" cy="2193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ru-RU" sz="1800" dirty="0">
                <a:solidFill>
                  <a:srgbClr val="0070C0"/>
                </a:solidFill>
                <a:latin typeface="+mn-lt"/>
                <a:cs typeface="Calibri Light" panose="020F0302020204030204" pitchFamily="34" charset="0"/>
              </a:rPr>
              <a:t>Калачев В. Ю</a:t>
            </a:r>
            <a:r>
              <a:rPr lang="ru-RU" sz="1800" dirty="0" smtClean="0">
                <a:solidFill>
                  <a:srgbClr val="0070C0"/>
                </a:solidFill>
                <a:latin typeface="+mn-lt"/>
                <a:cs typeface="Calibri Light" panose="020F0302020204030204" pitchFamily="34" charset="0"/>
              </a:rPr>
              <a:t>. «</a:t>
            </a:r>
            <a:r>
              <a:rPr lang="ru-RU" sz="1800" dirty="0">
                <a:solidFill>
                  <a:srgbClr val="0070C0"/>
                </a:solidFill>
                <a:latin typeface="+mn-lt"/>
                <a:cs typeface="Calibri Light" panose="020F0302020204030204" pitchFamily="34" charset="0"/>
              </a:rPr>
              <a:t>Новые направления работы вузов и возможности участия Сообщества 1С в реализации этих </a:t>
            </a:r>
            <a:r>
              <a:rPr lang="ru-RU" sz="1800" dirty="0" smtClean="0">
                <a:solidFill>
                  <a:srgbClr val="0070C0"/>
                </a:solidFill>
                <a:latin typeface="+mn-lt"/>
                <a:cs typeface="Calibri Light" panose="020F0302020204030204" pitchFamily="34" charset="0"/>
              </a:rPr>
              <a:t>проектов»</a:t>
            </a:r>
            <a:br>
              <a:rPr lang="ru-RU" sz="1800" dirty="0" smtClean="0">
                <a:solidFill>
                  <a:srgbClr val="0070C0"/>
                </a:solidFill>
                <a:latin typeface="+mn-lt"/>
                <a:cs typeface="Calibri Light" panose="020F0302020204030204" pitchFamily="34" charset="0"/>
              </a:rPr>
            </a:br>
            <a:r>
              <a:rPr lang="ru-RU" sz="1400" b="1" dirty="0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(цифровые  кафедры</a:t>
            </a:r>
            <a:r>
              <a:rPr lang="ru-RU" sz="1400" b="1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Передовые инженерные </a:t>
            </a:r>
            <a:r>
              <a:rPr lang="ru-RU" sz="1400" b="1" dirty="0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школы</a:t>
            </a:r>
            <a:r>
              <a:rPr lang="ru-RU" sz="1400" b="1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Корпоративные </a:t>
            </a:r>
            <a:r>
              <a:rPr lang="ru-RU" sz="1400" b="1" dirty="0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траектории)</a:t>
            </a:r>
          </a:p>
          <a:p>
            <a:r>
              <a:rPr lang="ru-RU" sz="1800" dirty="0">
                <a:solidFill>
                  <a:srgbClr val="0070C0"/>
                </a:solidFill>
              </a:rPr>
              <a:t>Барабаш Д. </a:t>
            </a:r>
            <a:r>
              <a:rPr lang="ru-RU" sz="1800" dirty="0" smtClean="0">
                <a:solidFill>
                  <a:srgbClr val="0070C0"/>
                </a:solidFill>
              </a:rPr>
              <a:t>А. </a:t>
            </a:r>
            <a:r>
              <a:rPr lang="ru-RU" sz="1800" dirty="0">
                <a:solidFill>
                  <a:srgbClr val="0070C0"/>
                </a:solidFill>
              </a:rPr>
              <a:t>«Подготовка студентов работодателем. Практика 1С-Рарус</a:t>
            </a:r>
            <a:r>
              <a:rPr lang="ru-RU" sz="1800" dirty="0" smtClean="0">
                <a:solidFill>
                  <a:srgbClr val="0070C0"/>
                </a:solidFill>
              </a:rPr>
              <a:t>.»</a:t>
            </a:r>
            <a:r>
              <a:rPr lang="ru-RU" sz="1400" dirty="0" smtClean="0">
                <a:solidFill>
                  <a:srgbClr val="0070C0"/>
                </a:solidFill>
              </a:rPr>
              <a:t/>
            </a:r>
            <a:br>
              <a:rPr lang="ru-RU" sz="14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(есть информация о двух цифровых кафедрах)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/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i="1" dirty="0" smtClean="0">
                <a:solidFill>
                  <a:srgbClr val="0070C0"/>
                </a:solidFill>
              </a:rPr>
              <a:t>** по ЦК</a:t>
            </a:r>
            <a:r>
              <a:rPr lang="en-US" sz="1200" i="1" dirty="0" smtClean="0">
                <a:solidFill>
                  <a:srgbClr val="0070C0"/>
                </a:solidFill>
              </a:rPr>
              <a:t> </a:t>
            </a:r>
            <a:r>
              <a:rPr lang="ru-RU" sz="1200" i="1" dirty="0" smtClean="0">
                <a:solidFill>
                  <a:srgbClr val="0070C0"/>
                </a:solidFill>
              </a:rPr>
              <a:t>есть серия выступлений в секции Д.В. Чистова</a:t>
            </a:r>
            <a:endParaRPr lang="ru-RU" sz="1200" b="1" i="1" dirty="0" smtClean="0">
              <a:solidFill>
                <a:srgbClr val="0070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lvl="1" indent="-355600">
              <a:spcBef>
                <a:spcPts val="700"/>
              </a:spcBef>
              <a:buSzPts val="2000"/>
              <a:buFont typeface="Noto Sans Symbols"/>
              <a:buChar char="▪"/>
            </a:pPr>
            <a:r>
              <a:rPr lang="ru-RU" sz="1400" dirty="0" smtClean="0">
                <a:solidFill>
                  <a:srgbClr val="0070C0"/>
                </a:solidFill>
              </a:rPr>
              <a:t>Зайков С. И</a:t>
            </a:r>
            <a:r>
              <a:rPr lang="ru-RU" sz="1400" dirty="0">
                <a:solidFill>
                  <a:srgbClr val="0070C0"/>
                </a:solidFill>
              </a:rPr>
              <a:t>. «Работать никогда не </a:t>
            </a:r>
            <a:r>
              <a:rPr lang="ru-RU" sz="1400" dirty="0" smtClean="0">
                <a:solidFill>
                  <a:srgbClr val="0070C0"/>
                </a:solidFill>
              </a:rPr>
              <a:t>рано» –</a:t>
            </a:r>
            <a:br>
              <a:rPr lang="ru-RU" sz="14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( есть об опыте работы в проекте «Код будущего»)</a:t>
            </a:r>
            <a:endParaRPr lang="ru-RU" sz="1200" dirty="0">
              <a:solidFill>
                <a:srgbClr val="0070C0"/>
              </a:solidFill>
            </a:endParaRPr>
          </a:p>
          <a:p>
            <a:endParaRPr sz="1400" dirty="0">
              <a:solidFill>
                <a:srgbClr val="0070C0"/>
              </a:solidFill>
              <a:sym typeface="Arial"/>
            </a:endParaRPr>
          </a:p>
        </p:txBody>
      </p:sp>
      <p:sp>
        <p:nvSpPr>
          <p:cNvPr id="166" name="Google Shape;166;p7"/>
          <p:cNvSpPr txBox="1"/>
          <p:nvPr/>
        </p:nvSpPr>
        <p:spPr>
          <a:xfrm>
            <a:off x="250825" y="4751387"/>
            <a:ext cx="2160587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</a:pPr>
            <a:r>
              <a:rPr lang="en-US" sz="10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31 января – 01 февраля 2023 года </a:t>
            </a:r>
            <a:endParaRPr/>
          </a:p>
        </p:txBody>
      </p:sp>
      <p:sp>
        <p:nvSpPr>
          <p:cNvPr id="167" name="Google Shape;167;p7"/>
          <p:cNvSpPr txBox="1"/>
          <p:nvPr/>
        </p:nvSpPr>
        <p:spPr>
          <a:xfrm>
            <a:off x="2411412" y="4660900"/>
            <a:ext cx="5905500" cy="261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Arial"/>
              <a:buNone/>
            </a:pPr>
            <a:r>
              <a:rPr lang="en-US" sz="8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XXIII международная научно-практическая конференция</a:t>
            </a:r>
            <a:br>
              <a:rPr lang="en-US" sz="8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9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НОВЫЕ ИНФОРМАЦИОННЫЕ ТЕХНОЛОГИИ В ОБРАЗОВАНИИ</a:t>
            </a:r>
            <a:r>
              <a:rPr lang="en-US" sz="8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168" name="Google Shape;168;p7"/>
          <p:cNvSpPr txBox="1"/>
          <p:nvPr/>
        </p:nvSpPr>
        <p:spPr>
          <a:xfrm>
            <a:off x="8101012" y="4741862"/>
            <a:ext cx="765175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315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1188201" y="333375"/>
            <a:ext cx="5155450" cy="369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54000" bIns="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solidFill>
                  <a:srgbClr val="F1AF00"/>
                </a:solidFill>
              </a:rPr>
              <a:t>Базовые кафедры, лаборатории</a:t>
            </a:r>
            <a:endParaRPr dirty="0">
              <a:solidFill>
                <a:srgbClr val="F1AF00"/>
              </a:solidFill>
            </a:endParaRPr>
          </a:p>
        </p:txBody>
      </p:sp>
      <p:sp>
        <p:nvSpPr>
          <p:cNvPr id="163" name="Google Shape;163;p7"/>
          <p:cNvSpPr txBox="1">
            <a:spLocks noGrp="1"/>
          </p:cNvSpPr>
          <p:nvPr>
            <p:ph type="body" idx="1"/>
          </p:nvPr>
        </p:nvSpPr>
        <p:spPr>
          <a:xfrm>
            <a:off x="250825" y="1444625"/>
            <a:ext cx="7850187" cy="29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69901" lvl="0" indent="-34290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srgbClr val="00B0F0"/>
                </a:solidFill>
              </a:rPr>
              <a:t>Крымская Дина </a:t>
            </a:r>
            <a:r>
              <a:rPr lang="ru-RU" sz="1600" dirty="0" err="1">
                <a:solidFill>
                  <a:srgbClr val="00B0F0"/>
                </a:solidFill>
              </a:rPr>
              <a:t>Наильевна</a:t>
            </a:r>
            <a:r>
              <a:rPr lang="ru-RU" sz="1600" dirty="0">
                <a:solidFill>
                  <a:srgbClr val="00B0F0"/>
                </a:solidFill>
              </a:rPr>
              <a:t>  ("1С-Като </a:t>
            </a:r>
            <a:r>
              <a:rPr lang="ru-RU" sz="1600" dirty="0" err="1">
                <a:solidFill>
                  <a:srgbClr val="00B0F0"/>
                </a:solidFill>
              </a:rPr>
              <a:t>Экономикс</a:t>
            </a:r>
            <a:r>
              <a:rPr lang="ru-RU" sz="1600" dirty="0">
                <a:solidFill>
                  <a:srgbClr val="00B0F0"/>
                </a:solidFill>
              </a:rPr>
              <a:t>", </a:t>
            </a:r>
            <a:r>
              <a:rPr lang="ru-RU" sz="1600" dirty="0" smtClean="0">
                <a:solidFill>
                  <a:srgbClr val="00B0F0"/>
                </a:solidFill>
              </a:rPr>
              <a:t/>
            </a:r>
            <a:br>
              <a:rPr lang="ru-RU" sz="1600" dirty="0" smtClean="0">
                <a:solidFill>
                  <a:srgbClr val="00B0F0"/>
                </a:solidFill>
              </a:rPr>
            </a:br>
            <a:r>
              <a:rPr lang="ru-RU" sz="1600" dirty="0" smtClean="0">
                <a:solidFill>
                  <a:srgbClr val="00B0F0"/>
                </a:solidFill>
              </a:rPr>
              <a:t>Руководитель </a:t>
            </a:r>
            <a:r>
              <a:rPr lang="ru-RU" sz="1600" dirty="0">
                <a:solidFill>
                  <a:srgbClr val="00B0F0"/>
                </a:solidFill>
              </a:rPr>
              <a:t>Учебного центра), «Взаимодействие партнеров 1С и ВУЗов: опыт Кыргызстана</a:t>
            </a:r>
            <a:r>
              <a:rPr lang="ru-RU" sz="1600" dirty="0" smtClean="0">
                <a:solidFill>
                  <a:srgbClr val="00B0F0"/>
                </a:solidFill>
              </a:rPr>
              <a:t>»</a:t>
            </a:r>
          </a:p>
          <a:p>
            <a:pPr marL="469901" indent="-34290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rgbClr val="00B0F0"/>
                </a:solidFill>
              </a:rPr>
              <a:t>Минеев </a:t>
            </a:r>
            <a:r>
              <a:rPr lang="ru-RU" sz="1600" dirty="0">
                <a:solidFill>
                  <a:srgbClr val="00B0F0"/>
                </a:solidFill>
              </a:rPr>
              <a:t>Алексей Игоревич ( заведующий межфакультетской базовой лаборатории 1C Чувашского государственного университета имени И.Н. Ульянова), </a:t>
            </a:r>
            <a:r>
              <a:rPr lang="ru-RU" sz="1600" dirty="0" err="1">
                <a:solidFill>
                  <a:srgbClr val="00B0F0"/>
                </a:solidFill>
              </a:rPr>
              <a:t>Шипцова</a:t>
            </a:r>
            <a:r>
              <a:rPr lang="ru-RU" sz="1600" dirty="0">
                <a:solidFill>
                  <a:srgbClr val="00B0F0"/>
                </a:solidFill>
              </a:rPr>
              <a:t> Анна Владимировна ( декан факультета </a:t>
            </a:r>
            <a:r>
              <a:rPr lang="ru-RU" sz="1600" dirty="0" smtClean="0">
                <a:solidFill>
                  <a:srgbClr val="00B0F0"/>
                </a:solidFill>
              </a:rPr>
              <a:t/>
            </a:r>
            <a:br>
              <a:rPr lang="ru-RU" sz="1600" dirty="0" smtClean="0">
                <a:solidFill>
                  <a:srgbClr val="00B0F0"/>
                </a:solidFill>
              </a:rPr>
            </a:br>
            <a:r>
              <a:rPr lang="ru-RU" sz="1600" dirty="0" smtClean="0">
                <a:solidFill>
                  <a:srgbClr val="00B0F0"/>
                </a:solidFill>
              </a:rPr>
              <a:t>информатики </a:t>
            </a:r>
            <a:r>
              <a:rPr lang="ru-RU" sz="1600" dirty="0">
                <a:solidFill>
                  <a:srgbClr val="00B0F0"/>
                </a:solidFill>
              </a:rPr>
              <a:t>и вычислительной техники, заведующая кафедрой Чувашского государственного университета имени И.Н. Ульянова) «Создание межфакультетской базовой лаборатории 1C Чувашского государственного университета имени И.Н. Ульянова: опыт взаимодействия компании-работодателя и вуза» </a:t>
            </a:r>
          </a:p>
          <a:p>
            <a:pPr marL="182563" lvl="0" indent="-55562">
              <a:spcBef>
                <a:spcPts val="0"/>
              </a:spcBef>
              <a:buNone/>
            </a:pPr>
            <a:endParaRPr sz="2000" dirty="0">
              <a:solidFill>
                <a:srgbClr val="00B0F0"/>
              </a:solidFill>
              <a:sym typeface="Arial"/>
            </a:endParaRPr>
          </a:p>
        </p:txBody>
      </p:sp>
      <p:sp>
        <p:nvSpPr>
          <p:cNvPr id="166" name="Google Shape;166;p7"/>
          <p:cNvSpPr txBox="1"/>
          <p:nvPr/>
        </p:nvSpPr>
        <p:spPr>
          <a:xfrm>
            <a:off x="250825" y="4751387"/>
            <a:ext cx="2160587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</a:pPr>
            <a:r>
              <a:rPr lang="en-US" sz="10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31 января – 01 февраля 2023 года </a:t>
            </a:r>
            <a:endParaRPr/>
          </a:p>
        </p:txBody>
      </p:sp>
      <p:sp>
        <p:nvSpPr>
          <p:cNvPr id="167" name="Google Shape;167;p7"/>
          <p:cNvSpPr txBox="1"/>
          <p:nvPr/>
        </p:nvSpPr>
        <p:spPr>
          <a:xfrm>
            <a:off x="2411412" y="4660900"/>
            <a:ext cx="5905500" cy="261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Arial"/>
              <a:buNone/>
            </a:pPr>
            <a:r>
              <a:rPr lang="en-US" sz="8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XXIII международная научно-практическая конференция</a:t>
            </a:r>
            <a:br>
              <a:rPr lang="en-US" sz="8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9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НОВЫЕ ИНФОРМАЦИОННЫЕ ТЕХНОЛОГИИ В ОБРАЗОВАНИИ</a:t>
            </a:r>
            <a:r>
              <a:rPr lang="en-US" sz="8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168" name="Google Shape;168;p7"/>
          <p:cNvSpPr txBox="1"/>
          <p:nvPr/>
        </p:nvSpPr>
        <p:spPr>
          <a:xfrm>
            <a:off x="8101012" y="4741862"/>
            <a:ext cx="765175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313" y="2714645"/>
            <a:ext cx="142963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06399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54000" bIns="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 smtClean="0">
                <a:solidFill>
                  <a:srgbClr val="F1AF00"/>
                </a:solidFill>
                <a:latin typeface="Arial"/>
                <a:ea typeface="Arial"/>
                <a:cs typeface="Arial"/>
                <a:sym typeface="Arial"/>
              </a:rPr>
              <a:t>Каналы взаимодействия</a:t>
            </a:r>
            <a:endParaRPr sz="2400" b="1" dirty="0">
              <a:solidFill>
                <a:srgbClr val="F1A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9"/>
          <p:cNvSpPr txBox="1">
            <a:spLocks noGrp="1"/>
          </p:cNvSpPr>
          <p:nvPr>
            <p:ph type="body" idx="1"/>
          </p:nvPr>
        </p:nvSpPr>
        <p:spPr>
          <a:xfrm>
            <a:off x="250825" y="1355725"/>
            <a:ext cx="8642350" cy="163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69901" lvl="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altLang="ru-RU" sz="1800" dirty="0" err="1" smtClean="0"/>
              <a:t>Телеграм</a:t>
            </a:r>
            <a:r>
              <a:rPr lang="ru-RU" altLang="ru-RU" sz="1800" dirty="0" smtClean="0"/>
              <a:t>-каналы</a:t>
            </a:r>
          </a:p>
          <a:p>
            <a:pPr marL="584201" lvl="1" indent="0">
              <a:spcBef>
                <a:spcPts val="0"/>
              </a:spcBef>
            </a:pPr>
            <a:r>
              <a:rPr lang="ru-RU" altLang="ru-RU" sz="1600" dirty="0" smtClean="0"/>
              <a:t>(</a:t>
            </a:r>
            <a:r>
              <a:rPr lang="ru-RU" sz="1200" dirty="0"/>
              <a:t>Телеграмм-канал 1</a:t>
            </a:r>
            <a:r>
              <a:rPr lang="en-US" sz="1200" dirty="0"/>
              <a:t>C:Teachers </a:t>
            </a:r>
            <a:r>
              <a:rPr lang="en-US" sz="1200" dirty="0">
                <a:hlinkClick r:id="rId4" tooltip="https://t.me/joinchat/UgP6JhEOePX982cA"/>
              </a:rPr>
              <a:t>https://</a:t>
            </a:r>
            <a:r>
              <a:rPr lang="en-US" sz="1200" dirty="0" smtClean="0">
                <a:hlinkClick r:id="rId4" tooltip="https://t.me/joinchat/UgP6JhEOePX982cA"/>
              </a:rPr>
              <a:t>t.me/joinchat/UgP6JhEOePX982cA</a:t>
            </a:r>
            <a:r>
              <a:rPr lang="ru-RU" sz="1200" dirty="0" smtClean="0"/>
              <a:t>)</a:t>
            </a:r>
            <a:r>
              <a:rPr lang="en-US" sz="1200" dirty="0" smtClean="0"/>
              <a:t> </a:t>
            </a:r>
            <a:endParaRPr lang="ru-RU" altLang="ru-RU" sz="1200" dirty="0" smtClean="0"/>
          </a:p>
          <a:p>
            <a:pPr marL="469901" lvl="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chemeClr val="dk1"/>
                </a:solidFill>
                <a:sym typeface="Arial"/>
              </a:rPr>
              <a:t>Группы «В контакте», «Одноклассники»</a:t>
            </a:r>
          </a:p>
          <a:p>
            <a:pPr marL="469901" lvl="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800" dirty="0" smtClean="0"/>
              <a:t>Сайты</a:t>
            </a:r>
          </a:p>
          <a:p>
            <a:pPr marL="469901" lvl="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800" dirty="0" smtClean="0"/>
              <a:t>Р</a:t>
            </a:r>
            <a:r>
              <a:rPr lang="ru-RU" sz="1800" dirty="0" smtClean="0">
                <a:solidFill>
                  <a:schemeClr val="dk1"/>
                </a:solidFill>
                <a:sym typeface="Arial"/>
              </a:rPr>
              <a:t>ассылки</a:t>
            </a:r>
          </a:p>
          <a:p>
            <a:pPr marL="469901" lvl="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800" dirty="0" smtClean="0"/>
              <a:t>Информационные письма</a:t>
            </a:r>
          </a:p>
          <a:p>
            <a:pPr marL="469901" lvl="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800" dirty="0" smtClean="0"/>
              <a:t>Оформление тематических классов </a:t>
            </a:r>
          </a:p>
          <a:p>
            <a:pPr marL="46990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ru-RU" sz="1800" dirty="0" smtClean="0"/>
          </a:p>
          <a:p>
            <a:pPr marL="46990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800" dirty="0" smtClean="0"/>
              <a:t>Информационные </a:t>
            </a:r>
            <a:r>
              <a:rPr lang="ru-RU" sz="1800" dirty="0"/>
              <a:t>доски</a:t>
            </a:r>
          </a:p>
          <a:p>
            <a:pPr marL="469901" lvl="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sz="1800" dirty="0">
              <a:solidFill>
                <a:schemeClr val="dk1"/>
              </a:solidFill>
              <a:sym typeface="Arial"/>
            </a:endParaRPr>
          </a:p>
        </p:txBody>
      </p:sp>
      <p:sp>
        <p:nvSpPr>
          <p:cNvPr id="191" name="Google Shape;191;p9"/>
          <p:cNvSpPr txBox="1"/>
          <p:nvPr/>
        </p:nvSpPr>
        <p:spPr>
          <a:xfrm>
            <a:off x="250825" y="4751387"/>
            <a:ext cx="2160587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</a:pPr>
            <a:r>
              <a:rPr lang="en-US" sz="10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31 января – 01 февраля 2023 года </a:t>
            </a:r>
            <a:endParaRPr/>
          </a:p>
        </p:txBody>
      </p:sp>
      <p:sp>
        <p:nvSpPr>
          <p:cNvPr id="192" name="Google Shape;192;p9"/>
          <p:cNvSpPr txBox="1"/>
          <p:nvPr/>
        </p:nvSpPr>
        <p:spPr>
          <a:xfrm>
            <a:off x="2411412" y="4660900"/>
            <a:ext cx="5905500" cy="261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Arial"/>
              <a:buNone/>
            </a:pPr>
            <a:r>
              <a:rPr lang="en-US" sz="8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XXIII международная научно-практическая конференция</a:t>
            </a:r>
            <a:br>
              <a:rPr lang="en-US" sz="8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9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НОВЫЕ ИНФОРМАЦИОННЫЕ ТЕХНОЛОГИИ В ОБРАЗОВАНИИ</a:t>
            </a:r>
            <a:r>
              <a:rPr lang="en-US" sz="8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193" name="Google Shape;193;p9"/>
          <p:cNvSpPr txBox="1"/>
          <p:nvPr/>
        </p:nvSpPr>
        <p:spPr>
          <a:xfrm>
            <a:off x="8101012" y="4741862"/>
            <a:ext cx="765175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1250950" y="4140200"/>
            <a:ext cx="61847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Проявляйте активность при получении и распространении информации 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915" y="1854199"/>
            <a:ext cx="2243522" cy="1172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94112" y="2432050"/>
            <a:ext cx="25442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ru-RU" sz="1000" dirty="0" smtClean="0"/>
              <a:t>Сайт для </a:t>
            </a:r>
            <a:r>
              <a:rPr lang="ru-RU" altLang="ru-RU" sz="1000" dirty="0"/>
              <a:t>УЗ -  </a:t>
            </a:r>
            <a:r>
              <a:rPr lang="ru-RU" altLang="ru-RU" sz="1000" dirty="0">
                <a:hlinkClick r:id="rId6" tooltip="https://www.student.1c.ru/"/>
              </a:rPr>
              <a:t>https://www.student.1c.ru/</a:t>
            </a:r>
            <a:endParaRPr lang="ru-RU" sz="1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725" y="3081338"/>
            <a:ext cx="2375208" cy="1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17950" y="2204703"/>
            <a:ext cx="9557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hlinkClick r:id="rId8"/>
              </a:rPr>
              <a:t>https://1c.ru</a:t>
            </a:r>
            <a:r>
              <a:rPr lang="en-US" sz="1000" dirty="0" smtClean="0">
                <a:hlinkClick r:id="rId8"/>
              </a:rPr>
              <a:t>/</a:t>
            </a:r>
            <a:r>
              <a:rPr lang="ru-RU" sz="1000" smtClean="0"/>
              <a:t>, </a:t>
            </a:r>
            <a:endParaRPr lang="ru-RU" sz="1000" dirty="0"/>
          </a:p>
        </p:txBody>
      </p:sp>
    </p:spTree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1085850" y="216892"/>
            <a:ext cx="579120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54000" bIns="0" anchor="ctr" anchorCtr="0">
            <a:spAutoFit/>
          </a:bodyPr>
          <a:lstStyle/>
          <a:p>
            <a:pPr lvl="0"/>
            <a:r>
              <a:rPr lang="ru-RU" dirty="0"/>
              <a:t>Каналы </a:t>
            </a:r>
            <a:r>
              <a:rPr lang="ru-RU" dirty="0" smtClean="0"/>
              <a:t>взаимодействия</a:t>
            </a:r>
            <a:br>
              <a:rPr lang="ru-RU" dirty="0" smtClean="0"/>
            </a:br>
            <a:r>
              <a:rPr lang="ru-RU" sz="1600" dirty="0" smtClean="0"/>
              <a:t>(пример </a:t>
            </a:r>
            <a:r>
              <a:rPr lang="ru-RU" sz="1600" dirty="0"/>
              <a:t>Компании «</a:t>
            </a:r>
            <a:r>
              <a:rPr lang="ru-RU" sz="1600" dirty="0" err="1"/>
              <a:t>Гэндальф</a:t>
            </a:r>
            <a:r>
              <a:rPr lang="ru-RU" sz="1600" dirty="0"/>
              <a:t>») </a:t>
            </a:r>
            <a:endParaRPr sz="1600" dirty="0">
              <a:solidFill>
                <a:srgbClr val="F1AF00"/>
              </a:solidFill>
            </a:endParaRPr>
          </a:p>
        </p:txBody>
      </p:sp>
      <p:sp>
        <p:nvSpPr>
          <p:cNvPr id="166" name="Google Shape;166;p7"/>
          <p:cNvSpPr txBox="1"/>
          <p:nvPr/>
        </p:nvSpPr>
        <p:spPr>
          <a:xfrm>
            <a:off x="250825" y="4751387"/>
            <a:ext cx="2160587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</a:pPr>
            <a:r>
              <a:rPr lang="en-US" sz="10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31 января – 01 февраля 2023 года </a:t>
            </a:r>
            <a:endParaRPr/>
          </a:p>
        </p:txBody>
      </p:sp>
      <p:sp>
        <p:nvSpPr>
          <p:cNvPr id="167" name="Google Shape;167;p7"/>
          <p:cNvSpPr txBox="1"/>
          <p:nvPr/>
        </p:nvSpPr>
        <p:spPr>
          <a:xfrm>
            <a:off x="2411412" y="4660900"/>
            <a:ext cx="5905500" cy="261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Arial"/>
              <a:buNone/>
            </a:pPr>
            <a:r>
              <a:rPr lang="en-US" sz="8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XXIII международная научно-практическая конференция</a:t>
            </a:r>
            <a:br>
              <a:rPr lang="en-US" sz="8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9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НОВЫЕ ИНФОРМАЦИОННЫЕ ТЕХНОЛОГИИ В ОБРАЗОВАНИИ</a:t>
            </a:r>
            <a:r>
              <a:rPr lang="en-US" sz="8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168" name="Google Shape;168;p7"/>
          <p:cNvSpPr txBox="1"/>
          <p:nvPr/>
        </p:nvSpPr>
        <p:spPr>
          <a:xfrm>
            <a:off x="8101012" y="4741862"/>
            <a:ext cx="765175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/>
          </a:p>
        </p:txBody>
      </p:sp>
      <p:pic>
        <p:nvPicPr>
          <p:cNvPr id="9" name="Рисунок 8" descr="C:\Users\Digo_S\YandexDisk\Скриншоты\2023-01-19_17-37-59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" y="1507014"/>
            <a:ext cx="5940425" cy="31724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383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1263650" y="155337"/>
            <a:ext cx="525780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54000" bIns="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solidFill>
                  <a:srgbClr val="F1AF00"/>
                </a:solidFill>
              </a:rPr>
              <a:t>Организационные особенности проведения секции</a:t>
            </a:r>
            <a:endParaRPr dirty="0">
              <a:solidFill>
                <a:srgbClr val="F1AF00"/>
              </a:solidFill>
            </a:endParaRPr>
          </a:p>
        </p:txBody>
      </p:sp>
      <p:sp>
        <p:nvSpPr>
          <p:cNvPr id="163" name="Google Shape;163;p7"/>
          <p:cNvSpPr txBox="1">
            <a:spLocks noGrp="1"/>
          </p:cNvSpPr>
          <p:nvPr>
            <p:ph type="body" idx="1"/>
          </p:nvPr>
        </p:nvSpPr>
        <p:spPr>
          <a:xfrm>
            <a:off x="250825" y="1438275"/>
            <a:ext cx="8642350" cy="29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69901" indent="-342900">
              <a:spcBef>
                <a:spcPts val="0"/>
              </a:spcBef>
            </a:pPr>
            <a:r>
              <a:rPr lang="ru-RU" sz="1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Секция проходит в смешанном формате (</a:t>
            </a:r>
            <a:r>
              <a:rPr lang="ru-RU" sz="18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очно+он-лайн</a:t>
            </a:r>
            <a:r>
              <a:rPr lang="ru-RU" sz="1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).</a:t>
            </a:r>
            <a:br>
              <a:rPr lang="ru-RU" sz="1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Жесткий </a:t>
            </a:r>
            <a:r>
              <a:rPr lang="ru-RU" sz="18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тайминг</a:t>
            </a:r>
            <a:r>
              <a:rPr lang="ru-RU" sz="1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469901" indent="-342900">
              <a:spcBef>
                <a:spcPts val="0"/>
              </a:spcBef>
            </a:pPr>
            <a:r>
              <a:rPr lang="ru-RU" sz="1800" dirty="0" smtClean="0"/>
              <a:t>Участвующие он-</a:t>
            </a:r>
            <a:r>
              <a:rPr lang="ru-RU" sz="1800" dirty="0" err="1" smtClean="0"/>
              <a:t>лайн</a:t>
            </a:r>
            <a:r>
              <a:rPr lang="ru-RU" sz="1800" dirty="0" smtClean="0"/>
              <a:t> могут задавать вопросы в чате. Просьба указывать к кому обращён вопрос.</a:t>
            </a:r>
          </a:p>
          <a:p>
            <a:pPr marL="469901" indent="-342900">
              <a:spcBef>
                <a:spcPts val="0"/>
              </a:spcBef>
            </a:pPr>
            <a:r>
              <a:rPr lang="ru-RU" sz="1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Для очных участников в конце секции выделено время для обсуждения.</a:t>
            </a:r>
            <a:br>
              <a:rPr lang="ru-RU" sz="1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Но по ходу секции они тоже могут задавать вопросы в чате.</a:t>
            </a:r>
          </a:p>
          <a:p>
            <a:pPr marL="469901" indent="-342900">
              <a:spcBef>
                <a:spcPts val="0"/>
              </a:spcBef>
            </a:pPr>
            <a:r>
              <a:rPr lang="ru-RU" sz="1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 секции будут 3 выступления в записи (докладчики участвуют удалённо). Вопросы к ним также надо </a:t>
            </a:r>
            <a:r>
              <a:rPr lang="ru-RU" sz="1800" dirty="0"/>
              <a:t>з</a:t>
            </a:r>
            <a:r>
              <a:rPr lang="ru-RU" sz="1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адавать в чате.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7"/>
          <p:cNvSpPr txBox="1"/>
          <p:nvPr/>
        </p:nvSpPr>
        <p:spPr>
          <a:xfrm>
            <a:off x="250825" y="4751387"/>
            <a:ext cx="2160587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>
              <a:buClr>
                <a:srgbClr val="7F7F7F"/>
              </a:buClr>
              <a:buSzPts val="1000"/>
            </a:pPr>
            <a:r>
              <a:rPr lang="en-US" sz="1000" b="1">
                <a:solidFill>
                  <a:srgbClr val="7F7F7F"/>
                </a:solidFill>
              </a:rPr>
              <a:t>31 января – 01 февраля 2023 года </a:t>
            </a:r>
            <a:endParaRPr/>
          </a:p>
        </p:txBody>
      </p:sp>
      <p:sp>
        <p:nvSpPr>
          <p:cNvPr id="167" name="Google Shape;167;p7"/>
          <p:cNvSpPr txBox="1"/>
          <p:nvPr/>
        </p:nvSpPr>
        <p:spPr>
          <a:xfrm>
            <a:off x="2411412" y="4660900"/>
            <a:ext cx="5905500" cy="261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buClr>
                <a:srgbClr val="7F7F7F"/>
              </a:buClr>
              <a:buSzPts val="800"/>
            </a:pPr>
            <a:r>
              <a:rPr lang="en-US" sz="800" b="1">
                <a:solidFill>
                  <a:srgbClr val="7F7F7F"/>
                </a:solidFill>
              </a:rPr>
              <a:t>XXIII международная научно-практическая конференция</a:t>
            </a:r>
            <a:br>
              <a:rPr lang="en-US" sz="800" b="1">
                <a:solidFill>
                  <a:srgbClr val="7F7F7F"/>
                </a:solidFill>
              </a:rPr>
            </a:br>
            <a:r>
              <a:rPr lang="en-US" sz="900" b="1">
                <a:solidFill>
                  <a:srgbClr val="7F7F7F"/>
                </a:solidFill>
              </a:rPr>
              <a:t>НОВЫЕ ИНФОРМАЦИОННЫЕ ТЕХНОЛОГИИ В ОБРАЗОВАНИИ</a:t>
            </a:r>
            <a:r>
              <a:rPr lang="en-US" sz="800" b="1">
                <a:solidFill>
                  <a:srgbClr val="7F7F7F"/>
                </a:solidFill>
              </a:rPr>
              <a:t> </a:t>
            </a:r>
            <a:endParaRPr/>
          </a:p>
        </p:txBody>
      </p:sp>
      <p:sp>
        <p:nvSpPr>
          <p:cNvPr id="168" name="Google Shape;168;p7"/>
          <p:cNvSpPr txBox="1"/>
          <p:nvPr/>
        </p:nvSpPr>
        <p:spPr>
          <a:xfrm>
            <a:off x="8101012" y="4741862"/>
            <a:ext cx="765175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buClr>
                <a:srgbClr val="7F7F7F"/>
              </a:buClr>
              <a:buSzPts val="1000"/>
            </a:pPr>
            <a:fld id="{00000000-1234-1234-1234-123412341234}" type="slidenum">
              <a:rPr lang="en-US" sz="1000" b="1">
                <a:solidFill>
                  <a:srgbClr val="7F7F7F"/>
                </a:solidFill>
              </a:rPr>
              <a:pPr algn="r">
                <a:buClr>
                  <a:srgbClr val="7F7F7F"/>
                </a:buClr>
                <a:buSzPts val="1000"/>
              </a:pPr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911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1619250" y="339725"/>
            <a:ext cx="6913562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54000" bIns="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1AF00"/>
              </a:solidFill>
            </a:endParaRPr>
          </a:p>
        </p:txBody>
      </p:sp>
      <p:sp>
        <p:nvSpPr>
          <p:cNvPr id="163" name="Google Shape;163;p7"/>
          <p:cNvSpPr txBox="1">
            <a:spLocks noGrp="1"/>
          </p:cNvSpPr>
          <p:nvPr>
            <p:ph type="body" idx="1"/>
          </p:nvPr>
        </p:nvSpPr>
        <p:spPr>
          <a:xfrm>
            <a:off x="250825" y="1597025"/>
            <a:ext cx="8642350" cy="29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ru-RU" altLang="ru-RU" dirty="0"/>
              <a:t>Мы надеемся, что подготовленные выступления будут для слушателей интересны и полезны.</a:t>
            </a:r>
          </a:p>
          <a:p>
            <a:endParaRPr lang="ru-RU" altLang="ru-RU" dirty="0"/>
          </a:p>
          <a:p>
            <a:r>
              <a:rPr lang="ru-RU" altLang="ru-RU" dirty="0"/>
              <a:t>Благодарим всех коллег, принявших участие в подготовке выступлений</a:t>
            </a:r>
          </a:p>
          <a:p>
            <a:pPr marL="182563" marR="0" lvl="0" indent="-55562" algn="l" rtl="0">
              <a:spcBef>
                <a:spcPts val="0"/>
              </a:spcBef>
              <a:spcAft>
                <a:spcPts val="0"/>
              </a:spcAft>
              <a:buClr>
                <a:srgbClr val="F1AF00"/>
              </a:buClr>
              <a:buSzPts val="2000"/>
              <a:buFont typeface="Noto Sans Symbols"/>
              <a:buNone/>
            </a:pP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7"/>
          <p:cNvSpPr txBox="1"/>
          <p:nvPr/>
        </p:nvSpPr>
        <p:spPr>
          <a:xfrm>
            <a:off x="250825" y="4751387"/>
            <a:ext cx="2160587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</a:pPr>
            <a:r>
              <a:rPr lang="en-US" sz="10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31 января – 01 февраля 2023 года </a:t>
            </a:r>
            <a:endParaRPr/>
          </a:p>
        </p:txBody>
      </p:sp>
      <p:sp>
        <p:nvSpPr>
          <p:cNvPr id="167" name="Google Shape;167;p7"/>
          <p:cNvSpPr txBox="1"/>
          <p:nvPr/>
        </p:nvSpPr>
        <p:spPr>
          <a:xfrm>
            <a:off x="2411412" y="4660900"/>
            <a:ext cx="5905500" cy="261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Arial"/>
              <a:buNone/>
            </a:pPr>
            <a:r>
              <a:rPr lang="en-US" sz="8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XXIII международная научно-практическая конференция</a:t>
            </a:r>
            <a:br>
              <a:rPr lang="en-US" sz="8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9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НОВЫЕ ИНФОРМАЦИОННЫЕ ТЕХНОЛОГИИ В ОБРАЗОВАНИИ</a:t>
            </a:r>
            <a:r>
              <a:rPr lang="en-US" sz="8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168" name="Google Shape;168;p7"/>
          <p:cNvSpPr txBox="1"/>
          <p:nvPr/>
        </p:nvSpPr>
        <p:spPr>
          <a:xfrm>
            <a:off x="8101012" y="4741862"/>
            <a:ext cx="765175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104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1258529" y="340003"/>
            <a:ext cx="727428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54000" bIns="0" anchor="ctr" anchorCtr="0">
            <a:spAutoFit/>
          </a:bodyPr>
          <a:lstStyle/>
          <a:p>
            <a:pPr marL="182563" lvl="0" indent="-55562"/>
            <a:r>
              <a:rPr lang="ru-RU" altLang="ru-RU" dirty="0"/>
              <a:t>Состояние сотрудничества. РФ</a:t>
            </a:r>
            <a:endParaRPr lang="ru-RU" dirty="0">
              <a:solidFill>
                <a:schemeClr val="dk1"/>
              </a:solidFill>
            </a:endParaRPr>
          </a:p>
        </p:txBody>
      </p:sp>
      <p:sp>
        <p:nvSpPr>
          <p:cNvPr id="163" name="Google Shape;163;p7"/>
          <p:cNvSpPr txBox="1">
            <a:spLocks noGrp="1"/>
          </p:cNvSpPr>
          <p:nvPr>
            <p:ph type="body" idx="1"/>
          </p:nvPr>
        </p:nvSpPr>
        <p:spPr>
          <a:xfrm>
            <a:off x="250825" y="926560"/>
            <a:ext cx="8642350" cy="3201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ru-RU" altLang="ru-RU" sz="1600" b="1" dirty="0"/>
              <a:t>Число образовательных организаций в РФ продолжает</a:t>
            </a:r>
            <a:br>
              <a:rPr lang="ru-RU" altLang="ru-RU" sz="1600" b="1" dirty="0"/>
            </a:br>
            <a:r>
              <a:rPr lang="ru-RU" altLang="ru-RU" sz="1600" b="1" dirty="0"/>
              <a:t>  сокращаться</a:t>
            </a:r>
          </a:p>
          <a:p>
            <a:r>
              <a:rPr lang="ru-RU" altLang="ru-RU" sz="1600" b="1" dirty="0"/>
              <a:t>Мы имеем  договора о сотрудничестве  с  большинством  высших и средних образовательных организаций</a:t>
            </a:r>
          </a:p>
          <a:p>
            <a:pPr lvl="1"/>
            <a:r>
              <a:rPr lang="ru-RU" altLang="ru-RU" sz="1600" b="1" dirty="0"/>
              <a:t>Число актуальных договоров:</a:t>
            </a:r>
          </a:p>
          <a:p>
            <a:pPr lvl="2"/>
            <a:r>
              <a:rPr lang="ru-RU" altLang="ru-RU" sz="1400" b="1" dirty="0"/>
              <a:t>Всего - </a:t>
            </a:r>
            <a:r>
              <a:rPr lang="ru-RU" altLang="ru-RU" sz="1400" b="1" dirty="0" smtClean="0">
                <a:solidFill>
                  <a:schemeClr val="tx1"/>
                </a:solidFill>
              </a:rPr>
              <a:t>2172</a:t>
            </a:r>
            <a:endParaRPr lang="ru-RU" altLang="ru-RU" sz="1400" b="1" dirty="0">
              <a:solidFill>
                <a:schemeClr val="tx1"/>
              </a:solidFill>
            </a:endParaRPr>
          </a:p>
          <a:p>
            <a:pPr lvl="2"/>
            <a:r>
              <a:rPr lang="ru-RU" altLang="ru-RU" sz="1400" b="1" dirty="0"/>
              <a:t>Заключено в 2022г. -  </a:t>
            </a:r>
            <a:r>
              <a:rPr lang="ru-RU" altLang="ru-RU" sz="1400" b="1" dirty="0" smtClean="0">
                <a:solidFill>
                  <a:schemeClr val="tx1"/>
                </a:solidFill>
              </a:rPr>
              <a:t>70</a:t>
            </a:r>
            <a:endParaRPr lang="ru-RU" altLang="ru-RU" sz="1400" b="1" dirty="0">
              <a:solidFill>
                <a:schemeClr val="tx1"/>
              </a:solidFill>
            </a:endParaRPr>
          </a:p>
          <a:p>
            <a:r>
              <a:rPr lang="ru-RU" altLang="ru-RU" sz="1600" b="1" dirty="0">
                <a:solidFill>
                  <a:srgbClr val="0D3E65"/>
                </a:solidFill>
              </a:rPr>
              <a:t>Мы заинтересованы в расширении партнерства. </a:t>
            </a:r>
          </a:p>
          <a:p>
            <a:r>
              <a:rPr lang="ru-RU" altLang="ru-RU" sz="1600" b="1" dirty="0">
                <a:solidFill>
                  <a:srgbClr val="0D3E65"/>
                </a:solidFill>
              </a:rPr>
              <a:t>Для  нас нет «не профильных» УЗ</a:t>
            </a:r>
          </a:p>
          <a:p>
            <a:r>
              <a:rPr lang="ru-RU" altLang="ru-RU" sz="1600" b="1" dirty="0">
                <a:solidFill>
                  <a:srgbClr val="0D3E65"/>
                </a:solidFill>
              </a:rPr>
              <a:t>Наибольшее число «отраслевых» УЗ: с-х, медицинские, сфера услуг и гостеприимства </a:t>
            </a:r>
            <a:r>
              <a:rPr lang="ru-RU" altLang="ru-RU" sz="1600" b="1" dirty="0" smtClean="0">
                <a:solidFill>
                  <a:srgbClr val="0D3E65"/>
                </a:solidFill>
              </a:rPr>
              <a:t>, торговые. Хотелось бы, чтобы больше технических УЗ присоединялось к этому сотрудничеству </a:t>
            </a:r>
            <a:endParaRPr lang="ru-RU" altLang="ru-RU" sz="1600" b="1" dirty="0">
              <a:solidFill>
                <a:srgbClr val="0D3E65"/>
              </a:solidFill>
            </a:endParaRPr>
          </a:p>
          <a:p>
            <a:pPr marL="182563" lvl="0" indent="-55562">
              <a:spcBef>
                <a:spcPts val="0"/>
              </a:spcBef>
              <a:buNone/>
            </a:pP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7"/>
          <p:cNvSpPr txBox="1"/>
          <p:nvPr/>
        </p:nvSpPr>
        <p:spPr>
          <a:xfrm>
            <a:off x="250825" y="4751387"/>
            <a:ext cx="2160587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</a:pPr>
            <a:r>
              <a:rPr lang="en-US" sz="10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31 января – 01 февраля 2023 года </a:t>
            </a:r>
            <a:endParaRPr/>
          </a:p>
        </p:txBody>
      </p:sp>
      <p:sp>
        <p:nvSpPr>
          <p:cNvPr id="167" name="Google Shape;167;p7"/>
          <p:cNvSpPr txBox="1"/>
          <p:nvPr/>
        </p:nvSpPr>
        <p:spPr>
          <a:xfrm>
            <a:off x="2411412" y="4660900"/>
            <a:ext cx="5905500" cy="261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Arial"/>
              <a:buNone/>
            </a:pPr>
            <a:r>
              <a:rPr lang="en-US" sz="800" b="1" i="0" u="none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XXIII </a:t>
            </a:r>
            <a:r>
              <a:rPr lang="en-US" sz="800" b="1" i="0" u="none" dirty="0" err="1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международная</a:t>
            </a:r>
            <a:r>
              <a:rPr lang="en-US" sz="800" b="1" i="0" u="none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800" b="1" i="0" u="none" dirty="0" err="1" smtClean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научно-практи</a:t>
            </a:r>
            <a:r>
              <a:rPr lang="ru-RU" sz="800" b="1" i="0" u="none" dirty="0" smtClean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со</a:t>
            </a:r>
            <a:r>
              <a:rPr lang="en-US" sz="800" b="1" i="0" u="none" dirty="0" err="1" smtClean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ская</a:t>
            </a:r>
            <a:r>
              <a:rPr lang="en-US" sz="800" b="1" i="0" u="none" dirty="0" smtClean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800" b="1" i="0" u="none" dirty="0" err="1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конференция</a:t>
            </a:r>
            <a:r>
              <a:rPr lang="en-US" sz="800" b="1" i="0" u="none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800" b="1" i="0" u="none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900" b="1" i="0" u="none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НОВЫЕ ИНФОРМАЦИОННЫЕ ТЕХНОЛОГИИ В ОБРАЗОВАНИИ</a:t>
            </a:r>
            <a:r>
              <a:rPr lang="en-US" sz="800" b="1" i="0" u="none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</p:txBody>
      </p:sp>
      <p:sp>
        <p:nvSpPr>
          <p:cNvPr id="168" name="Google Shape;168;p7"/>
          <p:cNvSpPr txBox="1"/>
          <p:nvPr/>
        </p:nvSpPr>
        <p:spPr>
          <a:xfrm>
            <a:off x="8101012" y="4741862"/>
            <a:ext cx="765175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86363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1619250" y="339725"/>
            <a:ext cx="6913562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54000" bIns="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1AF00"/>
              </a:solidFill>
            </a:endParaRPr>
          </a:p>
        </p:txBody>
      </p:sp>
      <p:sp>
        <p:nvSpPr>
          <p:cNvPr id="163" name="Google Shape;163;p7"/>
          <p:cNvSpPr txBox="1">
            <a:spLocks noGrp="1"/>
          </p:cNvSpPr>
          <p:nvPr>
            <p:ph type="body" idx="1"/>
          </p:nvPr>
        </p:nvSpPr>
        <p:spPr>
          <a:xfrm>
            <a:off x="250825" y="1266825"/>
            <a:ext cx="8642350" cy="29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ru-RU" altLang="ru-RU" dirty="0"/>
              <a:t>Мы надеемся на дальнейшее плодотворное</a:t>
            </a:r>
            <a:br>
              <a:rPr lang="ru-RU" altLang="ru-RU" dirty="0"/>
            </a:br>
            <a:r>
              <a:rPr lang="ru-RU" altLang="ru-RU" dirty="0"/>
              <a:t> сотрудничество</a:t>
            </a:r>
          </a:p>
          <a:p>
            <a:r>
              <a:rPr lang="ru-RU" altLang="ru-RU" dirty="0"/>
              <a:t>Готовы рассмотреть ваши предложения по совершенствованию нашего сотрудничества</a:t>
            </a:r>
          </a:p>
          <a:p>
            <a:r>
              <a:rPr lang="ru-RU" altLang="ru-RU" dirty="0"/>
              <a:t>Желаем всем успехов в нелегком деле совершенствования нашей системы образования.</a:t>
            </a:r>
            <a:br>
              <a:rPr lang="ru-RU" altLang="ru-RU" dirty="0"/>
            </a:br>
            <a:r>
              <a:rPr lang="ru-RU" altLang="ru-RU" dirty="0"/>
              <a:t>Студентам – получить необходимые знания, умения и навыки</a:t>
            </a:r>
            <a:br>
              <a:rPr lang="ru-RU" altLang="ru-RU" dirty="0"/>
            </a:br>
            <a:r>
              <a:rPr lang="ru-RU" altLang="ru-RU" dirty="0"/>
              <a:t>Преподавателям – удовлетворения от работы</a:t>
            </a:r>
            <a:br>
              <a:rPr lang="ru-RU" altLang="ru-RU" dirty="0"/>
            </a:br>
            <a:r>
              <a:rPr lang="ru-RU" altLang="ru-RU" dirty="0"/>
              <a:t>Бизнесу – получить кадры нужной квалификации и в достаточном количестве</a:t>
            </a:r>
          </a:p>
          <a:p>
            <a:pPr marL="182563" marR="0" lvl="0" indent="-55562" algn="l" rtl="0">
              <a:spcBef>
                <a:spcPts val="0"/>
              </a:spcBef>
              <a:spcAft>
                <a:spcPts val="0"/>
              </a:spcAft>
              <a:buClr>
                <a:srgbClr val="F1AF00"/>
              </a:buClr>
              <a:buSzPts val="2000"/>
              <a:buFont typeface="Noto Sans Symbols"/>
              <a:buNone/>
            </a:pP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7"/>
          <p:cNvSpPr txBox="1"/>
          <p:nvPr/>
        </p:nvSpPr>
        <p:spPr>
          <a:xfrm>
            <a:off x="250825" y="4751387"/>
            <a:ext cx="2160587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</a:pPr>
            <a:r>
              <a:rPr lang="en-US" sz="10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31 января – 01 февраля 2023 года </a:t>
            </a:r>
            <a:endParaRPr/>
          </a:p>
        </p:txBody>
      </p:sp>
      <p:sp>
        <p:nvSpPr>
          <p:cNvPr id="167" name="Google Shape;167;p7"/>
          <p:cNvSpPr txBox="1"/>
          <p:nvPr/>
        </p:nvSpPr>
        <p:spPr>
          <a:xfrm>
            <a:off x="2411412" y="4660900"/>
            <a:ext cx="5905500" cy="261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Arial"/>
              <a:buNone/>
            </a:pPr>
            <a:r>
              <a:rPr lang="en-US" sz="8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XXIII международная научно-практическая конференция</a:t>
            </a:r>
            <a:br>
              <a:rPr lang="en-US" sz="8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9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НОВЫЕ ИНФОРМАЦИОННЫЕ ТЕХНОЛОГИИ В ОБРАЗОВАНИИ</a:t>
            </a:r>
            <a:r>
              <a:rPr lang="en-US" sz="8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168" name="Google Shape;168;p7"/>
          <p:cNvSpPr txBox="1"/>
          <p:nvPr/>
        </p:nvSpPr>
        <p:spPr>
          <a:xfrm>
            <a:off x="8101012" y="4741862"/>
            <a:ext cx="765175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86250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0"/>
          <p:cNvSpPr txBox="1">
            <a:spLocks noGrp="1"/>
          </p:cNvSpPr>
          <p:nvPr>
            <p:ph type="ctrTitle"/>
          </p:nvPr>
        </p:nvSpPr>
        <p:spPr>
          <a:xfrm>
            <a:off x="250825" y="2095500"/>
            <a:ext cx="8642350" cy="549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54000" bIns="0" anchor="ctr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Arial"/>
              <a:buNone/>
            </a:pPr>
            <a:r>
              <a:rPr lang="en-US" sz="3200" b="1" i="0" u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СПАСИБО </a:t>
            </a:r>
            <a:br>
              <a:rPr lang="en-US" sz="3200" b="1" i="0" u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200" b="1" i="0" u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ЗА ВНИМАНИЕ!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1066800" y="186115"/>
            <a:ext cx="5988050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54000" bIns="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solidFill>
                  <a:srgbClr val="F1AF00"/>
                </a:solidFill>
              </a:rPr>
              <a:t>Отраслевые программные продукты</a:t>
            </a:r>
            <a:br>
              <a:rPr lang="ru-RU" dirty="0" smtClean="0">
                <a:solidFill>
                  <a:srgbClr val="F1AF00"/>
                </a:solidFill>
              </a:rPr>
            </a:br>
            <a:r>
              <a:rPr lang="ru-RU" sz="2000" dirty="0" smtClean="0"/>
              <a:t>Специализированные поставки для УЗ</a:t>
            </a:r>
            <a:endParaRPr sz="2000" dirty="0">
              <a:solidFill>
                <a:srgbClr val="F1AF00"/>
              </a:solidFill>
            </a:endParaRPr>
          </a:p>
        </p:txBody>
      </p:sp>
      <p:sp>
        <p:nvSpPr>
          <p:cNvPr id="163" name="Google Shape;163;p7"/>
          <p:cNvSpPr txBox="1">
            <a:spLocks noGrp="1"/>
          </p:cNvSpPr>
          <p:nvPr>
            <p:ph type="body" idx="1"/>
          </p:nvPr>
        </p:nvSpPr>
        <p:spPr>
          <a:xfrm>
            <a:off x="250825" y="1177925"/>
            <a:ext cx="8642350" cy="29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defRPr/>
            </a:pPr>
            <a:r>
              <a:rPr lang="ru-RU" altLang="ru-RU" sz="1800" b="1" dirty="0"/>
              <a:t>Номенклатура отраслевых  </a:t>
            </a:r>
            <a:r>
              <a:rPr lang="ru-RU" altLang="ru-RU" sz="1800" b="1" dirty="0" smtClean="0"/>
              <a:t>продуктов для УЗ </a:t>
            </a:r>
            <a:br>
              <a:rPr lang="ru-RU" altLang="ru-RU" sz="1800" b="1" dirty="0" smtClean="0"/>
            </a:br>
            <a:r>
              <a:rPr lang="ru-RU" altLang="ru-RU" sz="1800" b="1" dirty="0" smtClean="0"/>
              <a:t>постоянно </a:t>
            </a:r>
            <a:r>
              <a:rPr lang="ru-RU" altLang="ru-RU" sz="1800" b="1" dirty="0"/>
              <a:t>расширяется.</a:t>
            </a:r>
            <a:br>
              <a:rPr lang="ru-RU" altLang="ru-RU" sz="1800" b="1" dirty="0"/>
            </a:br>
            <a:r>
              <a:rPr lang="ru-RU" altLang="ru-RU" sz="1800" b="1" dirty="0"/>
              <a:t>(в настоящее время – </a:t>
            </a:r>
            <a:r>
              <a:rPr lang="ru-RU" altLang="ru-RU" sz="1800" b="1" dirty="0" smtClean="0">
                <a:solidFill>
                  <a:schemeClr val="tx1"/>
                </a:solidFill>
              </a:rPr>
              <a:t>48</a:t>
            </a:r>
            <a:r>
              <a:rPr lang="ru-RU" altLang="ru-RU" sz="1800" b="1" dirty="0" smtClean="0"/>
              <a:t> </a:t>
            </a:r>
            <a:r>
              <a:rPr lang="ru-RU" altLang="ru-RU" sz="1800" b="1" dirty="0"/>
              <a:t>позиций)</a:t>
            </a:r>
          </a:p>
          <a:p>
            <a:pPr>
              <a:defRPr/>
            </a:pPr>
            <a:r>
              <a:rPr lang="ru-RU" altLang="ru-RU" sz="1800" b="1" dirty="0"/>
              <a:t>Тематика: логистика,  медицина, административно-хозяйственная деятельность банка, отраслевые </a:t>
            </a:r>
            <a:r>
              <a:rPr lang="en-US" altLang="ru-RU" sz="1800" b="1" dirty="0"/>
              <a:t>ERP, </a:t>
            </a:r>
            <a:r>
              <a:rPr lang="ru-RU" altLang="ru-RU" sz="1800" b="1" dirty="0"/>
              <a:t>оперативное управление производством, ЖКХ, агропромышленный комплекс и др.</a:t>
            </a:r>
          </a:p>
          <a:p>
            <a:pPr>
              <a:defRPr/>
            </a:pPr>
            <a:r>
              <a:rPr lang="ru-RU" altLang="ru-RU" sz="1800" b="1" dirty="0" smtClean="0"/>
              <a:t>Полный перечень - см. прайс-лист, раздел 1.6.</a:t>
            </a:r>
            <a:br>
              <a:rPr lang="ru-RU" altLang="ru-RU" sz="1800" b="1" dirty="0" smtClean="0"/>
            </a:br>
            <a:r>
              <a:rPr lang="ru-RU" altLang="ru-RU" sz="1800" b="1" dirty="0" smtClean="0"/>
              <a:t>пункт «Комплекты отраслевых решений</a:t>
            </a:r>
            <a:br>
              <a:rPr lang="ru-RU" altLang="ru-RU" sz="1800" b="1" dirty="0" smtClean="0"/>
            </a:br>
            <a:r>
              <a:rPr lang="ru-RU" altLang="ru-RU" sz="1800" b="1" dirty="0" smtClean="0"/>
              <a:t> для обучения в высших и средних учебных</a:t>
            </a:r>
            <a:br>
              <a:rPr lang="ru-RU" altLang="ru-RU" sz="1800" b="1" dirty="0" smtClean="0"/>
            </a:br>
            <a:r>
              <a:rPr lang="ru-RU" altLang="ru-RU" sz="1800" b="1" dirty="0" smtClean="0"/>
              <a:t> заведениях»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ru-RU" sz="1800" dirty="0" smtClean="0"/>
              <a:t>                 </a:t>
            </a:r>
            <a:r>
              <a:rPr lang="en-US" sz="1800" dirty="0">
                <a:solidFill>
                  <a:srgbClr val="00B050"/>
                </a:solidFill>
              </a:rPr>
              <a:t>http://www.1c.ru/rus/partners/pricelst.jsp</a:t>
            </a:r>
            <a:endParaRPr lang="ru-RU" altLang="ru-RU" sz="1800" b="1" dirty="0">
              <a:solidFill>
                <a:srgbClr val="00B050"/>
              </a:solidFill>
            </a:endParaRPr>
          </a:p>
          <a:p>
            <a:pPr marL="182563" marR="0" lvl="0" indent="-55562" algn="l" rtl="0">
              <a:spcBef>
                <a:spcPts val="0"/>
              </a:spcBef>
              <a:spcAft>
                <a:spcPts val="0"/>
              </a:spcAft>
              <a:buClr>
                <a:srgbClr val="F1AF00"/>
              </a:buClr>
              <a:buSzPts val="2000"/>
              <a:buFont typeface="Noto Sans Symbols"/>
              <a:buNone/>
            </a:pP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7"/>
          <p:cNvSpPr txBox="1"/>
          <p:nvPr/>
        </p:nvSpPr>
        <p:spPr>
          <a:xfrm>
            <a:off x="250825" y="4751387"/>
            <a:ext cx="2160587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</a:pPr>
            <a:r>
              <a:rPr lang="en-US" sz="10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31 января – 01 февраля 2023 года </a:t>
            </a:r>
            <a:endParaRPr/>
          </a:p>
        </p:txBody>
      </p:sp>
      <p:sp>
        <p:nvSpPr>
          <p:cNvPr id="167" name="Google Shape;167;p7"/>
          <p:cNvSpPr txBox="1"/>
          <p:nvPr/>
        </p:nvSpPr>
        <p:spPr>
          <a:xfrm>
            <a:off x="2411412" y="4660900"/>
            <a:ext cx="5905500" cy="261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Arial"/>
              <a:buNone/>
            </a:pPr>
            <a:r>
              <a:rPr lang="en-US" sz="8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XXIII международная научно-практическая конференция</a:t>
            </a:r>
            <a:br>
              <a:rPr lang="en-US" sz="8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9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НОВЫЕ ИНФОРМАЦИОННЫЕ ТЕХНОЛОГИИ В ОБРАЗОВАНИИ</a:t>
            </a:r>
            <a:r>
              <a:rPr lang="en-US" sz="8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168" name="Google Shape;168;p7"/>
          <p:cNvSpPr txBox="1"/>
          <p:nvPr/>
        </p:nvSpPr>
        <p:spPr>
          <a:xfrm>
            <a:off x="8101012" y="4741862"/>
            <a:ext cx="765175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67438" y="3132138"/>
            <a:ext cx="2968625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379338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945626"/>
            <a:ext cx="9257387" cy="4737968"/>
          </a:xfrm>
        </p:spPr>
        <p:txBody>
          <a:bodyPr lIns="72576" tIns="36288" rIns="72576" bIns="36288"/>
          <a:lstStyle/>
          <a:p>
            <a:pPr marL="0" indent="0">
              <a:lnSpc>
                <a:spcPct val="80000"/>
              </a:lnSpc>
              <a:spcBef>
                <a:spcPct val="15000"/>
              </a:spcBef>
              <a:buSzPct val="110000"/>
              <a:defRPr/>
            </a:pPr>
            <a:r>
              <a:rPr lang="ru-RU" altLang="ru-RU" sz="1300" dirty="0">
                <a:solidFill>
                  <a:schemeClr val="accent2"/>
                </a:solidFill>
              </a:rPr>
              <a:t>Инструмент для оперативной аналитики и исследования данных (</a:t>
            </a:r>
            <a:r>
              <a:rPr lang="en-US" altLang="ru-RU" sz="1300" dirty="0">
                <a:solidFill>
                  <a:schemeClr val="accent2"/>
                </a:solidFill>
              </a:rPr>
              <a:t>BI</a:t>
            </a:r>
            <a:r>
              <a:rPr lang="ru-RU" altLang="ru-RU" sz="1300" dirty="0">
                <a:solidFill>
                  <a:schemeClr val="accent2"/>
                </a:solidFill>
              </a:rPr>
              <a:t>, </a:t>
            </a:r>
            <a:r>
              <a:rPr lang="en-US" altLang="ru-RU" sz="1300" dirty="0">
                <a:solidFill>
                  <a:schemeClr val="accent2"/>
                </a:solidFill>
              </a:rPr>
              <a:t>OLAP)</a:t>
            </a:r>
            <a:endParaRPr lang="ru-RU" altLang="ru-RU" sz="1300" dirty="0">
              <a:solidFill>
                <a:schemeClr val="accent2"/>
              </a:solidFill>
            </a:endParaRPr>
          </a:p>
          <a:p>
            <a:pPr marL="283500" lvl="1" indent="-141120">
              <a:lnSpc>
                <a:spcPct val="80000"/>
              </a:lnSpc>
              <a:spcBef>
                <a:spcPct val="15000"/>
              </a:spcBef>
              <a:buSzPct val="110000"/>
              <a:defRPr/>
            </a:pPr>
            <a:r>
              <a:rPr lang="ru-RU" altLang="ru-RU" sz="1300" dirty="0"/>
              <a:t>Для бизнес-пользователей, не требуется сложного обучения, работа с любого устройства</a:t>
            </a:r>
          </a:p>
          <a:p>
            <a:pPr marL="283500" lvl="1" indent="-141120">
              <a:lnSpc>
                <a:spcPct val="80000"/>
              </a:lnSpc>
              <a:spcBef>
                <a:spcPct val="15000"/>
              </a:spcBef>
              <a:buSzPct val="110000"/>
              <a:defRPr/>
            </a:pPr>
            <a:r>
              <a:rPr lang="ru-RU" altLang="ru-RU" sz="1300" dirty="0"/>
              <a:t>Легко и быстро подключается к существующим информационным базам 1С</a:t>
            </a:r>
          </a:p>
          <a:p>
            <a:pPr marL="283500" lvl="1" indent="-141120">
              <a:lnSpc>
                <a:spcPct val="80000"/>
              </a:lnSpc>
              <a:spcBef>
                <a:spcPct val="15000"/>
              </a:spcBef>
              <a:buSzPct val="110000"/>
              <a:defRPr/>
            </a:pPr>
            <a:r>
              <a:rPr lang="ru-RU" altLang="ru-RU" sz="1300" dirty="0"/>
              <a:t>Не требует для анализа выгрузку данных из 1С во внешние системы</a:t>
            </a:r>
          </a:p>
          <a:p>
            <a:pPr marL="283500" lvl="1" indent="-141120">
              <a:lnSpc>
                <a:spcPct val="80000"/>
              </a:lnSpc>
              <a:spcBef>
                <a:spcPct val="15000"/>
              </a:spcBef>
              <a:buSzPct val="110000"/>
              <a:defRPr/>
            </a:pPr>
            <a:r>
              <a:rPr lang="ru-RU" altLang="ru-RU" sz="1300" dirty="0"/>
              <a:t>Продукт может использоваться как для внутренней автоматизации, так и в учебном процессе</a:t>
            </a:r>
          </a:p>
          <a:p>
            <a:pPr marL="0" indent="-175139">
              <a:lnSpc>
                <a:spcPct val="80000"/>
              </a:lnSpc>
              <a:spcBef>
                <a:spcPct val="15000"/>
              </a:spcBef>
              <a:buSzPct val="110000"/>
              <a:defRPr/>
            </a:pPr>
            <a:r>
              <a:rPr lang="ru-RU" altLang="ru-RU" sz="1300" dirty="0" smtClean="0">
                <a:solidFill>
                  <a:schemeClr val="accent2"/>
                </a:solidFill>
              </a:rPr>
              <a:t>Лицензирование </a:t>
            </a:r>
            <a:r>
              <a:rPr lang="ru-RU" altLang="ru-RU" sz="1300" dirty="0">
                <a:solidFill>
                  <a:schemeClr val="accent2"/>
                </a:solidFill>
              </a:rPr>
              <a:t>для ВУЗов</a:t>
            </a:r>
          </a:p>
          <a:p>
            <a:pPr marL="283500" lvl="1" indent="-141120">
              <a:lnSpc>
                <a:spcPct val="80000"/>
              </a:lnSpc>
              <a:spcBef>
                <a:spcPct val="15000"/>
              </a:spcBef>
              <a:buSzPct val="110000"/>
              <a:defRPr/>
            </a:pPr>
            <a:r>
              <a:rPr lang="ru-RU" altLang="ru-RU" sz="1300" dirty="0"/>
              <a:t>Стандартная скидка </a:t>
            </a:r>
            <a:r>
              <a:rPr lang="en-US" altLang="ru-RU" sz="1300" dirty="0"/>
              <a:t>75% </a:t>
            </a:r>
            <a:r>
              <a:rPr lang="ru-RU" altLang="ru-RU" sz="1300" dirty="0"/>
              <a:t>в рамках Договора о сотрудничестве </a:t>
            </a:r>
            <a:r>
              <a:rPr lang="en-US" altLang="ru-RU" sz="1300" dirty="0"/>
              <a:t>c </a:t>
            </a:r>
            <a:r>
              <a:rPr lang="ru-RU" altLang="ru-RU" sz="1300" dirty="0"/>
              <a:t>образовательной </a:t>
            </a:r>
            <a:br>
              <a:rPr lang="ru-RU" altLang="ru-RU" sz="1300" dirty="0"/>
            </a:br>
            <a:r>
              <a:rPr lang="ru-RU" altLang="ru-RU" sz="1300" dirty="0"/>
              <a:t>организацией общего и профессионального образования</a:t>
            </a:r>
          </a:p>
          <a:p>
            <a:pPr marL="602280" lvl="2" indent="-141120">
              <a:lnSpc>
                <a:spcPct val="80000"/>
              </a:lnSpc>
              <a:spcBef>
                <a:spcPct val="15000"/>
              </a:spcBef>
              <a:buSzPct val="110000"/>
              <a:defRPr/>
            </a:pPr>
            <a:r>
              <a:rPr lang="ru-RU" altLang="ru-RU" sz="1200" dirty="0"/>
              <a:t>Типовая лицензия 1С:Аналитики 10 сеансов – 21 600 руб. (вместо 86 400 руб.)</a:t>
            </a:r>
          </a:p>
          <a:p>
            <a:pPr marL="283500" lvl="1" indent="-141120">
              <a:lnSpc>
                <a:spcPct val="80000"/>
              </a:lnSpc>
              <a:spcBef>
                <a:spcPct val="15000"/>
              </a:spcBef>
              <a:buSzPct val="110000"/>
              <a:defRPr/>
            </a:pPr>
            <a:r>
              <a:rPr lang="ru-RU" altLang="ru-RU" sz="1300" dirty="0"/>
              <a:t>Работаем над доступом к </a:t>
            </a:r>
            <a:r>
              <a:rPr lang="ru-RU" altLang="ru-RU" sz="1300" dirty="0" err="1"/>
              <a:t>демо</a:t>
            </a:r>
            <a:r>
              <a:rPr lang="ru-RU" altLang="ru-RU" sz="1300" dirty="0"/>
              <a:t> базе 1С:Аналитики в рамках </a:t>
            </a:r>
            <a:r>
              <a:rPr lang="en-US" altLang="ru-RU" sz="1300" dirty="0">
                <a:hlinkClick r:id="rId3"/>
              </a:rPr>
              <a:t>edu.1cfresh.com</a:t>
            </a:r>
            <a:endParaRPr lang="ru-RU" altLang="ru-RU" sz="1300" dirty="0"/>
          </a:p>
          <a:p>
            <a:pPr marL="602280" lvl="2" indent="-141120">
              <a:lnSpc>
                <a:spcPct val="80000"/>
              </a:lnSpc>
              <a:spcBef>
                <a:spcPct val="15000"/>
              </a:spcBef>
              <a:buSzPct val="110000"/>
              <a:defRPr/>
            </a:pPr>
            <a:r>
              <a:rPr lang="ru-RU" altLang="ru-RU" sz="1200" dirty="0"/>
              <a:t>Сейчас делаем штучные пилотные подключения, запрашивайте</a:t>
            </a:r>
          </a:p>
          <a:p>
            <a:pPr marL="602280" lvl="2" indent="-141120">
              <a:lnSpc>
                <a:spcPct val="80000"/>
              </a:lnSpc>
              <a:spcBef>
                <a:spcPct val="15000"/>
              </a:spcBef>
              <a:buSzPct val="110000"/>
              <a:defRPr/>
            </a:pPr>
            <a:r>
              <a:rPr lang="ru-RU" altLang="ru-RU" sz="1200" dirty="0"/>
              <a:t>Хотим в ближайшие месяцы запустить сервис в штатном режиме работы</a:t>
            </a:r>
          </a:p>
          <a:p>
            <a:pPr marL="0" lvl="1" indent="-175139">
              <a:lnSpc>
                <a:spcPct val="80000"/>
              </a:lnSpc>
              <a:spcBef>
                <a:spcPct val="15000"/>
              </a:spcBef>
              <a:buSzPct val="110000"/>
              <a:buFont typeface="Noto Sans Symbols"/>
              <a:buChar char="▪"/>
              <a:defRPr/>
            </a:pPr>
            <a:r>
              <a:rPr lang="ru-RU" altLang="ru-RU" sz="1300" dirty="0">
                <a:solidFill>
                  <a:schemeClr val="accent2"/>
                </a:solidFill>
              </a:rPr>
              <a:t>Выпущена книга «1С:Аналитика» - BI-система в «1С:Предприятии 8»</a:t>
            </a:r>
          </a:p>
          <a:p>
            <a:pPr marL="0" indent="-347997">
              <a:lnSpc>
                <a:spcPct val="80000"/>
              </a:lnSpc>
              <a:spcBef>
                <a:spcPct val="15000"/>
              </a:spcBef>
              <a:buSzPct val="110000"/>
              <a:defRPr/>
            </a:pPr>
            <a:r>
              <a:rPr lang="ru-RU" altLang="ru-RU" sz="1300" dirty="0">
                <a:solidFill>
                  <a:schemeClr val="accent2"/>
                </a:solidFill>
              </a:rPr>
              <a:t>Учебный курс в УЦ3 - "1С:Аналитика": базовые механизмы создания отчетов</a:t>
            </a:r>
            <a:r>
              <a:rPr lang="ru-RU" altLang="ru-RU" sz="1500" dirty="0">
                <a:solidFill>
                  <a:schemeClr val="accent2"/>
                </a:solidFill>
              </a:rPr>
              <a:t/>
            </a:r>
            <a:br>
              <a:rPr lang="ru-RU" altLang="ru-RU" sz="1500" dirty="0">
                <a:solidFill>
                  <a:schemeClr val="accent2"/>
                </a:solidFill>
              </a:rPr>
            </a:br>
            <a:r>
              <a:rPr lang="en-US" altLang="ru-RU" sz="1500" dirty="0">
                <a:solidFill>
                  <a:schemeClr val="accent2"/>
                </a:solidFill>
                <a:hlinkClick r:id="rId4"/>
              </a:rPr>
              <a:t>https://www.1c-uc3.ru/our-courses/all-courses/dlya-polzovateleiy/1sanalitika/1c-anali</a:t>
            </a:r>
            <a:r>
              <a:rPr lang="en-US" altLang="ru-RU" sz="1500" dirty="0">
                <a:solidFill>
                  <a:srgbClr val="003399"/>
                </a:solidFill>
                <a:hlinkClick r:id="rId4"/>
              </a:rPr>
              <a:t>tika/</a:t>
            </a:r>
            <a:r>
              <a:rPr lang="ru-RU" altLang="ru-RU" sz="1500" dirty="0">
                <a:solidFill>
                  <a:srgbClr val="003399"/>
                </a:solidFill>
              </a:rPr>
              <a:t> </a:t>
            </a:r>
          </a:p>
          <a:p>
            <a:pPr marL="0" indent="-175139">
              <a:lnSpc>
                <a:spcPct val="80000"/>
              </a:lnSpc>
              <a:spcBef>
                <a:spcPct val="15000"/>
              </a:spcBef>
              <a:buSzPct val="110000"/>
              <a:defRPr/>
            </a:pPr>
            <a:r>
              <a:rPr lang="ru-RU" altLang="ru-RU" sz="1300" dirty="0">
                <a:solidFill>
                  <a:schemeClr val="accent2"/>
                </a:solidFill>
              </a:rPr>
              <a:t>Дополнительные вопросы</a:t>
            </a:r>
          </a:p>
          <a:p>
            <a:pPr marL="283500" lvl="1" indent="-141120">
              <a:lnSpc>
                <a:spcPct val="80000"/>
              </a:lnSpc>
              <a:spcBef>
                <a:spcPct val="15000"/>
              </a:spcBef>
              <a:buSzPct val="110000"/>
              <a:defRPr/>
            </a:pPr>
            <a:r>
              <a:rPr lang="ru-RU" altLang="ru-RU" sz="1300" dirty="0"/>
              <a:t>Выступления на секциях </a:t>
            </a:r>
          </a:p>
          <a:p>
            <a:pPr marL="602280" lvl="2" indent="-141120">
              <a:lnSpc>
                <a:spcPct val="80000"/>
              </a:lnSpc>
              <a:spcBef>
                <a:spcPct val="15000"/>
              </a:spcBef>
              <a:buSzPct val="110000"/>
              <a:defRPr/>
            </a:pPr>
            <a:r>
              <a:rPr lang="ru-RU" altLang="ru-RU" sz="1200" dirty="0"/>
              <a:t>"Автоматизация деятельности вузов"</a:t>
            </a:r>
          </a:p>
          <a:p>
            <a:pPr marL="602280" lvl="2" indent="-141120">
              <a:lnSpc>
                <a:spcPct val="80000"/>
              </a:lnSpc>
              <a:spcBef>
                <a:spcPct val="15000"/>
              </a:spcBef>
              <a:buSzPct val="110000"/>
              <a:defRPr/>
            </a:pPr>
            <a:r>
              <a:rPr lang="ru-RU" altLang="ru-RU" sz="1200" dirty="0"/>
              <a:t>"Применение новинок платформы 1С:Предприятие 8.3 в обучении студентов вузов и колледжей"</a:t>
            </a:r>
          </a:p>
          <a:p>
            <a:pPr marL="283500" lvl="1" indent="-141120">
              <a:lnSpc>
                <a:spcPct val="80000"/>
              </a:lnSpc>
              <a:spcBef>
                <a:spcPct val="15000"/>
              </a:spcBef>
              <a:buSzPct val="110000"/>
              <a:defRPr/>
            </a:pPr>
            <a:r>
              <a:rPr lang="ru-RU" altLang="ru-RU" sz="1300" dirty="0"/>
              <a:t>На мероприятии стенд «1С:Аналитика и 1С:Шина», присутствуют менеджеры продуктов</a:t>
            </a:r>
          </a:p>
          <a:p>
            <a:pPr marL="602280" lvl="2" indent="-141120">
              <a:lnSpc>
                <a:spcPct val="80000"/>
              </a:lnSpc>
              <a:spcBef>
                <a:spcPct val="15000"/>
              </a:spcBef>
              <a:buSzPct val="110000"/>
              <a:defRPr/>
            </a:pPr>
            <a:r>
              <a:rPr lang="ru-RU" altLang="ru-RU" sz="1200" dirty="0"/>
              <a:t>Влад Дмитриев </a:t>
            </a:r>
            <a:r>
              <a:rPr lang="en-US" altLang="ru-RU" sz="1200" dirty="0">
                <a:hlinkClick r:id="rId5"/>
              </a:rPr>
              <a:t>vdmi@1c.ru</a:t>
            </a:r>
            <a:endParaRPr lang="ru-RU" altLang="ru-RU" sz="1200" dirty="0"/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85992" y="69485"/>
            <a:ext cx="6028388" cy="411839"/>
          </a:xfrm>
        </p:spPr>
        <p:txBody>
          <a:bodyPr lIns="72576" tIns="36288" rIns="72576" bIns="36288"/>
          <a:lstStyle/>
          <a:p>
            <a:pPr algn="ctr" eaLnBrk="1" hangingPunct="1"/>
            <a:r>
              <a:rPr lang="ru-RU" altLang="ru-RU" sz="2200"/>
              <a:t>1С:Аналитика</a:t>
            </a:r>
            <a:r>
              <a:rPr lang="en-US" altLang="ru-RU" sz="2200"/>
              <a:t> – BI-</a:t>
            </a:r>
            <a:r>
              <a:rPr lang="ru-RU" altLang="ru-RU" sz="2200"/>
              <a:t>система для 1С</a:t>
            </a:r>
          </a:p>
        </p:txBody>
      </p:sp>
      <p:pic>
        <p:nvPicPr>
          <p:cNvPr id="5124" name="Рисунок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529" y="2078455"/>
            <a:ext cx="954967" cy="1544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6" name="Группа 5"/>
          <p:cNvGrpSpPr>
            <a:grpSpLocks/>
          </p:cNvGrpSpPr>
          <p:nvPr/>
        </p:nvGrpSpPr>
        <p:grpSpPr bwMode="auto">
          <a:xfrm>
            <a:off x="7346379" y="2850622"/>
            <a:ext cx="1839383" cy="1124306"/>
            <a:chOff x="3602086" y="1584325"/>
            <a:chExt cx="7775575" cy="4248150"/>
          </a:xfrm>
        </p:grpSpPr>
        <p:grpSp>
          <p:nvGrpSpPr>
            <p:cNvPr id="5131" name="Группа 9"/>
            <p:cNvGrpSpPr>
              <a:grpSpLocks/>
            </p:cNvGrpSpPr>
            <p:nvPr/>
          </p:nvGrpSpPr>
          <p:grpSpPr bwMode="auto">
            <a:xfrm>
              <a:off x="3602086" y="1584325"/>
              <a:ext cx="7775575" cy="4248150"/>
              <a:chOff x="2816606" y="1727919"/>
              <a:chExt cx="7775861" cy="4248472"/>
            </a:xfrm>
          </p:grpSpPr>
          <p:pic>
            <p:nvPicPr>
              <p:cNvPr id="5133" name="Picture 14" descr="C:\Users\bazenkov\Downloads\Комплектование.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46646" y="1918543"/>
                <a:ext cx="4843202" cy="30852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34" name="Picture 13" descr="C:\Users\bazenkov\Downloads\214-2147885_a-site-builder-dedicated-to-early-customer-acquisition.png"/>
              <p:cNvPicPr>
                <a:picLocks noChangeAspect="1" noChangeArrowheads="1"/>
              </p:cNvPicPr>
              <p:nvPr/>
            </p:nvPicPr>
            <p:blipFill>
              <a:blip r:embed="rId8">
                <a:clrChange>
                  <a:clrFrom>
                    <a:srgbClr val="151515"/>
                  </a:clrFrom>
                  <a:clrTo>
                    <a:srgbClr val="151515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16606" y="1727919"/>
                <a:ext cx="7775861" cy="42484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132" name="Рисунок 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7580" y="1837764"/>
              <a:ext cx="4851700" cy="2949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127" name="Группа 16"/>
          <p:cNvGrpSpPr>
            <a:grpSpLocks/>
          </p:cNvGrpSpPr>
          <p:nvPr/>
        </p:nvGrpSpPr>
        <p:grpSpPr bwMode="auto">
          <a:xfrm>
            <a:off x="7811078" y="3519129"/>
            <a:ext cx="1334183" cy="1789815"/>
            <a:chOff x="7849269" y="1557338"/>
            <a:chExt cx="3673475" cy="4922837"/>
          </a:xfrm>
        </p:grpSpPr>
        <p:pic>
          <p:nvPicPr>
            <p:cNvPr id="5129" name="Picture 8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24202">
              <a:off x="8437511" y="1975170"/>
              <a:ext cx="1659359" cy="3593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0" name="Picture 6" descr="C:\Users\bazenkov\Downloads\92-923039_transparent-gizmo-png-mockup-iphone-x-on-hand.png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9269" y="1557338"/>
              <a:ext cx="3673475" cy="4922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8" name="Рисунок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770" y="1624699"/>
            <a:ext cx="1235914" cy="100708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1968038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1619250" y="339725"/>
            <a:ext cx="6913562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54000" bIns="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solidFill>
                  <a:srgbClr val="F1AF00"/>
                </a:solidFill>
              </a:rPr>
              <a:t>Мероприятия</a:t>
            </a:r>
            <a:endParaRPr dirty="0">
              <a:solidFill>
                <a:srgbClr val="F1AF00"/>
              </a:solidFill>
            </a:endParaRPr>
          </a:p>
        </p:txBody>
      </p:sp>
      <p:sp>
        <p:nvSpPr>
          <p:cNvPr id="163" name="Google Shape;163;p7"/>
          <p:cNvSpPr txBox="1">
            <a:spLocks noGrp="1"/>
          </p:cNvSpPr>
          <p:nvPr>
            <p:ph type="body" idx="1"/>
          </p:nvPr>
        </p:nvSpPr>
        <p:spPr>
          <a:xfrm>
            <a:off x="250825" y="1571625"/>
            <a:ext cx="7759700" cy="29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69901" indent="-342900">
              <a:spcBef>
                <a:spcPts val="0"/>
              </a:spcBef>
            </a:pPr>
            <a:r>
              <a:rPr lang="ru-RU" sz="1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1С и партнеры проводят и участвуют в разнообразных мероприятиях</a:t>
            </a:r>
          </a:p>
          <a:p>
            <a:pPr marL="469901" indent="-342900">
              <a:spcBef>
                <a:spcPts val="0"/>
              </a:spcBef>
            </a:pPr>
            <a:r>
              <a:rPr lang="ru-RU" sz="1800" dirty="0" smtClean="0"/>
              <a:t>Наиболее масштабными являются</a:t>
            </a:r>
          </a:p>
          <a:p>
            <a:pPr marL="927101" lvl="1">
              <a:spcBef>
                <a:spcPts val="0"/>
              </a:spcBef>
            </a:pPr>
            <a:r>
              <a:rPr lang="ru-RU" sz="1600" dirty="0"/>
              <a:t>Дни 1С:Карьеры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(</a:t>
            </a:r>
            <a:r>
              <a:rPr lang="ru-RU" sz="1600" dirty="0" smtClean="0">
                <a:solidFill>
                  <a:srgbClr val="00B0F0"/>
                </a:solidFill>
              </a:rPr>
              <a:t>выступление Васильевой </a:t>
            </a:r>
            <a:r>
              <a:rPr lang="ru-RU" sz="1600" dirty="0">
                <a:solidFill>
                  <a:srgbClr val="00B0F0"/>
                </a:solidFill>
              </a:rPr>
              <a:t>Ирина </a:t>
            </a:r>
            <a:r>
              <a:rPr lang="ru-RU" sz="1600" dirty="0" smtClean="0">
                <a:solidFill>
                  <a:srgbClr val="00B0F0"/>
                </a:solidFill>
              </a:rPr>
              <a:t>Юрьевной, </a:t>
            </a:r>
            <a:r>
              <a:rPr lang="ru-RU" sz="1600" dirty="0">
                <a:solidFill>
                  <a:srgbClr val="00B0F0"/>
                </a:solidFill>
              </a:rPr>
              <a:t>«1С:Северо-Запад»</a:t>
            </a:r>
            <a:r>
              <a:rPr lang="ru-RU" sz="1600" dirty="0" smtClean="0">
                <a:solidFill>
                  <a:srgbClr val="00B0F0"/>
                </a:solidFill>
              </a:rPr>
              <a:t>) </a:t>
            </a:r>
          </a:p>
          <a:p>
            <a:pPr marL="927101" lvl="1">
              <a:spcBef>
                <a:spcPts val="0"/>
              </a:spcBef>
            </a:pPr>
            <a:r>
              <a:rPr lang="ru-RU" sz="1600" dirty="0" smtClean="0"/>
              <a:t>Конференции для УЗ</a:t>
            </a:r>
          </a:p>
          <a:p>
            <a:pPr marL="469901">
              <a:spcBef>
                <a:spcPts val="0"/>
              </a:spcBef>
            </a:pPr>
            <a:r>
              <a:rPr lang="ru-RU" sz="1800" dirty="0" smtClean="0"/>
              <a:t>Активно участвуем в проекте «Урок цифры»</a:t>
            </a:r>
          </a:p>
          <a:p>
            <a:pPr marL="469901">
              <a:spcBef>
                <a:spcPts val="0"/>
              </a:spcBef>
            </a:pPr>
            <a:r>
              <a:rPr lang="ru-RU" sz="1800" dirty="0" smtClean="0"/>
              <a:t>Интересные мероприятия проводятся партнерами</a:t>
            </a:r>
            <a:br>
              <a:rPr lang="ru-RU" sz="1800" dirty="0" smtClean="0"/>
            </a:br>
            <a:r>
              <a:rPr lang="ru-RU" sz="1600" dirty="0" smtClean="0"/>
              <a:t>("</a:t>
            </a:r>
            <a:r>
              <a:rPr lang="ru-RU" sz="1600" dirty="0"/>
              <a:t>1С-Рарус", </a:t>
            </a:r>
            <a:r>
              <a:rPr lang="ru-RU" sz="1600" dirty="0" smtClean="0"/>
              <a:t>«</a:t>
            </a:r>
            <a:r>
              <a:rPr lang="ru-RU" sz="1600" dirty="0"/>
              <a:t>Д</a:t>
            </a:r>
            <a:r>
              <a:rPr lang="ru-RU" sz="1600" dirty="0" smtClean="0"/>
              <a:t>ень первокурсника» - </a:t>
            </a:r>
            <a:r>
              <a:rPr lang="ru-RU" sz="1600" dirty="0" smtClean="0">
                <a:solidFill>
                  <a:srgbClr val="00B0F0"/>
                </a:solidFill>
              </a:rPr>
              <a:t>есть в выступлении </a:t>
            </a:r>
            <a:r>
              <a:rPr lang="ru-RU" sz="1600" dirty="0">
                <a:solidFill>
                  <a:srgbClr val="00B0F0"/>
                </a:solidFill>
              </a:rPr>
              <a:t>Барабаш </a:t>
            </a:r>
            <a:r>
              <a:rPr lang="ru-RU" sz="1600" dirty="0" smtClean="0">
                <a:solidFill>
                  <a:srgbClr val="00B0F0"/>
                </a:solidFill>
              </a:rPr>
              <a:t>Дмитрия</a:t>
            </a:r>
            <a:r>
              <a:rPr lang="ru-RU" sz="1600" dirty="0" smtClean="0"/>
              <a:t>) </a:t>
            </a:r>
            <a:endParaRPr sz="1600" dirty="0">
              <a:solidFill>
                <a:schemeClr val="dk1"/>
              </a:solidFill>
              <a:sym typeface="Arial"/>
            </a:endParaRPr>
          </a:p>
        </p:txBody>
      </p:sp>
      <p:sp>
        <p:nvSpPr>
          <p:cNvPr id="166" name="Google Shape;166;p7"/>
          <p:cNvSpPr txBox="1"/>
          <p:nvPr/>
        </p:nvSpPr>
        <p:spPr>
          <a:xfrm>
            <a:off x="250825" y="4751387"/>
            <a:ext cx="2160587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</a:pPr>
            <a:r>
              <a:rPr lang="en-US" sz="10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31 января – 01 февраля 2023 года </a:t>
            </a:r>
            <a:endParaRPr/>
          </a:p>
        </p:txBody>
      </p:sp>
      <p:sp>
        <p:nvSpPr>
          <p:cNvPr id="167" name="Google Shape;167;p7"/>
          <p:cNvSpPr txBox="1"/>
          <p:nvPr/>
        </p:nvSpPr>
        <p:spPr>
          <a:xfrm>
            <a:off x="2411412" y="4660900"/>
            <a:ext cx="5905500" cy="261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Arial"/>
              <a:buNone/>
            </a:pPr>
            <a:r>
              <a:rPr lang="en-US" sz="8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XXIII международная научно-практическая конференция</a:t>
            </a:r>
            <a:br>
              <a:rPr lang="en-US" sz="8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9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НОВЫЕ ИНФОРМАЦИОННЫЕ ТЕХНОЛОГИИ В ОБРАЗОВАНИИ</a:t>
            </a:r>
            <a:r>
              <a:rPr lang="en-US" sz="8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168" name="Google Shape;168;p7"/>
          <p:cNvSpPr txBox="1"/>
          <p:nvPr/>
        </p:nvSpPr>
        <p:spPr>
          <a:xfrm>
            <a:off x="8101012" y="4741862"/>
            <a:ext cx="765175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680" y="1738312"/>
            <a:ext cx="1221744" cy="936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075" y="3033713"/>
            <a:ext cx="1708785" cy="965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366001" y="3854450"/>
            <a:ext cx="1746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endParaRPr lang="ru-RU" sz="1000" dirty="0" smtClean="0"/>
          </a:p>
          <a:p>
            <a:pPr fontAlgn="base"/>
            <a:r>
              <a:rPr lang="ru-RU" sz="1000" dirty="0" smtClean="0"/>
              <a:t>Анализ </a:t>
            </a:r>
            <a:r>
              <a:rPr lang="ru-RU" sz="1000" dirty="0"/>
              <a:t>в бизнесе и программной разработке</a:t>
            </a:r>
          </a:p>
          <a:p>
            <a:r>
              <a:rPr lang="ru-RU" sz="1000" dirty="0"/>
              <a:t>13 </a:t>
            </a:r>
            <a:r>
              <a:rPr lang="ru-RU" sz="1000" dirty="0" err="1"/>
              <a:t>Фев</a:t>
            </a:r>
            <a:r>
              <a:rPr lang="ru-RU" sz="1000" dirty="0"/>
              <a:t> — 12 </a:t>
            </a:r>
            <a:r>
              <a:rPr lang="ru-RU" sz="1000" dirty="0" err="1"/>
              <a:t>Мар</a:t>
            </a:r>
            <a:r>
              <a:rPr lang="ru-RU" sz="1000" dirty="0"/>
              <a:t> 2023</a:t>
            </a:r>
          </a:p>
        </p:txBody>
      </p:sp>
      <p:pic>
        <p:nvPicPr>
          <p:cNvPr id="2050" name="Picture 2" descr="F:\рисунки\logo1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475" y="3871379"/>
            <a:ext cx="324003" cy="18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383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1619250" y="339725"/>
            <a:ext cx="6913562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54000" bIns="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Студенческие соревнования</a:t>
            </a:r>
            <a:endParaRPr dirty="0">
              <a:solidFill>
                <a:srgbClr val="F1AF00"/>
              </a:solidFill>
            </a:endParaRPr>
          </a:p>
        </p:txBody>
      </p:sp>
      <p:sp>
        <p:nvSpPr>
          <p:cNvPr id="163" name="Google Shape;163;p7"/>
          <p:cNvSpPr txBox="1">
            <a:spLocks noGrp="1"/>
          </p:cNvSpPr>
          <p:nvPr>
            <p:ph type="body" idx="1"/>
          </p:nvPr>
        </p:nvSpPr>
        <p:spPr>
          <a:xfrm>
            <a:off x="463549" y="1438275"/>
            <a:ext cx="8429625" cy="2193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ru-RU" sz="1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Традиционные соревнования</a:t>
            </a:r>
            <a:br>
              <a:rPr lang="ru-RU" sz="1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sym typeface="Arial"/>
              </a:rPr>
              <a:t>(</a:t>
            </a:r>
            <a:r>
              <a:rPr lang="ru-RU" sz="1400" dirty="0">
                <a:solidFill>
                  <a:schemeClr val="tx1"/>
                </a:solidFill>
              </a:rPr>
              <a:t>олимпиады по </a:t>
            </a:r>
            <a:r>
              <a:rPr lang="ru-RU" sz="1400" dirty="0" smtClean="0">
                <a:solidFill>
                  <a:schemeClr val="tx1"/>
                </a:solidFill>
              </a:rPr>
              <a:t>программированию, </a:t>
            </a:r>
            <a:r>
              <a:rPr lang="ru-RU" sz="1400" dirty="0">
                <a:solidFill>
                  <a:schemeClr val="tx1"/>
                </a:solidFill>
              </a:rPr>
              <a:t>конкурсы по "1С:Бухгалтерии </a:t>
            </a:r>
            <a:r>
              <a:rPr lang="ru-RU" sz="1400" dirty="0" smtClean="0">
                <a:solidFill>
                  <a:schemeClr val="tx1"/>
                </a:solidFill>
              </a:rPr>
              <a:t>8«) </a:t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dirty="0" smtClean="0">
                <a:solidFill>
                  <a:srgbClr val="00B0F0"/>
                </a:solidFill>
              </a:rPr>
              <a:t>  выступление Правдина М. Е. «</a:t>
            </a:r>
            <a:r>
              <a:rPr lang="ru-RU" sz="1400" dirty="0">
                <a:solidFill>
                  <a:srgbClr val="00B0F0"/>
                </a:solidFill>
              </a:rPr>
              <a:t>Студенческие соревнования в 2023 году: олимпиады по программированию, чемпионат "Профессионалы", конкурсы по "1С:Бухгалтерии 8" и другие мероприятия» </a:t>
            </a:r>
          </a:p>
          <a:p>
            <a:pPr marL="412751" indent="-285750">
              <a:spcBef>
                <a:spcPts val="0"/>
              </a:spcBef>
            </a:pPr>
            <a:r>
              <a:rPr lang="ru-RU" sz="1800" dirty="0" smtClean="0"/>
              <a:t>Новое - конкурс </a:t>
            </a:r>
            <a:r>
              <a:rPr lang="ru-RU" sz="1800" dirty="0"/>
              <a:t>1С:ИТС для студентов </a:t>
            </a:r>
            <a:endParaRPr lang="ru-RU" sz="1800" dirty="0" smtClean="0"/>
          </a:p>
          <a:p>
            <a:pPr marL="412751" indent="-285750">
              <a:spcBef>
                <a:spcPts val="0"/>
              </a:spcBef>
            </a:pPr>
            <a:r>
              <a:rPr lang="ru-RU" sz="1800" dirty="0"/>
              <a:t>Некоторые партнеры организуют свои соревнования</a:t>
            </a:r>
            <a:br>
              <a:rPr lang="ru-RU" sz="1800" dirty="0"/>
            </a:br>
            <a:r>
              <a:rPr lang="ru-RU" sz="1600" dirty="0" smtClean="0">
                <a:solidFill>
                  <a:srgbClr val="92D050"/>
                </a:solidFill>
              </a:rPr>
              <a:t>(</a:t>
            </a:r>
            <a:r>
              <a:rPr lang="ru-RU" sz="1600" dirty="0">
                <a:solidFill>
                  <a:srgbClr val="92D050"/>
                </a:solidFill>
              </a:rPr>
              <a:t>«1С-Профиль», </a:t>
            </a:r>
            <a:r>
              <a:rPr lang="ru-RU" sz="1600" dirty="0" smtClean="0">
                <a:solidFill>
                  <a:srgbClr val="92D050"/>
                </a:solidFill>
              </a:rPr>
              <a:t>Конкурс </a:t>
            </a:r>
            <a:r>
              <a:rPr lang="ru-RU" sz="1600" dirty="0">
                <a:solidFill>
                  <a:srgbClr val="92D050"/>
                </a:solidFill>
              </a:rPr>
              <a:t>по программированию на </a:t>
            </a:r>
            <a:r>
              <a:rPr lang="ru-RU" sz="1600" dirty="0" smtClean="0">
                <a:solidFill>
                  <a:srgbClr val="92D050"/>
                </a:solidFill>
              </a:rPr>
              <a:t>платформе «</a:t>
            </a:r>
            <a:r>
              <a:rPr lang="ru-RU" sz="1600" dirty="0">
                <a:solidFill>
                  <a:srgbClr val="92D050"/>
                </a:solidFill>
              </a:rPr>
              <a:t>1С:Предприятие 8» для студентов образовательных учреждений </a:t>
            </a:r>
            <a:r>
              <a:rPr lang="ru-RU" sz="1600" dirty="0" smtClean="0">
                <a:solidFill>
                  <a:srgbClr val="92D050"/>
                </a:solidFill>
              </a:rPr>
              <a:t>СПО»)</a:t>
            </a:r>
            <a:endParaRPr lang="ru-RU" sz="1600" dirty="0">
              <a:solidFill>
                <a:srgbClr val="92D050"/>
              </a:solidFill>
            </a:endParaRPr>
          </a:p>
          <a:p>
            <a:pPr marL="412751" indent="-285750">
              <a:spcBef>
                <a:spcPts val="0"/>
              </a:spcBef>
            </a:pPr>
            <a:r>
              <a:rPr lang="ru-RU" altLang="ru-RU" sz="1800" dirty="0" smtClean="0">
                <a:solidFill>
                  <a:schemeClr val="tx1"/>
                </a:solidFill>
              </a:rPr>
              <a:t>Ежегодный Международный </a:t>
            </a:r>
            <a:r>
              <a:rPr lang="ru-RU" altLang="ru-RU" sz="1800" dirty="0">
                <a:solidFill>
                  <a:schemeClr val="tx1"/>
                </a:solidFill>
              </a:rPr>
              <a:t>конкурс выпускных квалификационных работ, выполненных с использованием программных продуктов "1С"</a:t>
            </a:r>
            <a:r>
              <a:rPr lang="ru-RU" altLang="ru-RU" sz="1800" dirty="0">
                <a:solidFill>
                  <a:schemeClr val="accent2"/>
                </a:solidFill>
              </a:rPr>
              <a:t/>
            </a:r>
            <a:br>
              <a:rPr lang="ru-RU" altLang="ru-RU" sz="1800" dirty="0">
                <a:solidFill>
                  <a:schemeClr val="accent2"/>
                </a:solidFill>
              </a:rPr>
            </a:br>
            <a:r>
              <a:rPr lang="ru-RU" sz="1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ru-RU" sz="1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7"/>
          <p:cNvSpPr txBox="1"/>
          <p:nvPr/>
        </p:nvSpPr>
        <p:spPr>
          <a:xfrm>
            <a:off x="250825" y="4751387"/>
            <a:ext cx="2160587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</a:pPr>
            <a:r>
              <a:rPr lang="en-US" sz="10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31 января – 01 февраля 2023 года </a:t>
            </a:r>
            <a:endParaRPr/>
          </a:p>
        </p:txBody>
      </p:sp>
      <p:sp>
        <p:nvSpPr>
          <p:cNvPr id="167" name="Google Shape;167;p7"/>
          <p:cNvSpPr txBox="1"/>
          <p:nvPr/>
        </p:nvSpPr>
        <p:spPr>
          <a:xfrm>
            <a:off x="2411412" y="4660900"/>
            <a:ext cx="5905500" cy="261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Arial"/>
              <a:buNone/>
            </a:pPr>
            <a:r>
              <a:rPr lang="en-US" sz="8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XXIII международная научно-практическая конференция</a:t>
            </a:r>
            <a:br>
              <a:rPr lang="en-US" sz="8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9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НОВЫЕ ИНФОРМАЦИОННЫЕ ТЕХНОЛОГИИ В ОБРАЗОВАНИИ</a:t>
            </a:r>
            <a:r>
              <a:rPr lang="en-US" sz="8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168" name="Google Shape;168;p7"/>
          <p:cNvSpPr txBox="1"/>
          <p:nvPr/>
        </p:nvSpPr>
        <p:spPr>
          <a:xfrm>
            <a:off x="8101012" y="4741862"/>
            <a:ext cx="765175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570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8"/>
          <p:cNvSpPr txBox="1">
            <a:spLocks noGrp="1"/>
          </p:cNvSpPr>
          <p:nvPr>
            <p:ph type="body" idx="1"/>
          </p:nvPr>
        </p:nvSpPr>
        <p:spPr>
          <a:xfrm>
            <a:off x="250824" y="1295400"/>
            <a:ext cx="7019925" cy="2636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3080" indent="-73080">
              <a:lnSpc>
                <a:spcPct val="85000"/>
              </a:lnSpc>
              <a:spcBef>
                <a:spcPct val="30000"/>
              </a:spcBef>
              <a:buSzPct val="110000"/>
            </a:pPr>
            <a:r>
              <a:rPr lang="ru-RU" altLang="ru-RU" sz="1300" dirty="0" smtClean="0">
                <a:solidFill>
                  <a:schemeClr val="accent2"/>
                </a:solidFill>
              </a:rPr>
              <a:t>	</a:t>
            </a:r>
            <a:r>
              <a:rPr lang="ru-RU" altLang="ru-RU" sz="1600" dirty="0" smtClean="0">
                <a:solidFill>
                  <a:schemeClr val="tx1"/>
                </a:solidFill>
              </a:rPr>
              <a:t>02.11.2022 опубликованы итоги </a:t>
            </a:r>
            <a:r>
              <a:rPr lang="ru-RU" altLang="ru-RU" sz="1600" dirty="0">
                <a:solidFill>
                  <a:schemeClr val="tx1"/>
                </a:solidFill>
              </a:rPr>
              <a:t>конкурса выпускных квалификационных работ с использованием ПП «1С» 2022 г.</a:t>
            </a:r>
            <a:br>
              <a:rPr lang="ru-RU" altLang="ru-RU" sz="1600" dirty="0">
                <a:solidFill>
                  <a:schemeClr val="tx1"/>
                </a:solidFill>
              </a:rPr>
            </a:br>
            <a:r>
              <a:rPr lang="ru-RU" altLang="ru-RU" sz="1600" dirty="0">
                <a:solidFill>
                  <a:srgbClr val="00B050"/>
                </a:solidFill>
              </a:rPr>
              <a:t>(</a:t>
            </a:r>
            <a:r>
              <a:rPr lang="ru-RU" altLang="ru-RU" sz="1600" dirty="0">
                <a:hlinkClick r:id="rId4"/>
              </a:rPr>
              <a:t>https://1c.ru/news/info.jsp?id=29931</a:t>
            </a:r>
            <a:r>
              <a:rPr lang="ru-RU" altLang="ru-RU" sz="1600" dirty="0">
                <a:solidFill>
                  <a:srgbClr val="00B050"/>
                </a:solidFill>
              </a:rPr>
              <a:t>)</a:t>
            </a:r>
          </a:p>
          <a:p>
            <a:pPr marL="73080" lvl="1" indent="-73080">
              <a:lnSpc>
                <a:spcPct val="85000"/>
              </a:lnSpc>
              <a:spcBef>
                <a:spcPct val="30000"/>
              </a:spcBef>
              <a:buSzPct val="110000"/>
            </a:pPr>
            <a:r>
              <a:rPr lang="ru-RU" altLang="ru-RU" sz="1600" dirty="0"/>
              <a:t>На конкурс было представлено </a:t>
            </a:r>
            <a:r>
              <a:rPr lang="ru-RU" altLang="ru-RU" sz="1600" dirty="0">
                <a:solidFill>
                  <a:schemeClr val="tx1"/>
                </a:solidFill>
              </a:rPr>
              <a:t>585</a:t>
            </a:r>
            <a:r>
              <a:rPr lang="ru-RU" altLang="ru-RU" sz="1600" dirty="0">
                <a:solidFill>
                  <a:srgbClr val="C00000"/>
                </a:solidFill>
              </a:rPr>
              <a:t> </a:t>
            </a:r>
            <a:r>
              <a:rPr lang="ru-RU" altLang="ru-RU" sz="1600" dirty="0"/>
              <a:t>работ, в </a:t>
            </a:r>
            <a:r>
              <a:rPr lang="ru-RU" altLang="ru-RU" sz="1600" dirty="0" err="1"/>
              <a:t>т.ч</a:t>
            </a:r>
            <a:r>
              <a:rPr lang="ru-RU" altLang="ru-RU" sz="1600" dirty="0"/>
              <a:t>. РФ – </a:t>
            </a:r>
            <a:r>
              <a:rPr lang="ru-RU" altLang="ru-RU" sz="1600" dirty="0">
                <a:solidFill>
                  <a:schemeClr val="tx1"/>
                </a:solidFill>
              </a:rPr>
              <a:t>567</a:t>
            </a:r>
            <a:r>
              <a:rPr lang="ru-RU" altLang="ru-RU" sz="1600" dirty="0"/>
              <a:t>, Казахстан – </a:t>
            </a:r>
            <a:r>
              <a:rPr lang="ru-RU" altLang="ru-RU" sz="1600" dirty="0">
                <a:solidFill>
                  <a:schemeClr val="tx1"/>
                </a:solidFill>
              </a:rPr>
              <a:t>12</a:t>
            </a:r>
            <a:r>
              <a:rPr lang="ru-RU" altLang="ru-RU" sz="1600" dirty="0"/>
              <a:t>,</a:t>
            </a:r>
            <a:r>
              <a:rPr lang="en-US" altLang="ru-RU" sz="1600" dirty="0"/>
              <a:t> </a:t>
            </a:r>
            <a:r>
              <a:rPr lang="ru-RU" altLang="ru-RU" sz="1600" dirty="0"/>
              <a:t>Беларусь – </a:t>
            </a:r>
            <a:r>
              <a:rPr lang="ru-RU" altLang="ru-RU" sz="1600" dirty="0">
                <a:solidFill>
                  <a:schemeClr val="tx1"/>
                </a:solidFill>
              </a:rPr>
              <a:t>3</a:t>
            </a:r>
            <a:r>
              <a:rPr lang="ru-RU" altLang="ru-RU" sz="1600" dirty="0"/>
              <a:t>,</a:t>
            </a:r>
            <a:r>
              <a:rPr lang="ru-RU" altLang="ru-RU" sz="1600" dirty="0">
                <a:solidFill>
                  <a:srgbClr val="C00000"/>
                </a:solidFill>
              </a:rPr>
              <a:t> </a:t>
            </a:r>
            <a:r>
              <a:rPr lang="ru-RU" altLang="ru-RU" sz="1600" dirty="0"/>
              <a:t>Киргизия</a:t>
            </a:r>
            <a:r>
              <a:rPr lang="ru-RU" altLang="ru-RU" sz="1600" dirty="0">
                <a:solidFill>
                  <a:srgbClr val="C00000"/>
                </a:solidFill>
              </a:rPr>
              <a:t> </a:t>
            </a:r>
            <a:r>
              <a:rPr lang="ru-RU" altLang="ru-RU" sz="1600" dirty="0"/>
              <a:t>– </a:t>
            </a:r>
            <a:r>
              <a:rPr lang="ru-RU" altLang="ru-RU" sz="1600" dirty="0" smtClean="0">
                <a:solidFill>
                  <a:schemeClr val="tx1"/>
                </a:solidFill>
              </a:rPr>
              <a:t>3</a:t>
            </a:r>
            <a:r>
              <a:rPr lang="ru-RU" altLang="ru-RU" sz="1600" dirty="0" smtClean="0"/>
              <a:t> </a:t>
            </a:r>
            <a:endParaRPr lang="ru-RU" altLang="ru-RU" sz="1600" dirty="0"/>
          </a:p>
          <a:p>
            <a:pPr marL="73080" indent="-73080">
              <a:lnSpc>
                <a:spcPct val="85000"/>
              </a:lnSpc>
              <a:spcBef>
                <a:spcPct val="30000"/>
              </a:spcBef>
              <a:buSzPct val="110000"/>
            </a:pPr>
            <a:r>
              <a:rPr lang="ru-RU" altLang="ru-RU" sz="1600" dirty="0">
                <a:solidFill>
                  <a:schemeClr val="tx1"/>
                </a:solidFill>
              </a:rPr>
              <a:t>Награды -  выпускнику, руководителю ВКР от УЗ и Руководителю практики от точки практики</a:t>
            </a:r>
          </a:p>
          <a:p>
            <a:pPr marL="73080" lvl="0" indent="-73080">
              <a:lnSpc>
                <a:spcPct val="85000"/>
              </a:lnSpc>
              <a:spcBef>
                <a:spcPct val="30000"/>
              </a:spcBef>
              <a:buSzPct val="110000"/>
            </a:pPr>
            <a:r>
              <a:rPr lang="ru-RU" sz="1600" dirty="0">
                <a:solidFill>
                  <a:schemeClr val="tx1"/>
                </a:solidFill>
              </a:rPr>
              <a:t>Призы на заключительном </a:t>
            </a:r>
            <a:r>
              <a:rPr lang="ru-RU" sz="1600" dirty="0" smtClean="0">
                <a:solidFill>
                  <a:schemeClr val="tx1"/>
                </a:solidFill>
              </a:rPr>
              <a:t>туре: 1/2/3 </a:t>
            </a:r>
            <a:r>
              <a:rPr lang="ru-RU" sz="1600" dirty="0">
                <a:solidFill>
                  <a:schemeClr val="tx1"/>
                </a:solidFill>
              </a:rPr>
              <a:t>место – 300 </a:t>
            </a:r>
            <a:r>
              <a:rPr lang="ru-RU" sz="1600" dirty="0" smtClean="0">
                <a:solidFill>
                  <a:schemeClr val="tx1"/>
                </a:solidFill>
              </a:rPr>
              <a:t>000/200 000 /</a:t>
            </a:r>
          </a:p>
          <a:p>
            <a:pPr marL="73080" lvl="0" indent="-73080">
              <a:lnSpc>
                <a:spcPct val="85000"/>
              </a:lnSpc>
              <a:spcBef>
                <a:spcPct val="30000"/>
              </a:spcBef>
              <a:buSzPct val="110000"/>
            </a:pPr>
            <a:r>
              <a:rPr lang="ru-RU" sz="1600" dirty="0" smtClean="0">
                <a:solidFill>
                  <a:schemeClr val="tx1"/>
                </a:solidFill>
              </a:rPr>
              <a:t>100 </a:t>
            </a:r>
            <a:r>
              <a:rPr lang="ru-RU" sz="1600" dirty="0">
                <a:solidFill>
                  <a:schemeClr val="tx1"/>
                </a:solidFill>
              </a:rPr>
              <a:t>000 руб.</a:t>
            </a:r>
          </a:p>
          <a:p>
            <a:pPr marL="73080" lvl="0" indent="-73080">
              <a:lnSpc>
                <a:spcPct val="85000"/>
              </a:lnSpc>
              <a:spcBef>
                <a:spcPct val="30000"/>
              </a:spcBef>
              <a:buSzPct val="110000"/>
            </a:pPr>
            <a:r>
              <a:rPr lang="ru-RU" sz="1600" dirty="0">
                <a:solidFill>
                  <a:schemeClr val="tx1"/>
                </a:solidFill>
              </a:rPr>
              <a:t>Призы в федеральных округах: 1/2/3 – 100 </a:t>
            </a:r>
            <a:r>
              <a:rPr lang="ru-RU" sz="1600" dirty="0" smtClean="0">
                <a:solidFill>
                  <a:schemeClr val="tx1"/>
                </a:solidFill>
              </a:rPr>
              <a:t>000/ </a:t>
            </a:r>
            <a:r>
              <a:rPr lang="ru-RU" sz="1600" dirty="0">
                <a:solidFill>
                  <a:schemeClr val="tx1"/>
                </a:solidFill>
              </a:rPr>
              <a:t>60 </a:t>
            </a:r>
            <a:r>
              <a:rPr lang="ru-RU" sz="1600" dirty="0" smtClean="0">
                <a:solidFill>
                  <a:schemeClr val="tx1"/>
                </a:solidFill>
              </a:rPr>
              <a:t>000/ </a:t>
            </a:r>
            <a:r>
              <a:rPr lang="ru-RU" sz="1600" dirty="0">
                <a:solidFill>
                  <a:schemeClr val="tx1"/>
                </a:solidFill>
              </a:rPr>
              <a:t>40 000 руб.</a:t>
            </a:r>
          </a:p>
          <a:p>
            <a:pPr marL="73080" lvl="0" indent="-73080">
              <a:lnSpc>
                <a:spcPct val="85000"/>
              </a:lnSpc>
              <a:spcBef>
                <a:spcPct val="30000"/>
              </a:spcBef>
              <a:buSzPct val="110000"/>
            </a:pPr>
            <a:r>
              <a:rPr lang="ru-RU" sz="1600" dirty="0">
                <a:solidFill>
                  <a:schemeClr val="tx1"/>
                </a:solidFill>
              </a:rPr>
              <a:t>Призы «Лучшая точка практики»: 1/2/3 место –100 000 руб./70 000 руб./40 000 руб</a:t>
            </a:r>
            <a:r>
              <a:rPr lang="ru-RU" sz="1600" dirty="0" smtClean="0">
                <a:solidFill>
                  <a:schemeClr val="tx1"/>
                </a:solidFill>
              </a:rPr>
              <a:t>.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77" name="Google Shape;177;p8"/>
          <p:cNvSpPr txBox="1">
            <a:spLocks noGrp="1"/>
          </p:cNvSpPr>
          <p:nvPr>
            <p:ph type="title"/>
          </p:nvPr>
        </p:nvSpPr>
        <p:spPr>
          <a:xfrm>
            <a:off x="1174750" y="40520"/>
            <a:ext cx="5784850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54000" bIns="0" anchor="ctr" anchorCtr="0">
            <a:spAutoFit/>
          </a:bodyPr>
          <a:lstStyle/>
          <a:p>
            <a:r>
              <a:rPr lang="ru-RU" sz="1800" dirty="0"/>
              <a:t>Итоги пятнадцатого Международного конкурса выпускных квалификационных работ, выполненных с использованием программных продуктов "1С" 2021/2022 учебного года</a:t>
            </a:r>
          </a:p>
        </p:txBody>
      </p:sp>
      <p:sp>
        <p:nvSpPr>
          <p:cNvPr id="180" name="Google Shape;180;p8"/>
          <p:cNvSpPr txBox="1"/>
          <p:nvPr/>
        </p:nvSpPr>
        <p:spPr>
          <a:xfrm>
            <a:off x="250825" y="4751387"/>
            <a:ext cx="2160587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</a:pPr>
            <a:r>
              <a:rPr lang="en-US" sz="10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31 января – 01 февраля 2023 года </a:t>
            </a:r>
            <a:endParaRPr/>
          </a:p>
        </p:txBody>
      </p:sp>
      <p:sp>
        <p:nvSpPr>
          <p:cNvPr id="181" name="Google Shape;181;p8"/>
          <p:cNvSpPr txBox="1"/>
          <p:nvPr/>
        </p:nvSpPr>
        <p:spPr>
          <a:xfrm>
            <a:off x="2411412" y="4660900"/>
            <a:ext cx="5905500" cy="261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Arial"/>
              <a:buNone/>
            </a:pPr>
            <a:r>
              <a:rPr lang="en-US" sz="8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XXIII международная научно-практическая конференция</a:t>
            </a:r>
            <a:br>
              <a:rPr lang="en-US" sz="8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9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НОВЫЕ ИНФОРМАЦИОННЫЕ ТЕХНОЛОГИИ В ОБРАЗОВАНИИ</a:t>
            </a:r>
            <a:r>
              <a:rPr lang="en-US" sz="8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182" name="Google Shape;182;p8"/>
          <p:cNvSpPr txBox="1"/>
          <p:nvPr/>
        </p:nvSpPr>
        <p:spPr>
          <a:xfrm>
            <a:off x="8101012" y="4741862"/>
            <a:ext cx="765175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/>
          </a:p>
        </p:txBody>
      </p:sp>
      <p:graphicFrame>
        <p:nvGraphicFramePr>
          <p:cNvPr id="2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7567576"/>
              </p:ext>
            </p:extLst>
          </p:nvPr>
        </p:nvGraphicFramePr>
        <p:xfrm>
          <a:off x="6648450" y="2143125"/>
          <a:ext cx="2555875" cy="1582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Chart" r:id="rId5" imgW="3407959" imgH="2109399" progId="Excel.Chart.8">
                  <p:embed/>
                </p:oleObj>
              </mc:Choice>
              <mc:Fallback>
                <p:oleObj name="Chart" r:id="rId5" imgW="3407959" imgH="2109399" progId="Excel.Chart.8">
                  <p:embed/>
                  <p:pic>
                    <p:nvPicPr>
                      <p:cNvPr id="0" name="Диаграмма 3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8450" y="2143125"/>
                        <a:ext cx="2555875" cy="1582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1136650" y="16837"/>
            <a:ext cx="565785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54000" bIns="0" anchor="ctr" anchorCtr="0">
            <a:spAutoFit/>
          </a:bodyPr>
          <a:lstStyle/>
          <a:p>
            <a:pPr lvl="0"/>
            <a:r>
              <a:rPr lang="ru-RU" dirty="0" smtClean="0">
                <a:solidFill>
                  <a:srgbClr val="F1AF00"/>
                </a:solidFill>
              </a:rPr>
              <a:t>Победители </a:t>
            </a:r>
            <a:r>
              <a:rPr lang="ru-RU" dirty="0" smtClean="0"/>
              <a:t>номинации </a:t>
            </a:r>
            <a:br>
              <a:rPr lang="ru-RU" dirty="0" smtClean="0"/>
            </a:br>
            <a:r>
              <a:rPr lang="ru-RU" dirty="0" smtClean="0"/>
              <a:t>"</a:t>
            </a:r>
            <a:r>
              <a:rPr lang="ru-RU" dirty="0"/>
              <a:t>Лучший дипломный </a:t>
            </a:r>
            <a:r>
              <a:rPr lang="ru-RU" dirty="0" smtClean="0"/>
              <a:t>проект«</a:t>
            </a:r>
            <a:br>
              <a:rPr lang="ru-RU" dirty="0" smtClean="0"/>
            </a:br>
            <a:r>
              <a:rPr lang="ru-RU" sz="1600" dirty="0" smtClean="0"/>
              <a:t>(заключительный тур)</a:t>
            </a:r>
            <a:endParaRPr sz="1600" dirty="0">
              <a:solidFill>
                <a:srgbClr val="F1AF00"/>
              </a:solidFill>
            </a:endParaRPr>
          </a:p>
        </p:txBody>
      </p:sp>
      <p:sp>
        <p:nvSpPr>
          <p:cNvPr id="163" name="Google Shape;163;p7"/>
          <p:cNvSpPr txBox="1">
            <a:spLocks noGrp="1"/>
          </p:cNvSpPr>
          <p:nvPr>
            <p:ph type="body" idx="1"/>
          </p:nvPr>
        </p:nvSpPr>
        <p:spPr>
          <a:xfrm>
            <a:off x="250825" y="1292225"/>
            <a:ext cx="7464425" cy="29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200" b="1" dirty="0"/>
              <a:t>I </a:t>
            </a:r>
            <a:r>
              <a:rPr lang="ru-RU" sz="1200" b="1" dirty="0"/>
              <a:t>место (призы – по 300 000 руб.) </a:t>
            </a:r>
            <a:endParaRPr lang="ru-RU" sz="1200" dirty="0"/>
          </a:p>
          <a:p>
            <a:pPr marL="101600" indent="0">
              <a:buNone/>
            </a:pPr>
            <a:r>
              <a:rPr lang="ru-RU" sz="1200" dirty="0" err="1"/>
              <a:t>Бясова</a:t>
            </a:r>
            <a:r>
              <a:rPr lang="ru-RU" sz="1200" dirty="0"/>
              <a:t> Дана Руслановна (Северо-кавказский горно-металлургический институт (государственный технологический университет) </a:t>
            </a:r>
            <a:r>
              <a:rPr lang="ru-RU" sz="1200" dirty="0" err="1"/>
              <a:t>г.Владикавказ</a:t>
            </a:r>
            <a:r>
              <a:rPr lang="ru-RU" sz="1200" dirty="0"/>
              <a:t>), рук. </a:t>
            </a:r>
            <a:r>
              <a:rPr lang="ru-RU" sz="1200" dirty="0" err="1"/>
              <a:t>Дедегкаева</a:t>
            </a:r>
            <a:r>
              <a:rPr lang="ru-RU" sz="1200" dirty="0"/>
              <a:t> Анна </a:t>
            </a:r>
            <a:r>
              <a:rPr lang="ru-RU" sz="1200" dirty="0" smtClean="0"/>
              <a:t>Альбертовна. "</a:t>
            </a:r>
            <a:r>
              <a:rPr lang="ru-RU" sz="1200" dirty="0"/>
              <a:t>Исследование и разработка алгоритмов интеллектуального поиска в системах автоматизации деятельности фармацевтических </a:t>
            </a:r>
            <a:r>
              <a:rPr lang="ru-RU" sz="1200" dirty="0" smtClean="0"/>
              <a:t>компаний</a:t>
            </a:r>
            <a:r>
              <a:rPr lang="ru-RU" sz="1200" dirty="0"/>
              <a:t> "</a:t>
            </a:r>
            <a:endParaRPr lang="ru-RU" sz="1200" dirty="0" smtClean="0"/>
          </a:p>
          <a:p>
            <a:r>
              <a:rPr lang="en-US" sz="1200" b="1" dirty="0"/>
              <a:t>II </a:t>
            </a:r>
            <a:r>
              <a:rPr lang="ru-RU" sz="1200" b="1" dirty="0"/>
              <a:t>место (призы – по 200 000 руб.) </a:t>
            </a:r>
            <a:endParaRPr lang="ru-RU" sz="1200" dirty="0"/>
          </a:p>
          <a:p>
            <a:pPr marL="101600" indent="0">
              <a:buNone/>
            </a:pPr>
            <a:r>
              <a:rPr lang="ru-RU" sz="1200" dirty="0" err="1"/>
              <a:t>Брыкин</a:t>
            </a:r>
            <a:r>
              <a:rPr lang="ru-RU" sz="1200" dirty="0"/>
              <a:t> Дмитрий Олегович (Омский государственный технический университет), рук. </a:t>
            </a:r>
            <a:r>
              <a:rPr lang="ru-RU" sz="1200" dirty="0" err="1"/>
              <a:t>Бахмутский</a:t>
            </a:r>
            <a:r>
              <a:rPr lang="ru-RU" sz="1200" dirty="0"/>
              <a:t> Юрий Андреевич, </a:t>
            </a:r>
            <a:r>
              <a:rPr lang="ru-RU" sz="1200" dirty="0" err="1"/>
              <a:t>рук.практики</a:t>
            </a:r>
            <a:r>
              <a:rPr lang="ru-RU" sz="1200" dirty="0"/>
              <a:t> Пащенко Оксана Сергеевна</a:t>
            </a:r>
            <a:br>
              <a:rPr lang="ru-RU" sz="1200" dirty="0"/>
            </a:br>
            <a:r>
              <a:rPr lang="ru-RU" sz="1200" dirty="0" smtClean="0"/>
              <a:t>"</a:t>
            </a:r>
            <a:r>
              <a:rPr lang="ru-RU" sz="1200" dirty="0"/>
              <a:t>Разработка информационной системы построения оптимального маршрута доставки с возможностью интеграции с системами автоматизации деятельности предприятия для обмена данных о заказах" </a:t>
            </a:r>
          </a:p>
          <a:p>
            <a:r>
              <a:rPr lang="en-US" sz="1200" b="1" dirty="0"/>
              <a:t>III </a:t>
            </a:r>
            <a:r>
              <a:rPr lang="ru-RU" sz="1200" b="1" dirty="0"/>
              <a:t>место</a:t>
            </a:r>
            <a:r>
              <a:rPr lang="ru-RU" sz="1200" b="1" i="1" dirty="0"/>
              <a:t> </a:t>
            </a:r>
            <a:r>
              <a:rPr lang="ru-RU" sz="1200" b="1" dirty="0"/>
              <a:t>(призы – по 100 000 руб.)</a:t>
            </a:r>
            <a:r>
              <a:rPr lang="ru-RU" sz="1200" dirty="0"/>
              <a:t> </a:t>
            </a:r>
          </a:p>
          <a:p>
            <a:pPr marL="101600" indent="0">
              <a:buNone/>
            </a:pPr>
            <a:r>
              <a:rPr lang="ru-RU" sz="1200" dirty="0" err="1"/>
              <a:t>Бажукова</a:t>
            </a:r>
            <a:r>
              <a:rPr lang="ru-RU" sz="1200" dirty="0"/>
              <a:t> Диана Павловна (</a:t>
            </a:r>
            <a:r>
              <a:rPr lang="ru-RU" sz="1200" dirty="0" err="1"/>
              <a:t>Ухтинский</a:t>
            </a:r>
            <a:r>
              <a:rPr lang="ru-RU" sz="1200" dirty="0"/>
              <a:t> государственный технический университет), рук. Кожевникова Полина Валерьевна, </a:t>
            </a:r>
            <a:r>
              <a:rPr lang="ru-RU" sz="1200" dirty="0" err="1"/>
              <a:t>рук.практики</a:t>
            </a:r>
            <a:r>
              <a:rPr lang="ru-RU" sz="1200" dirty="0"/>
              <a:t> </a:t>
            </a:r>
            <a:r>
              <a:rPr lang="ru-RU" sz="1200" dirty="0" err="1"/>
              <a:t>Шпаковский</a:t>
            </a:r>
            <a:r>
              <a:rPr lang="ru-RU" sz="1200" dirty="0"/>
              <a:t> Дмитрий </a:t>
            </a:r>
            <a:r>
              <a:rPr lang="ru-RU" sz="1200" dirty="0" smtClean="0"/>
              <a:t>Владимирович. "</a:t>
            </a:r>
            <a:r>
              <a:rPr lang="ru-RU" sz="1200" dirty="0"/>
              <a:t>Разработка мобильного приложения "Технический осмотр общего имущества многоквартирного дома</a:t>
            </a:r>
            <a:r>
              <a:rPr lang="ru-RU" sz="1200" dirty="0" smtClean="0"/>
              <a:t>"</a:t>
            </a:r>
            <a:endParaRPr lang="ru-RU" sz="1200" dirty="0"/>
          </a:p>
          <a:p>
            <a:endParaRPr lang="ru-RU" sz="1600" dirty="0"/>
          </a:p>
          <a:p>
            <a:pPr marL="182563" marR="0" lvl="0" indent="-55562" algn="l" rtl="0">
              <a:spcBef>
                <a:spcPts val="0"/>
              </a:spcBef>
              <a:spcAft>
                <a:spcPts val="0"/>
              </a:spcAft>
              <a:buClr>
                <a:srgbClr val="F1AF00"/>
              </a:buClr>
              <a:buSzPts val="2000"/>
              <a:buFont typeface="Noto Sans Symbols"/>
              <a:buNone/>
            </a:pP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7"/>
          <p:cNvSpPr txBox="1"/>
          <p:nvPr/>
        </p:nvSpPr>
        <p:spPr>
          <a:xfrm>
            <a:off x="250825" y="4751387"/>
            <a:ext cx="2160587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</a:pPr>
            <a:r>
              <a:rPr lang="en-US" sz="10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31 января – 01 февраля 2023 года </a:t>
            </a:r>
            <a:endParaRPr/>
          </a:p>
        </p:txBody>
      </p:sp>
      <p:sp>
        <p:nvSpPr>
          <p:cNvPr id="167" name="Google Shape;167;p7"/>
          <p:cNvSpPr txBox="1"/>
          <p:nvPr/>
        </p:nvSpPr>
        <p:spPr>
          <a:xfrm>
            <a:off x="2411412" y="4660900"/>
            <a:ext cx="5905500" cy="261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Arial"/>
              <a:buNone/>
            </a:pPr>
            <a:r>
              <a:rPr lang="en-US" sz="8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XXIII международная научно-практическая конференция</a:t>
            </a:r>
            <a:br>
              <a:rPr lang="en-US" sz="8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9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НОВЫЕ ИНФОРМАЦИОННЫЕ ТЕХНОЛОГИИ В ОБРАЗОВАНИИ</a:t>
            </a:r>
            <a:r>
              <a:rPr lang="en-US" sz="8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168" name="Google Shape;168;p7"/>
          <p:cNvSpPr txBox="1"/>
          <p:nvPr/>
        </p:nvSpPr>
        <p:spPr>
          <a:xfrm>
            <a:off x="8101012" y="4741862"/>
            <a:ext cx="765175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/>
          </a:p>
        </p:txBody>
      </p:sp>
      <p:pic>
        <p:nvPicPr>
          <p:cNvPr id="2050" name="Picture 2" descr="F:\рисунки\diplom-картинк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512" y="3633787"/>
            <a:ext cx="1237298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475" y="2138363"/>
            <a:ext cx="1254665" cy="713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54689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1619250" y="340003"/>
            <a:ext cx="69135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54000" bIns="0" anchor="ctr" anchorCtr="0">
            <a:spAutoFit/>
          </a:bodyPr>
          <a:lstStyle/>
          <a:p>
            <a:pPr lvl="0"/>
            <a:r>
              <a:rPr lang="ru-RU" dirty="0" smtClean="0">
                <a:solidFill>
                  <a:srgbClr val="F1AF00"/>
                </a:solidFill>
              </a:rPr>
              <a:t>Победители в номинациях</a:t>
            </a:r>
            <a:endParaRPr dirty="0">
              <a:solidFill>
                <a:srgbClr val="F1AF00"/>
              </a:solidFill>
            </a:endParaRPr>
          </a:p>
        </p:txBody>
      </p:sp>
      <p:sp>
        <p:nvSpPr>
          <p:cNvPr id="163" name="Google Shape;163;p7"/>
          <p:cNvSpPr txBox="1">
            <a:spLocks noGrp="1"/>
          </p:cNvSpPr>
          <p:nvPr>
            <p:ph type="body" idx="1"/>
          </p:nvPr>
        </p:nvSpPr>
        <p:spPr>
          <a:xfrm>
            <a:off x="250825" y="1571625"/>
            <a:ext cx="8642350" cy="29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eaLnBrk="1" hangingPunct="1">
              <a:lnSpc>
                <a:spcPct val="70000"/>
              </a:lnSpc>
              <a:spcBef>
                <a:spcPct val="0"/>
              </a:spcBef>
              <a:buSzPct val="120000"/>
            </a:pPr>
            <a:r>
              <a:rPr lang="ru-RU" altLang="ru-RU" sz="1800" dirty="0" smtClean="0">
                <a:solidFill>
                  <a:schemeClr val="accent2"/>
                </a:solidFill>
              </a:rPr>
              <a:t>Конкурс </a:t>
            </a:r>
            <a:r>
              <a:rPr lang="ru-RU" altLang="ru-RU" sz="1800" dirty="0">
                <a:solidFill>
                  <a:schemeClr val="accent2"/>
                </a:solidFill>
              </a:rPr>
              <a:t>точек практики</a:t>
            </a:r>
          </a:p>
          <a:p>
            <a:pPr lvl="1">
              <a:lnSpc>
                <a:spcPct val="70000"/>
              </a:lnSpc>
              <a:spcBef>
                <a:spcPct val="25000"/>
              </a:spcBef>
            </a:pPr>
            <a:r>
              <a:rPr lang="ru-RU" altLang="ru-RU" sz="1600" dirty="0"/>
              <a:t>1 место (100 000 руб.) – ООО "</a:t>
            </a:r>
            <a:r>
              <a:rPr lang="ru-RU" altLang="ru-RU" sz="1600" dirty="0" err="1"/>
              <a:t>Сатори</a:t>
            </a:r>
            <a:r>
              <a:rPr lang="ru-RU" altLang="ru-RU" sz="1600" dirty="0"/>
              <a:t> Партнер", </a:t>
            </a:r>
            <a:r>
              <a:rPr lang="ru-RU" altLang="ru-RU" sz="1600" dirty="0" err="1"/>
              <a:t>г.Омск</a:t>
            </a:r>
            <a:endParaRPr lang="ru-RU" altLang="ru-RU" sz="1600" dirty="0"/>
          </a:p>
          <a:p>
            <a:pPr lvl="1">
              <a:lnSpc>
                <a:spcPct val="70000"/>
              </a:lnSpc>
              <a:spcBef>
                <a:spcPct val="25000"/>
              </a:spcBef>
            </a:pPr>
            <a:r>
              <a:rPr lang="ru-RU" altLang="ru-RU" sz="1600" dirty="0"/>
              <a:t> 2 место (70 000 руб.)  - </a:t>
            </a:r>
            <a:r>
              <a:rPr lang="ru-RU" altLang="ru-RU" sz="1600" dirty="0">
                <a:solidFill>
                  <a:srgbClr val="404040"/>
                </a:solidFill>
              </a:rPr>
              <a:t>ООО "Дельта", г, Юрга</a:t>
            </a:r>
          </a:p>
          <a:p>
            <a:pPr lvl="1">
              <a:lnSpc>
                <a:spcPct val="70000"/>
              </a:lnSpc>
              <a:spcBef>
                <a:spcPct val="25000"/>
              </a:spcBef>
            </a:pPr>
            <a:r>
              <a:rPr lang="ru-RU" altLang="ru-RU" sz="1600" dirty="0"/>
              <a:t>3 место (40 000 руб</a:t>
            </a:r>
            <a:r>
              <a:rPr lang="ru-RU" altLang="ru-RU" sz="1600" dirty="0" smtClean="0"/>
              <a:t>.): ГК </a:t>
            </a:r>
            <a:r>
              <a:rPr lang="ru-RU" altLang="ru-RU" sz="1600" dirty="0"/>
              <a:t>«</a:t>
            </a:r>
            <a:r>
              <a:rPr lang="ru-RU" altLang="ru-RU" sz="1600" dirty="0" err="1"/>
              <a:t>Форус</a:t>
            </a:r>
            <a:r>
              <a:rPr lang="ru-RU" altLang="ru-RU" sz="1600" dirty="0"/>
              <a:t>», г. </a:t>
            </a:r>
            <a:r>
              <a:rPr lang="ru-RU" altLang="ru-RU" sz="1600" dirty="0" smtClean="0"/>
              <a:t>Иркутск; ООО </a:t>
            </a:r>
            <a:r>
              <a:rPr lang="ru-RU" altLang="ru-RU" sz="1600" dirty="0"/>
              <a:t>"РС-ИНФО", </a:t>
            </a:r>
            <a:r>
              <a:rPr lang="ru-RU" altLang="ru-RU" sz="1600" dirty="0" err="1" smtClean="0"/>
              <a:t>г.Самара</a:t>
            </a:r>
            <a:r>
              <a:rPr lang="ru-RU" altLang="ru-RU" sz="1600" dirty="0" smtClean="0"/>
              <a:t>;</a:t>
            </a:r>
            <a:r>
              <a:rPr lang="ru-RU" altLang="ru-RU" sz="1600" dirty="0"/>
              <a:t/>
            </a:r>
            <a:br>
              <a:rPr lang="ru-RU" altLang="ru-RU" sz="1600" dirty="0"/>
            </a:br>
            <a:r>
              <a:rPr lang="ru-RU" altLang="ru-RU" sz="1600" dirty="0"/>
              <a:t> ТОО "1С-Рейтинг-Софт", Казахстан, </a:t>
            </a:r>
            <a:r>
              <a:rPr lang="ru-RU" altLang="ru-RU" sz="1600" dirty="0" err="1"/>
              <a:t>г.Усть-Каменогорск</a:t>
            </a:r>
            <a:r>
              <a:rPr lang="ru-RU" altLang="ru-RU" sz="1600" dirty="0"/>
              <a:t> </a:t>
            </a:r>
            <a:endParaRPr lang="ru-RU" altLang="ru-RU" sz="1600" dirty="0" smtClean="0"/>
          </a:p>
          <a:p>
            <a:pPr>
              <a:lnSpc>
                <a:spcPct val="70000"/>
              </a:lnSpc>
              <a:spcBef>
                <a:spcPct val="25000"/>
              </a:spcBef>
            </a:pPr>
            <a:r>
              <a:rPr lang="ru-RU" altLang="ru-RU" dirty="0" smtClean="0">
                <a:solidFill>
                  <a:schemeClr val="accent2"/>
                </a:solidFill>
              </a:rPr>
              <a:t>Номинация </a:t>
            </a:r>
            <a:r>
              <a:rPr lang="ru-RU" altLang="ru-RU" dirty="0">
                <a:solidFill>
                  <a:schemeClr val="accent2"/>
                </a:solidFill>
              </a:rPr>
              <a:t>«За массовую подготовку молодых специалистов</a:t>
            </a:r>
            <a:r>
              <a:rPr lang="ru-RU" altLang="ru-RU" dirty="0" smtClean="0">
                <a:solidFill>
                  <a:schemeClr val="accent2"/>
                </a:solidFill>
              </a:rPr>
              <a:t>…»</a:t>
            </a:r>
          </a:p>
          <a:p>
            <a:pPr lvl="1">
              <a:lnSpc>
                <a:spcPct val="70000"/>
              </a:lnSpc>
              <a:spcBef>
                <a:spcPct val="25000"/>
              </a:spcBef>
            </a:pPr>
            <a:r>
              <a:rPr lang="ru-RU" altLang="ru-RU" sz="1600" dirty="0" smtClean="0"/>
              <a:t>Финансовый </a:t>
            </a:r>
            <a:r>
              <a:rPr lang="ru-RU" altLang="ru-RU" sz="1600" dirty="0"/>
              <a:t>университет при Правительстве РФ, Колледж информатики и программирования (</a:t>
            </a:r>
            <a:r>
              <a:rPr lang="ru-RU" altLang="ru-RU" sz="1600" dirty="0" err="1" smtClean="0"/>
              <a:t>г.Москва</a:t>
            </a:r>
            <a:r>
              <a:rPr lang="ru-RU" altLang="ru-RU" sz="1600" dirty="0" smtClean="0"/>
              <a:t>)</a:t>
            </a:r>
          </a:p>
          <a:p>
            <a:pPr lvl="1">
              <a:lnSpc>
                <a:spcPct val="70000"/>
              </a:lnSpc>
              <a:spcBef>
                <a:spcPct val="25000"/>
              </a:spcBef>
            </a:pPr>
            <a:r>
              <a:rPr lang="ru-RU" altLang="ru-RU" sz="1600" dirty="0" smtClean="0"/>
              <a:t>Нижегородский </a:t>
            </a:r>
            <a:r>
              <a:rPr lang="ru-RU" altLang="ru-RU" sz="1600" dirty="0"/>
              <a:t>государственный архитектурно-строительный </a:t>
            </a:r>
            <a:r>
              <a:rPr lang="ru-RU" altLang="ru-RU" sz="1600" dirty="0" smtClean="0"/>
              <a:t>университет</a:t>
            </a:r>
          </a:p>
          <a:p>
            <a:pPr lvl="1">
              <a:lnSpc>
                <a:spcPct val="70000"/>
              </a:lnSpc>
              <a:spcBef>
                <a:spcPct val="25000"/>
              </a:spcBef>
            </a:pPr>
            <a:r>
              <a:rPr lang="ru-RU" altLang="ru-RU" sz="1600" dirty="0" smtClean="0"/>
              <a:t>Омский </a:t>
            </a:r>
            <a:r>
              <a:rPr lang="ru-RU" altLang="ru-RU" sz="1600" dirty="0"/>
              <a:t>промышленно-экономический </a:t>
            </a:r>
            <a:r>
              <a:rPr lang="ru-RU" altLang="ru-RU" sz="1600" dirty="0" smtClean="0"/>
              <a:t>колледж</a:t>
            </a:r>
          </a:p>
          <a:p>
            <a:pPr lvl="1">
              <a:lnSpc>
                <a:spcPct val="70000"/>
              </a:lnSpc>
              <a:spcBef>
                <a:spcPct val="25000"/>
              </a:spcBef>
            </a:pPr>
            <a:r>
              <a:rPr lang="ru-RU" altLang="ru-RU" sz="1600" dirty="0" err="1" smtClean="0"/>
              <a:t>Набережночелнинский</a:t>
            </a:r>
            <a:r>
              <a:rPr lang="ru-RU" altLang="ru-RU" sz="1600" dirty="0" smtClean="0"/>
              <a:t> </a:t>
            </a:r>
            <a:r>
              <a:rPr lang="ru-RU" altLang="ru-RU" sz="1600" dirty="0"/>
              <a:t>институт (филиал) Казанского (Приволжский) Федерального университета</a:t>
            </a:r>
            <a:endParaRPr lang="ru-RU" altLang="ru-RU" sz="1600" dirty="0">
              <a:solidFill>
                <a:schemeClr val="accent2"/>
              </a:solidFill>
            </a:endParaRPr>
          </a:p>
          <a:p>
            <a:pPr>
              <a:lnSpc>
                <a:spcPct val="70000"/>
              </a:lnSpc>
              <a:spcBef>
                <a:spcPct val="25000"/>
              </a:spcBef>
            </a:pPr>
            <a:endParaRPr lang="ru-RU" altLang="ru-RU" dirty="0">
              <a:solidFill>
                <a:srgbClr val="000000"/>
              </a:solidFill>
            </a:endParaRPr>
          </a:p>
          <a:p>
            <a:pPr marL="182563" marR="0" lvl="0" indent="-55562" algn="l" rtl="0">
              <a:spcBef>
                <a:spcPts val="0"/>
              </a:spcBef>
              <a:spcAft>
                <a:spcPts val="0"/>
              </a:spcAft>
              <a:buClr>
                <a:srgbClr val="F1AF00"/>
              </a:buClr>
              <a:buSzPts val="2000"/>
              <a:buFont typeface="Noto Sans Symbols"/>
              <a:buNone/>
            </a:pPr>
            <a:endParaRPr sz="1600" dirty="0">
              <a:solidFill>
                <a:schemeClr val="dk1"/>
              </a:solidFill>
              <a:sym typeface="Arial"/>
            </a:endParaRPr>
          </a:p>
        </p:txBody>
      </p:sp>
      <p:sp>
        <p:nvSpPr>
          <p:cNvPr id="166" name="Google Shape;166;p7"/>
          <p:cNvSpPr txBox="1"/>
          <p:nvPr/>
        </p:nvSpPr>
        <p:spPr>
          <a:xfrm>
            <a:off x="250825" y="4751387"/>
            <a:ext cx="2160587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</a:pPr>
            <a:r>
              <a:rPr lang="en-US" sz="10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31 января – 01 февраля 2023 года </a:t>
            </a:r>
            <a:endParaRPr/>
          </a:p>
        </p:txBody>
      </p:sp>
      <p:sp>
        <p:nvSpPr>
          <p:cNvPr id="167" name="Google Shape;167;p7"/>
          <p:cNvSpPr txBox="1"/>
          <p:nvPr/>
        </p:nvSpPr>
        <p:spPr>
          <a:xfrm>
            <a:off x="2411412" y="4660900"/>
            <a:ext cx="5905500" cy="261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Arial"/>
              <a:buNone/>
            </a:pPr>
            <a:r>
              <a:rPr lang="en-US" sz="8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XXIII международная научно-практическая конференция</a:t>
            </a:r>
            <a:br>
              <a:rPr lang="en-US" sz="8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9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НОВЫЕ ИНФОРМАЦИОННЫЕ ТЕХНОЛОГИИ В ОБРАЗОВАНИИ</a:t>
            </a:r>
            <a:r>
              <a:rPr lang="en-US" sz="8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168" name="Google Shape;168;p7"/>
          <p:cNvSpPr txBox="1"/>
          <p:nvPr/>
        </p:nvSpPr>
        <p:spPr>
          <a:xfrm>
            <a:off x="8101012" y="4741862"/>
            <a:ext cx="765175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/>
          </a:p>
        </p:txBody>
      </p:sp>
      <p:pic>
        <p:nvPicPr>
          <p:cNvPr id="9" name="Picture 10" descr="Картинки по запросу пьедестал кубк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821511"/>
            <a:ext cx="1043248" cy="594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F:\2022_12_ВКР_Памятная табличка_А4_Москва_previe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637" y="3770601"/>
            <a:ext cx="1069150" cy="755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911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Оформление по умолчанию">
  <a:themeElements>
    <a:clrScheme name="4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Оформление по умолчанию">
  <a:themeElements>
    <a:clrScheme name="4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9_Оформление по умолчанию">
  <a:themeElements>
    <a:clrScheme name="4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4_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4_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3897</TotalTime>
  <Words>1275</Words>
  <Application>Microsoft Office PowerPoint</Application>
  <PresentationFormat>Произвольный</PresentationFormat>
  <Paragraphs>235</Paragraphs>
  <Slides>21</Slides>
  <Notes>21</Notes>
  <HiddenSlides>0</HiddenSlides>
  <MMClips>0</MMClips>
  <ScaleCrop>false</ScaleCrop>
  <HeadingPairs>
    <vt:vector size="6" baseType="variant"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4_Оформление по умолчанию</vt:lpstr>
      <vt:lpstr>5_Оформление по умолчанию</vt:lpstr>
      <vt:lpstr>9_Оформление по умолчанию</vt:lpstr>
      <vt:lpstr>Chart</vt:lpstr>
      <vt:lpstr>Сотрудничество  сообщества «1С» с УЗ  на современном этапе</vt:lpstr>
      <vt:lpstr>Состояние сотрудничества. РФ</vt:lpstr>
      <vt:lpstr>Отраслевые программные продукты Специализированные поставки для УЗ</vt:lpstr>
      <vt:lpstr>1С:Аналитика – BI-система для 1С</vt:lpstr>
      <vt:lpstr>Мероприятия</vt:lpstr>
      <vt:lpstr>Студенческие соревнования</vt:lpstr>
      <vt:lpstr>Итоги пятнадцатого Международного конкурса выпускных квалификационных работ, выполненных с использованием программных продуктов "1С" 2021/2022 учебного года</vt:lpstr>
      <vt:lpstr>Победители номинации  "Лучший дипломный проект« (заключительный тур)</vt:lpstr>
      <vt:lpstr>Победители в номинациях</vt:lpstr>
      <vt:lpstr>Шестнадцатый Международный конкурс  выпускных квалификационных работ с использованием программных продуктов "1С". </vt:lpstr>
      <vt:lpstr>Благодарности членам жюри заключительного тура</vt:lpstr>
      <vt:lpstr>Подготовка преподавателей</vt:lpstr>
      <vt:lpstr>Нацпроекты</vt:lpstr>
      <vt:lpstr>Выступления </vt:lpstr>
      <vt:lpstr>Базовые кафедры, лаборатории</vt:lpstr>
      <vt:lpstr>Каналы взаимодействия</vt:lpstr>
      <vt:lpstr>Каналы взаимодействия (пример Компании «Гэндальф») </vt:lpstr>
      <vt:lpstr>Организационные особенности проведения секции</vt:lpstr>
      <vt:lpstr>Презентация PowerPoint</vt:lpstr>
      <vt:lpstr>Презентация PowerPoint</vt:lpstr>
      <vt:lpstr>СПАСИБО 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Рекомендации к оформлению презентации</dc:title>
  <dc:creator>Fedotova_K</dc:creator>
  <cp:lastModifiedBy>Digo_S</cp:lastModifiedBy>
  <cp:revision>134</cp:revision>
  <dcterms:created xsi:type="dcterms:W3CDTF">2020-11-11T06:55:55Z</dcterms:created>
  <dcterms:modified xsi:type="dcterms:W3CDTF">2023-01-30T12:32:31Z</dcterms:modified>
</cp:coreProperties>
</file>