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  <p:sldMasterId id="2147483662" r:id="rId3"/>
  </p:sldMasterIdLst>
  <p:notesMasterIdLst>
    <p:notesMasterId r:id="rId44"/>
  </p:notesMasterIdLst>
  <p:sldIdLst>
    <p:sldId id="257" r:id="rId4"/>
    <p:sldId id="262" r:id="rId5"/>
    <p:sldId id="261" r:id="rId6"/>
    <p:sldId id="266" r:id="rId7"/>
    <p:sldId id="267" r:id="rId8"/>
    <p:sldId id="268" r:id="rId9"/>
    <p:sldId id="277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7" r:id="rId36"/>
    <p:sldId id="296" r:id="rId37"/>
    <p:sldId id="264" r:id="rId38"/>
    <p:sldId id="298" r:id="rId39"/>
    <p:sldId id="299" r:id="rId40"/>
    <p:sldId id="300" r:id="rId41"/>
    <p:sldId id="301" r:id="rId42"/>
    <p:sldId id="265" r:id="rId43"/>
  </p:sldIdLst>
  <p:sldSz cx="9144000" cy="5145088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41" autoAdjust="0"/>
  </p:normalViewPr>
  <p:slideViewPr>
    <p:cSldViewPr snapToGrid="0">
      <p:cViewPr varScale="1">
        <p:scale>
          <a:sx n="130" d="100"/>
          <a:sy n="130" d="100"/>
        </p:scale>
        <p:origin x="-1062" y="-84"/>
      </p:cViewPr>
      <p:guideLst>
        <p:guide orient="horz" pos="3083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Google Shape;4;n"/>
          <p:cNvSpPr txBox="1">
            <a:spLocks noGrp="1"/>
          </p:cNvSpPr>
          <p:nvPr/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/>
          </a:p>
        </p:txBody>
      </p:sp>
      <p:sp>
        <p:nvSpPr>
          <p:cNvPr id="9220" name="Google Shape;5;n"/>
          <p:cNvSpPr>
            <a:spLocks noGrp="1" noRot="1"/>
          </p:cNvSpPr>
          <p:nvPr>
            <p:ph type="sldImg" idx="3"/>
          </p:nvPr>
        </p:nvSpPr>
        <p:spPr bwMode="auto">
          <a:xfrm>
            <a:off x="687388" y="1143000"/>
            <a:ext cx="5483225" cy="30861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221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7414" name="Google Shape;7;n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800"/>
          </a:p>
        </p:txBody>
      </p:sp>
      <p:sp>
        <p:nvSpPr>
          <p:cNvPr id="17415" name="Google Shape;8;n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Arial" charset="0"/>
              <a:buNone/>
              <a:defRPr/>
            </a:pPr>
            <a:fld id="{6C819238-01C4-40A3-B3A1-85DB18A1D573}" type="slidenum">
              <a:rPr lang="en-US" sz="1200"/>
              <a:pPr algn="r">
                <a:buClr>
                  <a:srgbClr val="000000"/>
                </a:buClr>
                <a:buSzPts val="1200"/>
                <a:buFont typeface="Arial" charset="0"/>
                <a:buNone/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Google Shape;118;p2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1266" name="Google Shape;119;p2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9698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1746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3794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5842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7890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Список допустимых для выбора КОСГУ (КЭК) можно ограничить соответствием коду вида доходов (аналитической группы подвида доходов) или коду вида расходов бюджетов. Настройки хранятся в регистре сведений "Настройка соответствия КПС КОСГУ".В поставку список настроек не входит, при необходимости можно заполнить примером, разработанным на основании методических материалов, опубликованным на интернет – сайте Минфина Росси</a:t>
            </a:r>
          </a:p>
        </p:txBody>
      </p:sp>
      <p:sp>
        <p:nvSpPr>
          <p:cNvPr id="39938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1986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4034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6082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8130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Google Shape;159;p7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3314" name="Google Shape;160;p7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0178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2226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4274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Список допустимых для выбора КОСГУ (КЭК) можно ограничить соответствием коду вида доходов (аналитической группы подвида доходов) или коду вида расходов бюджетов. Настройки хранятся в регистре сведений "Настройка соответствия КПС КОСГУ".В поставку список настроек не входит, при необходимости можно заполнить примером, разработанным на основании методических материалов, опубликованным на интернет – сайте Минфина Росси</a:t>
            </a:r>
          </a:p>
        </p:txBody>
      </p:sp>
      <p:sp>
        <p:nvSpPr>
          <p:cNvPr id="56322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8370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0418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2466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4514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6562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8610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5362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70658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72706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74754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Список допустимых для выбора КОСГУ (КЭК) можно ограничить соответствием коду вида доходов (аналитической группы подвида доходов) или коду вида расходов бюджетов. Настройки хранятся в регистре сведений "Настройка соответствия КПС КОСГУ".В поставку список настроек не входит, при необходимости можно заполнить примером, разработанным на основании методических материалов, опубликованным на интернет – сайте Минфина Росси</a:t>
            </a:r>
          </a:p>
        </p:txBody>
      </p:sp>
      <p:sp>
        <p:nvSpPr>
          <p:cNvPr id="76802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78850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Google Shape;184;p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80898" name="Google Shape;185;p9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82946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84994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87042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89090" name="Google Shape;147;p6:notes"/>
          <p:cNvSpPr>
            <a:spLocks noGrp="1" noRo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r>
              <a:rPr lang="ru-RU" smtClean="0">
                <a:latin typeface="Arial" charset="0"/>
                <a:cs typeface="Arial" charset="0"/>
              </a:rPr>
              <a:t>Помощник "Конструктор графиков по договору" предназначен для автоматизированного формирования графика платежей и плана-графика реализации (закупок) по договору с контрагентом исходя из полной стоимости за весь срок действия договора и заданной периодичности платежей (начислений).</a:t>
            </a:r>
          </a:p>
        </p:txBody>
      </p:sp>
      <p:sp>
        <p:nvSpPr>
          <p:cNvPr id="17410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Google Shape;195;p10:notes"/>
          <p:cNvSpPr>
            <a:spLocks noGrp="1" noRo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91138" name="Google Shape;196;p10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91139" name="Google Shape;197;p10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Arial" charset="0"/>
              <a:buNone/>
            </a:pPr>
            <a:fld id="{2EE1E8D8-ED1F-425A-9E06-CF357CD10C86}" type="slidenum">
              <a:rPr lang="en-US" sz="1200"/>
              <a:pPr algn="r">
                <a:buClr>
                  <a:srgbClr val="000000"/>
                </a:buClr>
                <a:buSzPts val="1200"/>
                <a:buFont typeface="Arial" charset="0"/>
                <a:buNone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требование п.1.1, ст. 172 НК РФ, -  первичные документы, принятые к учету после окончания налогового периода, но относящиеся к нему, могут быть учтены в декларации по НДС завершенного периода, если документы были приняты к учету до сдачи декларации.</a:t>
            </a:r>
          </a:p>
          <a:p>
            <a:pPr marL="0" indent="0" eaLnBrk="1" hangingPunct="1">
              <a:buSzPts val="1400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458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Список допустимых для выбора КОСГУ (КЭК) можно ограничить соответствием коду вида доходов (аналитической группы подвида доходов) или коду вида расходов бюджетов. Настройки хранятся в регистре сведений "Настройка соответствия КПС КОСГУ".В поставку список настроек не входит, при необходимости можно заполнить примером, разработанным на основании методических материалов, опубликованным на интернет – сайте Минфина Росси</a:t>
            </a:r>
          </a:p>
        </p:txBody>
      </p:sp>
      <p:sp>
        <p:nvSpPr>
          <p:cNvPr id="21506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Список допустимых для выбора КОСГУ (КЭК) можно ограничить соответствием коду вида доходов (аналитической группы подвида доходов) или коду вида расходов бюджетов. Настройки хранятся в регистре сведений "Настройка соответствия КПС КОСГУ".В поставку список настроек не входит, при необходимости можно заполнить примером, разработанным на основании методических материалов, опубликованным на интернет – сайте Минфина Росси</a:t>
            </a:r>
          </a:p>
        </p:txBody>
      </p:sp>
      <p:sp>
        <p:nvSpPr>
          <p:cNvPr id="23554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5602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46;p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7650" name="Google Shape;147;p6:notes"/>
          <p:cNvSpPr>
            <a:spLocks noGrp="1" noRo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15;p11"/>
          <p:cNvCxnSpPr>
            <a:cxnSpLocks noChangeShapeType="1"/>
          </p:cNvCxnSpPr>
          <p:nvPr/>
        </p:nvCxnSpPr>
        <p:spPr bwMode="auto">
          <a:xfrm>
            <a:off x="250825" y="4589463"/>
            <a:ext cx="8642350" cy="0"/>
          </a:xfrm>
          <a:prstGeom prst="straightConnector1">
            <a:avLst/>
          </a:prstGeom>
          <a:noFill/>
          <a:ln w="9525">
            <a:solidFill>
              <a:srgbClr val="F1AF00"/>
            </a:solidFill>
            <a:miter lim="800000"/>
            <a:headEnd/>
            <a:tailEnd/>
          </a:ln>
        </p:spPr>
      </p:cxnSp>
      <p:pic>
        <p:nvPicPr>
          <p:cNvPr id="5" name="Google Shape;16;p1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33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" name="Google Shape;27;p21"/>
          <p:cNvSpPr txBox="1">
            <a:spLocks noGrp="1"/>
          </p:cNvSpPr>
          <p:nvPr>
            <p:ph type="dt" idx="10"/>
          </p:nvPr>
        </p:nvSpPr>
        <p:spPr bwMode="auto">
          <a:xfrm>
            <a:off x="250825" y="4751388"/>
            <a:ext cx="2160588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28;p21"/>
          <p:cNvSpPr txBox="1">
            <a:spLocks noGrp="1"/>
          </p:cNvSpPr>
          <p:nvPr>
            <p:ph type="ftr" idx="11"/>
          </p:nvPr>
        </p:nvSpPr>
        <p:spPr bwMode="auto">
          <a:xfrm>
            <a:off x="2411413" y="4660900"/>
            <a:ext cx="5905500" cy="2619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buClr>
                <a:srgbClr val="000000"/>
              </a:buClr>
              <a:buSzPts val="1400"/>
              <a:buFont typeface="Arial" charset="0"/>
              <a:buNone/>
              <a:defRPr sz="8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29;p21"/>
          <p:cNvSpPr txBox="1">
            <a:spLocks noGrp="1"/>
          </p:cNvSpPr>
          <p:nvPr>
            <p:ph type="sldNum" idx="12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buClr>
                <a:srgbClr val="7F7F7F"/>
              </a:buClr>
              <a:buSzPts val="1000"/>
              <a:buFont typeface="Arial" charset="0"/>
              <a:buNone/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7C5B6A2-1E2A-4416-BD1B-405936957159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15;p11"/>
          <p:cNvCxnSpPr>
            <a:cxnSpLocks noChangeShapeType="1"/>
          </p:cNvCxnSpPr>
          <p:nvPr/>
        </p:nvCxnSpPr>
        <p:spPr bwMode="auto">
          <a:xfrm>
            <a:off x="250825" y="4589463"/>
            <a:ext cx="8642350" cy="0"/>
          </a:xfrm>
          <a:prstGeom prst="straightConnector1">
            <a:avLst/>
          </a:prstGeom>
          <a:noFill/>
          <a:ln w="9525">
            <a:solidFill>
              <a:srgbClr val="F1AF00"/>
            </a:solidFill>
            <a:miter lim="800000"/>
            <a:headEnd/>
            <a:tailEnd/>
          </a:ln>
        </p:spPr>
      </p:cxnSp>
      <p:pic>
        <p:nvPicPr>
          <p:cNvPr id="5" name="Google Shape;16;p1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33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Google Shape;40;p2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" name="Google Shape;42;p23"/>
          <p:cNvSpPr txBox="1">
            <a:spLocks noGrp="1"/>
          </p:cNvSpPr>
          <p:nvPr>
            <p:ph type="dt" idx="10"/>
          </p:nvPr>
        </p:nvSpPr>
        <p:spPr bwMode="auto">
          <a:xfrm>
            <a:off x="250825" y="4751388"/>
            <a:ext cx="2160588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43;p23"/>
          <p:cNvSpPr txBox="1">
            <a:spLocks noGrp="1"/>
          </p:cNvSpPr>
          <p:nvPr>
            <p:ph type="ftr" idx="11"/>
          </p:nvPr>
        </p:nvSpPr>
        <p:spPr bwMode="auto">
          <a:xfrm>
            <a:off x="2411413" y="4660900"/>
            <a:ext cx="5905500" cy="2619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buClr>
                <a:srgbClr val="000000"/>
              </a:buClr>
              <a:buSzPts val="1400"/>
              <a:buFont typeface="Arial" charset="0"/>
              <a:buNone/>
              <a:defRPr sz="8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44;p23"/>
          <p:cNvSpPr txBox="1">
            <a:spLocks noGrp="1"/>
          </p:cNvSpPr>
          <p:nvPr>
            <p:ph type="sldNum" idx="12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buClr>
                <a:srgbClr val="7F7F7F"/>
              </a:buClr>
              <a:buSzPts val="1000"/>
              <a:buFont typeface="Arial" charset="0"/>
              <a:buNone/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E111842-44AF-4D09-980E-FC4DD5C30CD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oogle Shape;15;p11"/>
          <p:cNvCxnSpPr>
            <a:cxnSpLocks noChangeShapeType="1"/>
          </p:cNvCxnSpPr>
          <p:nvPr/>
        </p:nvCxnSpPr>
        <p:spPr bwMode="auto">
          <a:xfrm>
            <a:off x="250825" y="4589463"/>
            <a:ext cx="8642350" cy="0"/>
          </a:xfrm>
          <a:prstGeom prst="straightConnector1">
            <a:avLst/>
          </a:prstGeom>
          <a:noFill/>
          <a:ln w="9525">
            <a:solidFill>
              <a:srgbClr val="F1AF00"/>
            </a:solidFill>
            <a:miter lim="800000"/>
            <a:headEnd/>
            <a:tailEnd/>
          </a:ln>
        </p:spPr>
      </p:cxnSp>
      <p:pic>
        <p:nvPicPr>
          <p:cNvPr id="4" name="Google Shape;16;p1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33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" name="Google Shape;47;p26"/>
          <p:cNvSpPr txBox="1">
            <a:spLocks noGrp="1"/>
          </p:cNvSpPr>
          <p:nvPr>
            <p:ph type="dt" idx="10"/>
          </p:nvPr>
        </p:nvSpPr>
        <p:spPr bwMode="auto">
          <a:xfrm>
            <a:off x="250825" y="4751388"/>
            <a:ext cx="2160588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48;p26"/>
          <p:cNvSpPr txBox="1">
            <a:spLocks noGrp="1"/>
          </p:cNvSpPr>
          <p:nvPr>
            <p:ph type="ftr" idx="11"/>
          </p:nvPr>
        </p:nvSpPr>
        <p:spPr bwMode="auto">
          <a:xfrm>
            <a:off x="2411413" y="4660900"/>
            <a:ext cx="5905500" cy="2619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buClr>
                <a:srgbClr val="000000"/>
              </a:buClr>
              <a:buSzPts val="1400"/>
              <a:buFont typeface="Arial" charset="0"/>
              <a:buNone/>
              <a:defRPr sz="8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49;p26"/>
          <p:cNvSpPr txBox="1">
            <a:spLocks noGrp="1"/>
          </p:cNvSpPr>
          <p:nvPr>
            <p:ph type="sldNum" idx="12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buClr>
                <a:srgbClr val="7F7F7F"/>
              </a:buClr>
              <a:buSzPts val="1000"/>
              <a:buFont typeface="Arial" charset="0"/>
              <a:buNone/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CE47565-69EE-4D26-96B5-4B25FD913F33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anchor="b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1"/>
          <p:cNvSpPr txBox="1">
            <a:spLocks noGrp="1"/>
          </p:cNvSpPr>
          <p:nvPr>
            <p:ph type="title"/>
          </p:nvPr>
        </p:nvSpPr>
        <p:spPr bwMode="auto">
          <a:xfrm>
            <a:off x="1476375" y="339725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0" rIns="54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11;p11"/>
          <p:cNvSpPr txBox="1">
            <a:spLocks noGrp="1"/>
          </p:cNvSpPr>
          <p:nvPr>
            <p:ph type="body" idx="1"/>
          </p:nvPr>
        </p:nvSpPr>
        <p:spPr bwMode="auto">
          <a:xfrm>
            <a:off x="250825" y="1438275"/>
            <a:ext cx="576103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12;p11"/>
          <p:cNvSpPr txBox="1">
            <a:spLocks noGrp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000" b="1">
              <a:solidFill>
                <a:srgbClr val="7F7F7F"/>
              </a:solidFill>
            </a:endParaRPr>
          </a:p>
        </p:txBody>
      </p:sp>
      <p:sp>
        <p:nvSpPr>
          <p:cNvPr id="1029" name="Google Shape;13;p11"/>
          <p:cNvSpPr txBox="1">
            <a:spLocks noGrp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800" b="1">
              <a:solidFill>
                <a:srgbClr val="7F7F7F"/>
              </a:solidFill>
            </a:endParaRPr>
          </a:p>
        </p:txBody>
      </p:sp>
      <p:sp>
        <p:nvSpPr>
          <p:cNvPr id="1030" name="Google Shape;14;p11"/>
          <p:cNvSpPr txBox="1">
            <a:spLocks noGrp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  <a:defRPr/>
            </a:pPr>
            <a:fld id="{E1220EAC-DF09-4BEA-B7E7-DB30749B386B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  <a:defRPr/>
              </a:pPr>
              <a:t>‹#›</a:t>
            </a:fld>
            <a:endParaRPr lang="ru-RU"/>
          </a:p>
        </p:txBody>
      </p:sp>
      <p:cxnSp>
        <p:nvCxnSpPr>
          <p:cNvPr id="1031" name="Google Shape;15;p11"/>
          <p:cNvCxnSpPr>
            <a:cxnSpLocks noChangeShapeType="1"/>
          </p:cNvCxnSpPr>
          <p:nvPr/>
        </p:nvCxnSpPr>
        <p:spPr bwMode="auto">
          <a:xfrm>
            <a:off x="250825" y="4589463"/>
            <a:ext cx="8642350" cy="0"/>
          </a:xfrm>
          <a:prstGeom prst="straightConnector1">
            <a:avLst/>
          </a:prstGeom>
          <a:noFill/>
          <a:ln w="9525">
            <a:solidFill>
              <a:srgbClr val="F1AF00"/>
            </a:solidFill>
            <a:miter lim="800000"/>
            <a:headEnd/>
            <a:tailEnd/>
          </a:ln>
        </p:spPr>
      </p:cxnSp>
      <p:pic>
        <p:nvPicPr>
          <p:cNvPr id="1032" name="Google Shape;16;p11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2333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Google Shape;51;p13"/>
          <p:cNvCxnSpPr>
            <a:cxnSpLocks noChangeShapeType="1"/>
          </p:cNvCxnSpPr>
          <p:nvPr/>
        </p:nvCxnSpPr>
        <p:spPr bwMode="auto">
          <a:xfrm>
            <a:off x="250825" y="4589463"/>
            <a:ext cx="8642350" cy="0"/>
          </a:xfrm>
          <a:prstGeom prst="straightConnector1">
            <a:avLst/>
          </a:prstGeom>
          <a:noFill/>
          <a:ln w="9525">
            <a:solidFill>
              <a:srgbClr val="F1AF00"/>
            </a:solidFill>
            <a:miter lim="800000"/>
            <a:headEnd/>
            <a:tailEnd/>
          </a:ln>
        </p:spPr>
      </p:cxnSp>
      <p:pic>
        <p:nvPicPr>
          <p:cNvPr id="5123" name="Google Shape;52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333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Google Shape;53;p1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Google Shape;54;p13"/>
          <p:cNvSpPr txBox="1">
            <a:spLocks noChangeArrowheads="1"/>
          </p:cNvSpPr>
          <p:nvPr/>
        </p:nvSpPr>
        <p:spPr bwMode="auto">
          <a:xfrm>
            <a:off x="7885113" y="4156075"/>
            <a:ext cx="10779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404040"/>
              </a:buClr>
              <a:buSzPts val="1400"/>
              <a:buFont typeface="Arial" charset="0"/>
              <a:buNone/>
              <a:defRPr/>
            </a:pPr>
            <a:r>
              <a:rPr lang="en-US" b="1">
                <a:solidFill>
                  <a:srgbClr val="404040"/>
                </a:solidFill>
              </a:rPr>
              <a:t>31.01.2023</a:t>
            </a:r>
            <a:endParaRPr lang="ru-RU"/>
          </a:p>
          <a:p>
            <a:pPr algn="ctr">
              <a:buClr>
                <a:srgbClr val="404040"/>
              </a:buClr>
              <a:buSzPts val="1400"/>
              <a:buFont typeface="Arial" charset="0"/>
              <a:buNone/>
              <a:defRPr/>
            </a:pPr>
            <a:r>
              <a:rPr lang="en-US" b="1">
                <a:solidFill>
                  <a:srgbClr val="404040"/>
                </a:solidFill>
              </a:rPr>
              <a:t>–</a:t>
            </a:r>
            <a:br>
              <a:rPr lang="en-US" b="1">
                <a:solidFill>
                  <a:srgbClr val="404040"/>
                </a:solidFill>
              </a:rPr>
            </a:br>
            <a:r>
              <a:rPr lang="en-US" b="1">
                <a:solidFill>
                  <a:srgbClr val="404040"/>
                </a:solidFill>
              </a:rPr>
              <a:t>01.02.2023</a:t>
            </a:r>
            <a:endParaRPr lang="ru-RU"/>
          </a:p>
        </p:txBody>
      </p:sp>
      <p:sp>
        <p:nvSpPr>
          <p:cNvPr id="7174" name="Google Shape;55;p13"/>
          <p:cNvSpPr txBox="1">
            <a:spLocks noChangeArrowheads="1"/>
          </p:cNvSpPr>
          <p:nvPr/>
        </p:nvSpPr>
        <p:spPr bwMode="auto">
          <a:xfrm>
            <a:off x="1979613" y="280988"/>
            <a:ext cx="64087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tIns="0" rIns="54000" bIns="0" anchor="ctr">
            <a:spAutoFit/>
          </a:bodyPr>
          <a:lstStyle/>
          <a:p>
            <a:pPr>
              <a:buClr>
                <a:srgbClr val="404040"/>
              </a:buClr>
              <a:buSzPts val="1600"/>
              <a:buFont typeface="Arial" charset="0"/>
              <a:buNone/>
              <a:defRPr/>
            </a:pPr>
            <a:r>
              <a:rPr lang="en-US" sz="1600" b="1">
                <a:solidFill>
                  <a:srgbClr val="404040"/>
                </a:solidFill>
              </a:rPr>
              <a:t>XXIII международная научно-практическая конференция </a:t>
            </a:r>
            <a:br>
              <a:rPr lang="en-US" sz="1600" b="1">
                <a:solidFill>
                  <a:srgbClr val="404040"/>
                </a:solidFill>
              </a:rPr>
            </a:br>
            <a:r>
              <a:rPr lang="en-US" sz="1600" b="1">
                <a:solidFill>
                  <a:srgbClr val="404040"/>
                </a:solidFill>
              </a:rPr>
              <a:t>НОВЫЕ ИНФОРМАЦИОННЫЕ ТЕХНОЛОГИИ В ОБРАЗОВАНИИ </a:t>
            </a:r>
            <a:endParaRPr lang="ru-RU"/>
          </a:p>
        </p:txBody>
      </p:sp>
      <p:pic>
        <p:nvPicPr>
          <p:cNvPr id="5127" name="Google Shape;56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" y="334963"/>
            <a:ext cx="5762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Google Shape;57;p13"/>
          <p:cNvSpPr txBox="1">
            <a:spLocks noGrp="1"/>
          </p:cNvSpPr>
          <p:nvPr>
            <p:ph type="title"/>
          </p:nvPr>
        </p:nvSpPr>
        <p:spPr bwMode="auto">
          <a:xfrm>
            <a:off x="1476375" y="339725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0" rIns="54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5129" name="Google Shape;58;p13"/>
          <p:cNvSpPr txBox="1">
            <a:spLocks noGrp="1"/>
          </p:cNvSpPr>
          <p:nvPr>
            <p:ph type="body" idx="1"/>
          </p:nvPr>
        </p:nvSpPr>
        <p:spPr bwMode="auto">
          <a:xfrm>
            <a:off x="250825" y="1438275"/>
            <a:ext cx="576103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Google Shape;99;p24"/>
          <p:cNvCxnSpPr>
            <a:cxnSpLocks noChangeShapeType="1"/>
          </p:cNvCxnSpPr>
          <p:nvPr/>
        </p:nvCxnSpPr>
        <p:spPr bwMode="auto">
          <a:xfrm>
            <a:off x="250825" y="4589463"/>
            <a:ext cx="8642350" cy="0"/>
          </a:xfrm>
          <a:prstGeom prst="straightConnector1">
            <a:avLst/>
          </a:prstGeom>
          <a:noFill/>
          <a:ln w="9525">
            <a:solidFill>
              <a:srgbClr val="F1AF00"/>
            </a:solidFill>
            <a:miter lim="800000"/>
            <a:headEnd/>
            <a:tailEnd/>
          </a:ln>
        </p:spPr>
      </p:cxnSp>
      <p:pic>
        <p:nvPicPr>
          <p:cNvPr id="7171" name="Google Shape;100;p2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333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Google Shape;101;p2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Google Shape;102;p2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0038" y="501650"/>
            <a:ext cx="9239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Google Shape;103;p24"/>
          <p:cNvSpPr txBox="1">
            <a:spLocks noGrp="1"/>
          </p:cNvSpPr>
          <p:nvPr>
            <p:ph type="title"/>
          </p:nvPr>
        </p:nvSpPr>
        <p:spPr bwMode="auto">
          <a:xfrm>
            <a:off x="1476375" y="339725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0" rIns="54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7175" name="Google Shape;104;p24"/>
          <p:cNvSpPr txBox="1">
            <a:spLocks noGrp="1"/>
          </p:cNvSpPr>
          <p:nvPr>
            <p:ph type="body" idx="1"/>
          </p:nvPr>
        </p:nvSpPr>
        <p:spPr bwMode="auto">
          <a:xfrm>
            <a:off x="250825" y="1438275"/>
            <a:ext cx="576103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releases.1c.ru/project/StateAccountingCorp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Google Shape;121;p2"/>
          <p:cNvSpPr txBox="1">
            <a:spLocks noGrp="1"/>
          </p:cNvSpPr>
          <p:nvPr>
            <p:ph type="ctrTitle"/>
          </p:nvPr>
        </p:nvSpPr>
        <p:spPr>
          <a:xfrm>
            <a:off x="987425" y="1481138"/>
            <a:ext cx="7464425" cy="10953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1AF00"/>
              </a:buClr>
              <a:buSzPts val="2400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Развитие редакции 2 конфигурации«1С:Бухгалтерия государственного учреждения 8»</a:t>
            </a:r>
          </a:p>
        </p:txBody>
      </p:sp>
      <p:sp>
        <p:nvSpPr>
          <p:cNvPr id="10242" name="Google Shape;122;p2"/>
          <p:cNvSpPr txBox="1">
            <a:spLocks noGrp="1"/>
          </p:cNvSpPr>
          <p:nvPr>
            <p:ph type="subTitle" idx="1"/>
          </p:nvPr>
        </p:nvSpPr>
        <p:spPr>
          <a:xfrm>
            <a:off x="971550" y="2701925"/>
            <a:ext cx="7029450" cy="12430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1AF00"/>
              </a:buClr>
              <a:buFont typeface="Noto Sans Symbols"/>
              <a:buNone/>
            </a:pPr>
            <a:r>
              <a:rPr lang="ru-RU" b="1" smtClean="0">
                <a:latin typeface="Arial" charset="0"/>
                <a:cs typeface="Arial" charset="0"/>
              </a:rPr>
              <a:t>Бородина Анна Владиславовна</a:t>
            </a: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0243" name="Google Shape;123;p2"/>
          <p:cNvSpPr txBox="1">
            <a:spLocks noChangeArrowheads="1"/>
          </p:cNvSpPr>
          <p:nvPr/>
        </p:nvSpPr>
        <p:spPr bwMode="auto">
          <a:xfrm>
            <a:off x="971550" y="3292475"/>
            <a:ext cx="70294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1600"/>
              <a:buFont typeface="Arial" charset="0"/>
              <a:buNone/>
            </a:pPr>
            <a:r>
              <a:rPr lang="ru-RU" sz="1600"/>
              <a:t>Эксперт отдела разработки программ бюджетного учета</a:t>
            </a:r>
          </a:p>
          <a:p>
            <a:pPr>
              <a:buClr>
                <a:srgbClr val="000000"/>
              </a:buClr>
              <a:buSzPts val="1600"/>
              <a:buFont typeface="Arial" charset="0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Внутренний документооборот</a:t>
            </a:r>
          </a:p>
        </p:txBody>
      </p:sp>
      <p:sp>
        <p:nvSpPr>
          <p:cNvPr id="28674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438275"/>
            <a:ext cx="8743950" cy="313372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800" smtClean="0">
                <a:latin typeface="Arial" charset="0"/>
                <a:cs typeface="Arial" charset="0"/>
              </a:rPr>
              <a:t> Возможности механизма внутреннего ЭДО в БГУ2: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8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Формирование и хранение ЭД на основе печатных форм учетных документов 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Подписание ЭД простой и усиленной электронными подписями 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Подписание документа несколькими должностными лицами согласно определенному маршруту подписания 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Использование формы </a:t>
            </a:r>
            <a:r>
              <a:rPr lang="ru-RU" sz="16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Внутренние документы пользователя</a:t>
            </a:r>
            <a:r>
              <a:rPr lang="ru-RU" sz="1600" smtClean="0">
                <a:latin typeface="Arial" charset="0"/>
                <a:cs typeface="Arial" charset="0"/>
              </a:rPr>
              <a:t> для контроля документов «на подпись» и подписания группы документов 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Отказ от подписи или аннулирование ЭД, а также отмена указанных действий 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Проверка подписанного ЭД на актуальность с отображением отличий</a:t>
            </a:r>
            <a:r>
              <a:rPr lang="ru-RU" sz="1800" smtClean="0">
                <a:latin typeface="Arial" charset="0"/>
                <a:cs typeface="Arial" charset="0"/>
              </a:rPr>
              <a:t>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8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76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28677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28678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FF03D721-C90E-422D-B341-EB85F75D5EFF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Включение внутреннего ЭДО</a:t>
            </a:r>
          </a:p>
        </p:txBody>
      </p:sp>
      <p:sp>
        <p:nvSpPr>
          <p:cNvPr id="3072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181100"/>
            <a:ext cx="8743950" cy="3390900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Включение использования внутреннего ЭДО осуществляется в разделе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Документы и отчеты</a:t>
            </a:r>
            <a:r>
              <a:rPr lang="ru-RU" smtClean="0">
                <a:latin typeface="Arial" charset="0"/>
                <a:cs typeface="Arial" charset="0"/>
              </a:rPr>
              <a:t> формы настройки параметров учета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2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3072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3072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5FF56533-67D2-4052-949D-6AF1FA71B61E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11</a:t>
            </a:fld>
            <a:endParaRPr lang="ru-RU"/>
          </a:p>
        </p:txBody>
      </p:sp>
      <p:pic>
        <p:nvPicPr>
          <p:cNvPr id="3072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825" y="1724025"/>
            <a:ext cx="7832725" cy="2851150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Настройка внутреннего ЭДО</a:t>
            </a:r>
          </a:p>
        </p:txBody>
      </p:sp>
      <p:sp>
        <p:nvSpPr>
          <p:cNvPr id="32770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152525"/>
            <a:ext cx="8743950" cy="341947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Следует создать маршруты подписания, в которых для каждого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подписанта необходимо указать вид подписи - простая или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усиленная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Для каждого учреждения необходимо выполнить настройку формирования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ЭД: отметить печатные формы учетных документов, которые будут участвовать во внутреннем ЭДО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Настроить защиту документов от интерактивного изменения после начала их подписания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Перед началом использования внутреннего ЭДО необходимо выполнить настройку прав доступа пользователей – участников внутреннего ЭДО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При большом объеме документооборота в учреждении выполнить настройку хранения файлов электронных документов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Настроить использование простой электронной подписи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72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32773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32774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4783AF2E-AEEB-4009-AC34-1FDC288010E6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Общий порядок оформления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внутреннего ЭДО</a:t>
            </a:r>
          </a:p>
        </p:txBody>
      </p:sp>
      <p:sp>
        <p:nvSpPr>
          <p:cNvPr id="34818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152525"/>
            <a:ext cx="8743950" cy="2439988"/>
          </a:xfrm>
        </p:spPr>
        <p:txBody>
          <a:bodyPr/>
          <a:lstStyle/>
          <a:p>
            <a:pPr marL="395288" indent="-266700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Внутренний ЭДО в ПРОФ версии – это инструмент подписания, </a:t>
            </a:r>
          </a:p>
          <a:p>
            <a:pPr marL="395288" indent="-266700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а не заполнения, то есть все подписанты работают с одним </a:t>
            </a:r>
          </a:p>
          <a:p>
            <a:pPr marL="395288" indent="-266700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документом, </a:t>
            </a:r>
            <a:r>
              <a:rPr lang="ru-RU" sz="1600" b="1" smtClean="0">
                <a:latin typeface="Arial" charset="0"/>
                <a:cs typeface="Arial" charset="0"/>
              </a:rPr>
              <a:t>созданным ответственным исполнителем</a:t>
            </a:r>
            <a:r>
              <a:rPr lang="ru-RU" sz="1600" smtClean="0">
                <a:latin typeface="Arial" charset="0"/>
                <a:cs typeface="Arial" charset="0"/>
              </a:rPr>
              <a:t>, поэтому порядок работы</a:t>
            </a:r>
          </a:p>
          <a:p>
            <a:pPr marL="395288" indent="-266700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следующий: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 typeface="Wingdings" pitchFamily="2" charset="2"/>
              <a:buAutoNum type="arabicPeriod"/>
            </a:pPr>
            <a:r>
              <a:rPr lang="ru-RU" smtClean="0">
                <a:latin typeface="Arial" charset="0"/>
                <a:cs typeface="Arial" charset="0"/>
              </a:rPr>
              <a:t>Полностью заполняются все данные учетного документа, которые отображаются в печатной форме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 typeface="Wingdings" pitchFamily="2" charset="2"/>
              <a:buAutoNum type="arabicPeriod"/>
            </a:pPr>
            <a:r>
              <a:rPr lang="ru-RU" smtClean="0">
                <a:latin typeface="Arial" charset="0"/>
                <a:cs typeface="Arial" charset="0"/>
              </a:rPr>
              <a:t>Ответственный исполнитель создает ЭД, выбирает маршрут подписания (если требуется), записывает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 typeface="Wingdings" pitchFamily="2" charset="2"/>
              <a:buAutoNum type="arabicPeriod"/>
            </a:pPr>
            <a:r>
              <a:rPr lang="ru-RU" smtClean="0">
                <a:latin typeface="Arial" charset="0"/>
                <a:cs typeface="Arial" charset="0"/>
              </a:rPr>
              <a:t>Подписанты подписывают документ согласно маршруту и указанным в нем видом электронной подписи</a:t>
            </a: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20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34821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34822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4646B7F5-7FAD-4F9E-B267-4A8701D16FBB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13</a:t>
            </a:fld>
            <a:endParaRPr lang="ru-RU"/>
          </a:p>
        </p:txBody>
      </p:sp>
      <p:sp>
        <p:nvSpPr>
          <p:cNvPr id="34823" name="AutoShape 9"/>
          <p:cNvSpPr>
            <a:spLocks noChangeArrowheads="1"/>
          </p:cNvSpPr>
          <p:nvPr/>
        </p:nvSpPr>
        <p:spPr bwMode="auto">
          <a:xfrm>
            <a:off x="514350" y="3635375"/>
            <a:ext cx="1892300" cy="758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8080"/>
            </a:solidFill>
            <a:round/>
            <a:headEnd/>
            <a:tailEnd/>
          </a:ln>
          <a:effectLst>
            <a:prstShdw prst="shdw17" dist="17961" dir="2700000">
              <a:srgbClr val="004D4D"/>
            </a:prstShdw>
          </a:effectLst>
        </p:spPr>
        <p:txBody>
          <a:bodyPr lIns="90000" tIns="46800" rIns="90000" bIns="46800" anchorCtr="1"/>
          <a:lstStyle/>
          <a:p>
            <a:pPr algn="ctr" eaLnBrk="0" hangingPunct="0"/>
            <a:r>
              <a:rPr lang="ru-RU" b="1">
                <a:solidFill>
                  <a:srgbClr val="008080"/>
                </a:solidFill>
              </a:rPr>
              <a:t>Заполнение учетного документа</a:t>
            </a:r>
          </a:p>
        </p:txBody>
      </p:sp>
      <p:sp>
        <p:nvSpPr>
          <p:cNvPr id="34824" name="AutoShape 10"/>
          <p:cNvSpPr>
            <a:spLocks noChangeArrowheads="1"/>
          </p:cNvSpPr>
          <p:nvPr/>
        </p:nvSpPr>
        <p:spPr bwMode="auto">
          <a:xfrm>
            <a:off x="3622675" y="3649663"/>
            <a:ext cx="1636713" cy="774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8080"/>
            </a:solidFill>
            <a:round/>
            <a:headEnd/>
            <a:tailEnd/>
          </a:ln>
          <a:effectLst>
            <a:prstShdw prst="shdw17" dist="17961" dir="2700000">
              <a:srgbClr val="004D4D"/>
            </a:prstShdw>
          </a:effectLst>
        </p:spPr>
        <p:txBody>
          <a:bodyPr lIns="90000" tIns="46800" rIns="90000" bIns="46800" anchorCtr="1"/>
          <a:lstStyle/>
          <a:p>
            <a:pPr algn="ctr" eaLnBrk="0" hangingPunct="0"/>
            <a:r>
              <a:rPr lang="ru-RU" b="1">
                <a:solidFill>
                  <a:srgbClr val="008080"/>
                </a:solidFill>
              </a:rPr>
              <a:t>Создание электронного документа</a:t>
            </a:r>
          </a:p>
        </p:txBody>
      </p:sp>
      <p:sp>
        <p:nvSpPr>
          <p:cNvPr id="34825" name="AutoShape 11"/>
          <p:cNvSpPr>
            <a:spLocks noChangeArrowheads="1"/>
          </p:cNvSpPr>
          <p:nvPr/>
        </p:nvSpPr>
        <p:spPr bwMode="auto">
          <a:xfrm>
            <a:off x="6704013" y="3621088"/>
            <a:ext cx="1506537" cy="803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8080"/>
            </a:solidFill>
            <a:round/>
            <a:headEnd/>
            <a:tailEnd/>
          </a:ln>
          <a:effectLst>
            <a:prstShdw prst="shdw17" dist="17961" dir="2700000">
              <a:srgbClr val="004D4D"/>
            </a:prstShdw>
          </a:effectLst>
        </p:spPr>
        <p:txBody>
          <a:bodyPr lIns="90000" tIns="46800" rIns="90000" bIns="46800" anchorCtr="1"/>
          <a:lstStyle/>
          <a:p>
            <a:pPr algn="ctr" eaLnBrk="0" hangingPunct="0"/>
            <a:r>
              <a:rPr lang="ru-RU" b="1">
                <a:solidFill>
                  <a:srgbClr val="008080"/>
                </a:solidFill>
              </a:rPr>
              <a:t>Подпись электронного документа</a:t>
            </a:r>
          </a:p>
        </p:txBody>
      </p:sp>
      <p:sp>
        <p:nvSpPr>
          <p:cNvPr id="34826" name="AutoShape 12"/>
          <p:cNvSpPr>
            <a:spLocks noChangeArrowheads="1"/>
          </p:cNvSpPr>
          <p:nvPr/>
        </p:nvSpPr>
        <p:spPr bwMode="auto">
          <a:xfrm>
            <a:off x="2665413" y="3900488"/>
            <a:ext cx="625475" cy="171450"/>
          </a:xfrm>
          <a:prstGeom prst="rightArrow">
            <a:avLst>
              <a:gd name="adj1" fmla="val 50000"/>
              <a:gd name="adj2" fmla="val 91204"/>
            </a:avLst>
          </a:prstGeom>
          <a:noFill/>
          <a:ln w="28575" algn="ctr">
            <a:solidFill>
              <a:srgbClr val="008080"/>
            </a:solidFill>
            <a:miter lim="800000"/>
            <a:headEnd/>
            <a:tailEnd/>
          </a:ln>
          <a:effectLst>
            <a:prstShdw prst="shdw17" dist="17961" dir="2700000">
              <a:srgbClr val="004D4D"/>
            </a:prstShdw>
          </a:effectLst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827" name="AutoShape 13"/>
          <p:cNvSpPr>
            <a:spLocks noChangeArrowheads="1"/>
          </p:cNvSpPr>
          <p:nvPr/>
        </p:nvSpPr>
        <p:spPr bwMode="auto">
          <a:xfrm>
            <a:off x="5740400" y="3922713"/>
            <a:ext cx="625475" cy="171450"/>
          </a:xfrm>
          <a:prstGeom prst="rightArrow">
            <a:avLst>
              <a:gd name="adj1" fmla="val 50000"/>
              <a:gd name="adj2" fmla="val 91204"/>
            </a:avLst>
          </a:prstGeom>
          <a:noFill/>
          <a:ln w="28575" algn="ctr">
            <a:solidFill>
              <a:srgbClr val="008080"/>
            </a:solidFill>
            <a:miter lim="800000"/>
            <a:headEnd/>
            <a:tailEnd/>
          </a:ln>
          <a:effectLst>
            <a:prstShdw prst="shdw17" dist="17961" dir="2700000">
              <a:srgbClr val="004D4D"/>
            </a:prstShdw>
          </a:effectLst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517650" y="341313"/>
            <a:ext cx="700881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Создание электронного документа</a:t>
            </a:r>
          </a:p>
        </p:txBody>
      </p:sp>
      <p:sp>
        <p:nvSpPr>
          <p:cNvPr id="3686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6132513" y="1695450"/>
            <a:ext cx="2871787" cy="2855913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Создание, просмотр ЭД осуществляются по команде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Просмотреть электронный документ</a:t>
            </a:r>
            <a:r>
              <a:rPr lang="ru-RU" smtClean="0">
                <a:latin typeface="Arial" charset="0"/>
                <a:cs typeface="Arial" charset="0"/>
              </a:rPr>
              <a:t> из подменю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Внутр. ЭДО</a:t>
            </a:r>
            <a:r>
              <a:rPr lang="ru-RU" smtClean="0">
                <a:latin typeface="Arial" charset="0"/>
                <a:cs typeface="Arial" charset="0"/>
              </a:rPr>
              <a:t> либо по гиперссылке с состоянием ЭДО внизу формы документа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Более подробно на ИТС: «Внутренний электронный документооборот в редакции 2 программы "1С:Бухгалтерия Государственного учреждения 8 "»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6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3686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3687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9037924C-D5B9-4435-AB6A-27BED4F130D8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14</a:t>
            </a:fld>
            <a:endParaRPr lang="ru-RU"/>
          </a:p>
        </p:txBody>
      </p:sp>
      <p:pic>
        <p:nvPicPr>
          <p:cNvPr id="3687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1938" y="887413"/>
            <a:ext cx="5821362" cy="3751262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765300" y="2066925"/>
            <a:ext cx="6254750" cy="730250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запасов при выбытии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15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38916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38917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F77A0991-2803-4A52-A393-FD60A669E7DB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4096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379538"/>
            <a:ext cx="8743950" cy="3192462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При применении в учреждении бумажного документооборота в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 бухгалтерском учете фиксируется свершившийся факт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 хозяйственной жизни. При электронном документообороте, когда все службы работают в едином информационном пространстве, от момента подбора номенклатуры списываемых материальных запасов в создаваемый документ до отражения списания в учете в связи с согласованием может пройти время, за которое может измениться остаток материальных запасов и их средняя стоимость, по которой производится списание в соответствии с Инструкцией № 157н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В БГУ2, начиная с версии 2.0.85, предусмотрена возможность резервирования материальных запасов на время согласования документа по их списанию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6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4096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4096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2AFCA58C-4E7E-4C78-829B-0F100AAFEC34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43010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165225"/>
            <a:ext cx="8743950" cy="340677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Резервирование предусмотрено в документах: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Акт списания материалов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Акт списания мягкого и хоз. инвентаря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Ведомость на выдачу МЗ на нужды учреждения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Накладная на отпуск материалов на сторону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Накладная на реализацию продукции и товаров (Торг-12)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Требование - накладная (Материальные запасы)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Решение о прекращении признания активом (материальные запасы)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Резервировать можно как только количество материальных запасов, так и одновременно количество и сумму (их стоимость)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Более подробно на ИТС: «Резервирование материальных запасов на время </a:t>
            </a:r>
            <a:br>
              <a:rPr lang="ru-RU" sz="1600" smtClean="0">
                <a:latin typeface="Arial" charset="0"/>
                <a:cs typeface="Arial" charset="0"/>
              </a:rPr>
            </a:br>
            <a:r>
              <a:rPr lang="ru-RU" sz="1600" smtClean="0">
                <a:latin typeface="Arial" charset="0"/>
                <a:cs typeface="Arial" charset="0"/>
              </a:rPr>
              <a:t>согласования документа о списании»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12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43013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43014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B4909D5F-70DE-47DD-A525-B151B6981A2D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17</a:t>
            </a:fld>
            <a:endParaRPr lang="ru-RU"/>
          </a:p>
        </p:txBody>
      </p:sp>
      <p:pic>
        <p:nvPicPr>
          <p:cNvPr id="4301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1225" y="1833563"/>
            <a:ext cx="157797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45058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976313"/>
            <a:ext cx="8743950" cy="3595687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Включение: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60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45061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45062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B8BE0AC7-C870-48B3-BA7A-5B1ED07691E7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18</a:t>
            </a:fld>
            <a:endParaRPr lang="ru-RU"/>
          </a:p>
        </p:txBody>
      </p:sp>
      <p:pic>
        <p:nvPicPr>
          <p:cNvPr id="4506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713" y="1331913"/>
            <a:ext cx="648652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4710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008063"/>
            <a:ext cx="8743950" cy="3563937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</a:t>
            </a:r>
            <a:r>
              <a:rPr lang="ru-RU" smtClean="0">
                <a:latin typeface="Arial" charset="0"/>
                <a:cs typeface="Arial" charset="0"/>
              </a:rPr>
              <a:t> - для проведения документа до момента согласования.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В этом режиме при проведении документ не формирует проводки,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а формирует только движения по регистру накопления «Резерв МЗ».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0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4710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4711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779BAE91-23EC-420F-93EC-19D9F20C00F9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19</a:t>
            </a:fld>
            <a:endParaRPr lang="ru-RU"/>
          </a:p>
        </p:txBody>
      </p:sp>
      <p:pic>
        <p:nvPicPr>
          <p:cNvPr id="47111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900" y="1858963"/>
            <a:ext cx="8243888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Google Shape;162;p7"/>
          <p:cNvSpPr txBox="1">
            <a:spLocks noGrp="1"/>
          </p:cNvSpPr>
          <p:nvPr>
            <p:ph type="title"/>
          </p:nvPr>
        </p:nvSpPr>
        <p:spPr>
          <a:xfrm>
            <a:off x="1427163" y="152400"/>
            <a:ext cx="6913562" cy="7302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latin typeface="Arial" charset="0"/>
                <a:cs typeface="Arial" charset="0"/>
              </a:rPr>
              <a:t>1С:Бухгалтерия государственного                     учреждения 8, редакция 2</a:t>
            </a:r>
          </a:p>
        </p:txBody>
      </p:sp>
      <p:sp>
        <p:nvSpPr>
          <p:cNvPr id="12290" name="Google Shape;163;p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3133725"/>
          </a:xfrm>
        </p:spPr>
        <p:txBody>
          <a:bodyPr/>
          <a:lstStyle/>
          <a:p>
            <a:pPr marL="182563" indent="-53975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15.03.2012 - приложение доступно на сайте http://1cfresh.com </a:t>
            </a:r>
          </a:p>
          <a:p>
            <a:pPr marL="182563" indent="-53975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28.04.2012 – конфигурация опубликована на интернет-странице поддержки пользователей </a:t>
            </a:r>
            <a:r>
              <a:rPr lang="ru-RU" sz="1600" smtClean="0">
                <a:solidFill>
                  <a:schemeClr val="accent2"/>
                </a:solidFill>
                <a:latin typeface="Arial" charset="0"/>
                <a:cs typeface="Arial" charset="0"/>
              </a:rPr>
              <a:t>http://users.v8.1c.ru/</a:t>
            </a:r>
            <a:r>
              <a:rPr lang="ru-RU" sz="1600" smtClean="0">
                <a:latin typeface="Arial" charset="0"/>
                <a:cs typeface="Arial" charset="0"/>
              </a:rPr>
              <a:t> - доступна всем партнерам (тестовая версия)</a:t>
            </a:r>
          </a:p>
          <a:p>
            <a:pPr marL="182563" indent="-53975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31.01.2013 – выпущена финальная версия 2.0.8.2</a:t>
            </a:r>
          </a:p>
          <a:p>
            <a:pPr marL="742950" lvl="1" indent="-28575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Информационное письмо от 31.01.2013 № 16200</a:t>
            </a:r>
          </a:p>
          <a:p>
            <a:pPr marL="182563" indent="-53975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С марта 2012 года выпущено 89 обновления (текущая версия 2.0.89.38 тестовая) </a:t>
            </a:r>
          </a:p>
          <a:p>
            <a:pPr marL="182563" indent="-53975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Тонкий и веб-клиент, все возможности удаленной работы:</a:t>
            </a:r>
            <a:r>
              <a:rPr lang="ru-RU" smtClean="0">
                <a:latin typeface="Arial" charset="0"/>
                <a:cs typeface="Arial" charset="0"/>
              </a:rPr>
              <a:t> </a:t>
            </a:r>
          </a:p>
          <a:p>
            <a:pPr marL="742950" lvl="1" indent="-28575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Работа в облаке</a:t>
            </a:r>
          </a:p>
          <a:p>
            <a:pPr marL="742950" lvl="1" indent="-28575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Использование сервиса 1С:Линк </a:t>
            </a:r>
          </a:p>
          <a:p>
            <a:pPr marL="742950" lvl="1" indent="-28575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Удаленный доступ к рабочему столу</a:t>
            </a:r>
          </a:p>
          <a:p>
            <a:pPr marL="742950" lvl="1" indent="-28575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Система взаимодействия</a:t>
            </a:r>
          </a:p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Font typeface="Noto Sans Symbols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64" name="Google Shape;164;p7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2" name="Google Shape;166;p7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12293" name="Google Shape;167;p7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12294" name="Google Shape;168;p7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99F55D20-3559-4168-A5C5-56AF4FE416A3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49154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098550"/>
            <a:ext cx="8743950" cy="3473450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 форме подбора выводятся данные о количестве зарезервированных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материальных запасов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56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49157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49158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CCA1CC8F-A8ED-49D7-BF90-B38F7C7D8098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20</a:t>
            </a:fld>
            <a:endParaRPr lang="ru-RU"/>
          </a:p>
        </p:txBody>
      </p:sp>
      <p:pic>
        <p:nvPicPr>
          <p:cNvPr id="49159" name="Picture 10" descr="Списание_Резер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500" y="1693863"/>
            <a:ext cx="56165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11" descr="Подбор_Резер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5788" y="3565525"/>
            <a:ext cx="5903912" cy="928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9161" name="Line 12"/>
          <p:cNvSpPr>
            <a:spLocks noChangeShapeType="1"/>
          </p:cNvSpPr>
          <p:nvPr/>
        </p:nvSpPr>
        <p:spPr bwMode="auto">
          <a:xfrm>
            <a:off x="1685925" y="3494088"/>
            <a:ext cx="1439863" cy="287337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5120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998538"/>
            <a:ext cx="8743950" cy="3573462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Списание</a:t>
            </a:r>
            <a:r>
              <a:rPr lang="ru-RU" smtClean="0">
                <a:latin typeface="Arial" charset="0"/>
                <a:cs typeface="Arial" charset="0"/>
              </a:rPr>
              <a:t> - списывается ранее установленный резерв и формируются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solidFill>
                  <a:srgbClr val="CC0000"/>
                </a:solidFill>
                <a:latin typeface="Arial" charset="0"/>
                <a:cs typeface="Arial" charset="0"/>
              </a:rPr>
              <a:t>бухгалтерские записи</a:t>
            </a:r>
            <a:r>
              <a:rPr lang="ru-RU" smtClean="0">
                <a:latin typeface="Arial" charset="0"/>
                <a:cs typeface="Arial" charset="0"/>
              </a:rPr>
              <a:t>. Устанавливается после согласования документа -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подписания ЭД всеми предусмотренными бизнес-процессом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ответственными лицами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0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5120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5120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C52C4FBC-3A25-4AF6-A491-BD0C3EA51599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21</a:t>
            </a:fld>
            <a:endParaRPr lang="ru-RU"/>
          </a:p>
        </p:txBody>
      </p:sp>
      <p:pic>
        <p:nvPicPr>
          <p:cNvPr id="51207" name="Picture 12" descr="2_Списание_Резер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3988" y="1752600"/>
            <a:ext cx="5903912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Резервирование материальных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запасов </a:t>
            </a:r>
          </a:p>
        </p:txBody>
      </p:sp>
      <p:sp>
        <p:nvSpPr>
          <p:cNvPr id="53250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098550"/>
            <a:ext cx="8743950" cy="3473450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Если документ не согласован, необходимо отменить его проведение 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установить флаг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Аннулирован</a:t>
            </a:r>
            <a:r>
              <a:rPr lang="ru-RU" smtClean="0">
                <a:latin typeface="Arial" charset="0"/>
                <a:cs typeface="Arial" charset="0"/>
              </a:rPr>
              <a:t>, который не позволяет провести документ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52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53253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53254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4A34C768-AA41-48A0-87D7-053D533B7CDD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22</a:t>
            </a:fld>
            <a:endParaRPr lang="ru-RU"/>
          </a:p>
        </p:txBody>
      </p:sp>
      <p:pic>
        <p:nvPicPr>
          <p:cNvPr id="53255" name="Picture 12" descr="Аннулирова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075" y="1627188"/>
            <a:ext cx="63373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765300" y="2249488"/>
            <a:ext cx="6254750" cy="365125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Изменения в документах закрытия года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99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55300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55301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26410B7F-83BB-4CBA-93E0-FA32C797A89B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Закрытие счетов бухгалтерского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учета </a:t>
            </a:r>
          </a:p>
        </p:txBody>
      </p:sp>
      <p:sp>
        <p:nvSpPr>
          <p:cNvPr id="5734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976313"/>
            <a:ext cx="8828087" cy="3595687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Для отражения закрытия остатков по счетам рабочего плана счетов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учреждения, отражающим увеличение и уменьшение активов 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обязательств, применяются документы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Формирование остатков по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счетам учета НФА</a:t>
            </a:r>
            <a:r>
              <a:rPr lang="ru-RU" smtClean="0">
                <a:latin typeface="Arial" charset="0"/>
                <a:cs typeface="Arial" charset="0"/>
              </a:rPr>
              <a:t> и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Формирование остатков по счетам расчетов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Для закрытия остатков по журналам операций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- документ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Формирование остатков по журналам операций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При проведении документов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Закрытие балансовых счетов в конце года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Формирование остатков по счетам учета НФА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Формирование остатков по счетам расчетов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теперь не учитываются остатки в разрезе журналов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операций</a:t>
            </a: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4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5734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5735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0568F543-99B1-4865-A902-8F2F20BA48D9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24</a:t>
            </a:fld>
            <a:endParaRPr lang="ru-RU"/>
          </a:p>
        </p:txBody>
      </p:sp>
      <p:pic>
        <p:nvPicPr>
          <p:cNvPr id="57351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8388" y="2366963"/>
            <a:ext cx="4265612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Закрытие счетов бухгалтерского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учета </a:t>
            </a:r>
          </a:p>
        </p:txBody>
      </p:sp>
      <p:sp>
        <p:nvSpPr>
          <p:cNvPr id="59394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098550"/>
            <a:ext cx="8743950" cy="3473450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Формирование остатков по счетам учета НФА </a:t>
            </a:r>
            <a:r>
              <a:rPr lang="ru-RU" smtClean="0">
                <a:latin typeface="Arial" charset="0"/>
                <a:cs typeface="Arial" charset="0"/>
              </a:rPr>
              <a:t>- отражает закрытие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остатков по рабочим счетам, отражающим увеличение и уменьшение НФА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 результате проведения документа закрываются остатки по рабочим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счетам по КЭК (310 и 410, 330 и 430 и т.д.) и формируются остатки по КЭК 000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Для каждой сформированной проводки устанавливается тип межотчетного периода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Технологические операции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По документу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Формирование остатков по счетам расчетов</a:t>
            </a:r>
            <a:r>
              <a:rPr lang="ru-RU" smtClean="0">
                <a:latin typeface="Arial" charset="0"/>
                <a:cs typeface="Arial" charset="0"/>
              </a:rPr>
              <a:t> изменений нет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396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59397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59398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DE5F637A-ECB1-425A-A99F-6B43911C53F0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25</a:t>
            </a:fld>
            <a:endParaRPr lang="ru-RU"/>
          </a:p>
        </p:txBody>
      </p:sp>
      <p:pic>
        <p:nvPicPr>
          <p:cNvPr id="5939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800" y="2644775"/>
            <a:ext cx="80073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Закрытие счетов бухгалтерского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учета </a:t>
            </a:r>
          </a:p>
        </p:txBody>
      </p:sp>
      <p:sp>
        <p:nvSpPr>
          <p:cNvPr id="6144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098550"/>
            <a:ext cx="8743950" cy="3473450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Формирование остатков по журналам операций </a:t>
            </a:r>
            <a:r>
              <a:rPr lang="ru-RU" smtClean="0">
                <a:latin typeface="Arial" charset="0"/>
                <a:cs typeface="Arial" charset="0"/>
              </a:rPr>
              <a:t>предназначен для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закрытия остатков по журналам операций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При проведении документа бухгалтерские записи по завершению счетов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формируются в корреспонденции со служебным счетом 000 "Вспомогательный"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Для каждой сформированной проводки устанавливается тип периода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 Служебные операции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4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6144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6144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19CCD887-6FB3-4F0A-8188-EAC6FB4F2836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26</a:t>
            </a:fld>
            <a:endParaRPr lang="ru-RU"/>
          </a:p>
        </p:txBody>
      </p:sp>
      <p:pic>
        <p:nvPicPr>
          <p:cNvPr id="61447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" y="2327275"/>
            <a:ext cx="8493125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765300" y="2066925"/>
            <a:ext cx="6254750" cy="730250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в учете и отчетности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91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63492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63493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82982352-00B1-473B-81FD-5D6E7A4F5CDE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 учете и отчетности</a:t>
            </a:r>
          </a:p>
        </p:txBody>
      </p:sp>
      <p:sp>
        <p:nvSpPr>
          <p:cNvPr id="65538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273175"/>
            <a:ext cx="8828087" cy="3298825"/>
          </a:xfrm>
        </p:spPr>
        <p:txBody>
          <a:bodyPr/>
          <a:lstStyle/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Некассовые операции</a:t>
            </a:r>
            <a:r>
              <a:rPr lang="ru-RU" sz="1600" smtClean="0">
                <a:latin typeface="Arial" charset="0"/>
                <a:cs typeface="Arial" charset="0"/>
              </a:rPr>
              <a:t> – это операции, плановые назначения по 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которым исполнены в результате обменных операций без 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движения денежных средств, операции по исполнению денежных обязательств без движения средств учреждения</a:t>
            </a:r>
            <a:endParaRPr lang="ru-RU" sz="1600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Данные операции отражаются в ф. 0503737, ф. 0503738, ф.0503738-НП и в ф. 0503775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С целью обособления в учете бюджетных и автономных учреждений и автоматического отражения в отчетности некассовых операций в план счетов добавлена группа забалансовых управленческих счетов </a:t>
            </a:r>
            <a:r>
              <a:rPr lang="ru-RU" sz="16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НКО «Некассовые операции»: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НКО.01</a:t>
            </a:r>
            <a:r>
              <a:rPr lang="ru-RU" sz="16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«Некассовые операции по взаимозачетам, кроме расчетов с прочими дебиторами и кредиторам (210.05 и 304.06)»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НКО.02</a:t>
            </a:r>
            <a:r>
              <a:rPr lang="ru-RU" smtClean="0">
                <a:latin typeface="Arial" charset="0"/>
                <a:cs typeface="Arial" charset="0"/>
              </a:rPr>
              <a:t> «Некассовые операции по расчетам с прочими дебиторами (210.05)»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НКО.03</a:t>
            </a:r>
            <a:r>
              <a:rPr lang="ru-RU" smtClean="0">
                <a:latin typeface="Arial" charset="0"/>
                <a:cs typeface="Arial" charset="0"/>
              </a:rPr>
              <a:t> «Некассовые операции по расчетам с прочими кредиторами (304.06)»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40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65541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65542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3E31CA83-50C2-4335-A570-A6AFFA34B0BD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 учете и отчетности</a:t>
            </a:r>
          </a:p>
        </p:txBody>
      </p:sp>
      <p:sp>
        <p:nvSpPr>
          <p:cNvPr id="6758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204913"/>
            <a:ext cx="8828087" cy="3367087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Операции по счетам НКО отражаются простой записью –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по дебету или кредиту счета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Формирование проводок по счетам группы НКО ведется параллельно с формированием балансовой проводки, отражающей некассовую операцию, по двум сторонам бухгалтерской проводки по следующему правилу: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для всех счетов, кроме 210.05 "Расчеты с прочими дебиторами" и 304.06 "Расчеты с прочими кредиторами" – формируется дополнительная проводка по забалансовому счету НКО.01 с аналитикой КПС и КЭК назначения платежа, исполняемый договор (субконто «Договор») по Дт или Кт соответственно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если счет дебета или кредита балансовой проводки 210.05 "Расчеты с прочими дебиторами" – формируется дополнительная проводка по забалансовому счету НКО.02 по Дт или Кт соответственно 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если счет дебета или кредита 304.06 "Расчеты с прочими кредиторами" – формируется дополнительная проводка по забалансовому счету НКО.03 по Дт или Кт соответственно</a:t>
            </a: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z="12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200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8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6758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6759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C2521B01-5B4D-405D-A339-1214180F27B5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149;p6"/>
          <p:cNvSpPr txBox="1">
            <a:spLocks noGrp="1"/>
          </p:cNvSpPr>
          <p:nvPr>
            <p:ph type="title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latin typeface="Arial" charset="0"/>
                <a:cs typeface="Arial" charset="0"/>
              </a:rPr>
              <a:t>Развитие функционала, 2022 год</a:t>
            </a:r>
            <a:br>
              <a:rPr lang="ru-RU" sz="2400" b="1" smtClean="0">
                <a:latin typeface="Arial" charset="0"/>
                <a:cs typeface="Arial" charset="0"/>
              </a:rPr>
            </a:br>
            <a:r>
              <a:rPr lang="ru-RU" sz="2400" b="1" smtClean="0">
                <a:latin typeface="Arial" charset="0"/>
                <a:cs typeface="Arial" charset="0"/>
              </a:rPr>
              <a:t>Наиболее значимые изменения</a:t>
            </a:r>
          </a:p>
        </p:txBody>
      </p:sp>
      <p:sp>
        <p:nvSpPr>
          <p:cNvPr id="14338" name="Google Shape;150;p6"/>
          <p:cNvSpPr txBox="1">
            <a:spLocks noGrp="1"/>
          </p:cNvSpPr>
          <p:nvPr>
            <p:ph type="body" idx="1"/>
          </p:nvPr>
        </p:nvSpPr>
        <p:spPr>
          <a:xfrm>
            <a:off x="250825" y="1217613"/>
            <a:ext cx="8642350" cy="3357562"/>
          </a:xfrm>
        </p:spPr>
        <p:txBody>
          <a:bodyPr/>
          <a:lstStyle/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Реализованы формы первичных учетных документов по приказу 61н со </a:t>
            </a:r>
          </a:p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сроком применения в 2023 году. Добавлены новые документы и формы</a:t>
            </a:r>
          </a:p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 части платного обучения: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0"/>
              </a:spcAft>
              <a:buSzPct val="143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Помощник регистрации плательщиков (образование)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0"/>
              </a:spcAft>
              <a:buSzPct val="143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 документ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Расчет платы по долгосрочным договорам (образование)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0"/>
              </a:spcAft>
              <a:buSzPct val="143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 перенос остатка аванса (переплаты) по одному договору платного обучения в счет оплаты по другому договору платного обучения того же учащегося (плательщика)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0"/>
              </a:spcAft>
              <a:buSzPct val="143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доработан помощник группового изменения учетных параметров детей</a:t>
            </a:r>
          </a:p>
          <a:p>
            <a:pPr marL="742950" lvl="1" indent="-285750" eaLnBrk="1" hangingPunct="1">
              <a:spcBef>
                <a:spcPct val="0"/>
              </a:spcBef>
              <a:spcAft>
                <a:spcPct val="0"/>
              </a:spcAft>
              <a:buSzPct val="143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реализована возможность списания безнадежной к взысканию задолженности по договорам с учащимися</a:t>
            </a:r>
            <a:r>
              <a:rPr lang="ru-RU" sz="10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 </a:t>
            </a:r>
          </a:p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SzPct val="143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Реализована подсистема учета государственного долга Российской Федерации в ценных бумагах (размещение, выкуп, инвентаризация, формирование регистра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Карточка учета государственного долга Российской Федерации в ценных бумагах (ф. 0504059)</a:t>
            </a:r>
            <a:r>
              <a:rPr lang="ru-RU" smtClean="0">
                <a:latin typeface="Arial" charset="0"/>
                <a:cs typeface="Arial" charset="0"/>
              </a:rPr>
              <a:t>)</a:t>
            </a:r>
          </a:p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SzPct val="143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Реализовано резервирование материальных запасов при списании на время согласования документа</a:t>
            </a: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spcBef>
                <a:spcPct val="0"/>
              </a:spcBef>
              <a:spcAft>
                <a:spcPct val="0"/>
              </a:spcAft>
              <a:buFont typeface="Noto Sans Symbols"/>
              <a:buNone/>
            </a:pPr>
            <a:endParaRPr lang="ru-RU" sz="12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40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14341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14342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C522206F-5D39-4FF0-AF90-18174EB94332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 учете и отчетности</a:t>
            </a:r>
          </a:p>
        </p:txBody>
      </p:sp>
      <p:sp>
        <p:nvSpPr>
          <p:cNvPr id="69634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068388"/>
            <a:ext cx="8828087" cy="3503612"/>
          </a:xfrm>
        </p:spPr>
        <p:txBody>
          <a:bodyPr/>
          <a:lstStyle/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Начиная с версии </a:t>
            </a:r>
            <a:r>
              <a:rPr lang="ru-RU" sz="1600" b="1" smtClean="0">
                <a:latin typeface="Arial" charset="0"/>
                <a:cs typeface="Arial" charset="0"/>
              </a:rPr>
              <a:t>2.0.88 БГУ2</a:t>
            </a:r>
            <a:r>
              <a:rPr lang="ru-RU" sz="1600" smtClean="0">
                <a:latin typeface="Arial" charset="0"/>
                <a:cs typeface="Arial" charset="0"/>
              </a:rPr>
              <a:t> формирование проводок по счетам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группы НКО для обособления некассовых операций предусмотрено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вручную в документе «Операция (бухгалтерская)»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Начиная с версии </a:t>
            </a:r>
            <a:r>
              <a:rPr lang="ru-RU" sz="1600" b="1" smtClean="0">
                <a:latin typeface="Arial" charset="0"/>
                <a:cs typeface="Arial" charset="0"/>
              </a:rPr>
              <a:t>2.B.15.1</a:t>
            </a:r>
            <a:r>
              <a:rPr lang="ru-RU" sz="1600" smtClean="0">
                <a:latin typeface="Arial" charset="0"/>
                <a:cs typeface="Arial" charset="0"/>
              </a:rPr>
              <a:t> </a:t>
            </a:r>
            <a:r>
              <a:rPr lang="ru-RU" sz="1600" b="1" smtClean="0">
                <a:latin typeface="Arial" charset="0"/>
                <a:cs typeface="Arial" charset="0"/>
              </a:rPr>
              <a:t>комплекта отчетности</a:t>
            </a:r>
            <a:r>
              <a:rPr lang="ru-RU" sz="1600" smtClean="0">
                <a:latin typeface="Arial" charset="0"/>
                <a:cs typeface="Arial" charset="0"/>
              </a:rPr>
              <a:t> государственных (муниципальных) бюджетных и автономных учреждений по Инструкции № 33н реализовано заполнение некассовых операций по данным счетов НКО при использовании соответствующих правил заполнения в регламентированных отчетах: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6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Ф. 0503737, Отчет об исполнении плана ФХД (действует с 2020) – «Правило 737 – дейст. с 2020 (некасс.опер. по баланс.счетам)»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Ф. 0503738, Отчет об обязательствах (действует с 2019) – «Правило 738 – дейст. с 2022 (некасс.операции по сч.НКО)»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Ф. 0503738-НП, Отчет об обязательствах – «Правило 738-НП – дейст. с 2022 (некасс.опер. по счетам НКО)»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Ф. 0503775, Сведения о принятых и неисполненных обязательствах (действует с 2018) – «Правило 775 – дейст. с 2020»</a:t>
            </a: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36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69637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69638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72F36776-E8EE-43E3-BF2A-7A857695BA05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 учете и отчетности</a:t>
            </a:r>
          </a:p>
        </p:txBody>
      </p:sp>
      <p:sp>
        <p:nvSpPr>
          <p:cNvPr id="7168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046163"/>
            <a:ext cx="8828087" cy="3525837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Начиная с версии 2.0.88 БГУ2 в отчетах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Сводные данные об исполнении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плана ФХД</a:t>
            </a:r>
            <a:r>
              <a:rPr lang="ru-RU" smtClean="0">
                <a:latin typeface="Arial" charset="0"/>
                <a:cs typeface="Arial" charset="0"/>
              </a:rPr>
              <a:t>,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Сводные данные об исполнении плана ФХД и остатки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средств на счетах</a:t>
            </a:r>
            <a:r>
              <a:rPr lang="ru-RU" smtClean="0">
                <a:latin typeface="Arial" charset="0"/>
                <a:cs typeface="Arial" charset="0"/>
              </a:rPr>
              <a:t> возможно отражение исполнения некассовыми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операциями (счета НКО). Заполнение отчетов с учетом некассовых операций осуществляется с помощью значения параметра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Учитывать некассовые операции</a:t>
            </a: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8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7168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7168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8E96B3E1-FFD1-44DB-BCA8-99F8D7C720FC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31</a:t>
            </a:fld>
            <a:endParaRPr lang="ru-RU"/>
          </a:p>
        </p:txBody>
      </p:sp>
      <p:pic>
        <p:nvPicPr>
          <p:cNvPr id="7168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2166938"/>
            <a:ext cx="761365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 учете и отчетности</a:t>
            </a:r>
          </a:p>
        </p:txBody>
      </p:sp>
      <p:sp>
        <p:nvSpPr>
          <p:cNvPr id="73730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304925"/>
            <a:ext cx="8828087" cy="326707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Более подробно про некассовые операции с примерами их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отражения в учете и отчетности в статье на ИТС: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Отражение некассовых операций в учете и отчетности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 </a:t>
            </a:r>
            <a:r>
              <a:rPr lang="ru-RU" sz="1600" u="sng" smtClean="0">
                <a:solidFill>
                  <a:schemeClr val="accent2"/>
                </a:solidFill>
                <a:latin typeface="Arial" charset="0"/>
                <a:cs typeface="Arial" charset="0"/>
              </a:rPr>
              <a:t>https://its.1c.ru/db/metbud81#content:8026:hdoc</a:t>
            </a:r>
            <a:endParaRPr lang="ru-RU" u="sng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32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73733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73734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FDC2E853-B5CC-46CE-87A4-247562A60A11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32</a:t>
            </a:fld>
            <a:endParaRPr lang="ru-RU"/>
          </a:p>
        </p:txBody>
      </p:sp>
      <p:pic>
        <p:nvPicPr>
          <p:cNvPr id="7373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5700" y="2054225"/>
            <a:ext cx="206533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765300" y="1884363"/>
            <a:ext cx="6254750" cy="1095375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Типовые шаблоны бизнес-процессов для электронных документов, утв. приказом № 61н, в БГУ КОРП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79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75780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75781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7E455BBE-1367-4A53-970B-4FB9AEFFE7CA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Выпуск БГУ КОРП</a:t>
            </a:r>
          </a:p>
        </p:txBody>
      </p:sp>
      <p:sp>
        <p:nvSpPr>
          <p:cNvPr id="7782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044575"/>
            <a:ext cx="8828087" cy="3525838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 конце 2021 года была выпущена конфигурация БГУ КОРП, которая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является развитием выпущенной ранее редакции 2 конфигурации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«Бухгалтерия государственного учреждения» (версии ПРОФ)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</a:t>
            </a: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2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7782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7783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5AAC7BB4-A079-4A77-936E-86D5B40ED4C8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34</a:t>
            </a:fld>
            <a:endParaRPr lang="ru-RU"/>
          </a:p>
        </p:txBody>
      </p:sp>
      <p:pic>
        <p:nvPicPr>
          <p:cNvPr id="77831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750" y="1724025"/>
            <a:ext cx="6100763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Google Shape;187;p9"/>
          <p:cNvSpPr txBox="1">
            <a:spLocks noGrp="1"/>
          </p:cNvSpPr>
          <p:nvPr>
            <p:ph type="title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Ключевое отличие</a:t>
            </a:r>
          </a:p>
        </p:txBody>
      </p:sp>
      <p:sp>
        <p:nvSpPr>
          <p:cNvPr id="189" name="Google Shape;189;p9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75" name="Google Shape;191;p9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79876" name="Google Shape;192;p9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79877" name="Google Shape;193;p9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651ABF9E-6755-4CF4-95D4-F8C0DC5A628A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35</a:t>
            </a:fld>
            <a:endParaRPr lang="ru-RU"/>
          </a:p>
        </p:txBody>
      </p:sp>
      <p:sp>
        <p:nvSpPr>
          <p:cNvPr id="79878" name="Rectangle 10"/>
          <p:cNvSpPr>
            <a:spLocks noChangeArrowheads="1"/>
          </p:cNvSpPr>
          <p:nvPr/>
        </p:nvSpPr>
        <p:spPr bwMode="auto">
          <a:xfrm>
            <a:off x="1933575" y="1165225"/>
            <a:ext cx="5418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00050" indent="-400050" algn="ctr" eaLnBrk="0" hangingPunct="0">
              <a:buClr>
                <a:srgbClr val="000000"/>
              </a:buClr>
              <a:buFont typeface="Arial" charset="0"/>
              <a:buNone/>
            </a:pPr>
            <a:r>
              <a:rPr lang="ru-RU" sz="2000" b="1">
                <a:solidFill>
                  <a:srgbClr val="F1AF00"/>
                </a:solidFill>
              </a:rPr>
              <a:t>Внутренний ЭДО - это</a:t>
            </a:r>
          </a:p>
        </p:txBody>
      </p: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239713" y="1804988"/>
            <a:ext cx="5418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00050" indent="-400050" algn="ctr" eaLnBrk="0" hangingPunct="0">
              <a:buClr>
                <a:srgbClr val="000000"/>
              </a:buClr>
              <a:buFont typeface="Arial" charset="0"/>
              <a:buNone/>
            </a:pPr>
            <a:r>
              <a:rPr lang="ru-RU" sz="1600" b="1">
                <a:solidFill>
                  <a:srgbClr val="F1AF00"/>
                </a:solidFill>
              </a:rPr>
              <a:t>ПРОФ</a:t>
            </a:r>
          </a:p>
        </p:txBody>
      </p:sp>
      <p:sp>
        <p:nvSpPr>
          <p:cNvPr id="79880" name="Rectangle 13"/>
          <p:cNvSpPr>
            <a:spLocks noChangeArrowheads="1"/>
          </p:cNvSpPr>
          <p:nvPr/>
        </p:nvSpPr>
        <p:spPr bwMode="auto">
          <a:xfrm>
            <a:off x="3725863" y="1749425"/>
            <a:ext cx="5418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00050" indent="-400050" algn="ctr" eaLnBrk="0" hangingPunct="0">
              <a:buClr>
                <a:srgbClr val="000000"/>
              </a:buClr>
              <a:buFont typeface="Arial" charset="0"/>
              <a:buNone/>
            </a:pPr>
            <a:r>
              <a:rPr lang="ru-RU" sz="1600" b="1">
                <a:solidFill>
                  <a:srgbClr val="F1AF00"/>
                </a:solidFill>
              </a:rPr>
              <a:t>КОРП</a:t>
            </a:r>
          </a:p>
        </p:txBody>
      </p:sp>
      <p:sp>
        <p:nvSpPr>
          <p:cNvPr id="79881" name="Rectangle 14"/>
          <p:cNvSpPr>
            <a:spLocks noChangeArrowheads="1"/>
          </p:cNvSpPr>
          <p:nvPr/>
        </p:nvSpPr>
        <p:spPr bwMode="auto">
          <a:xfrm>
            <a:off x="217488" y="2095500"/>
            <a:ext cx="441642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00050" indent="-400050" eaLnBrk="0" hangingPunct="0">
              <a:buClr>
                <a:srgbClr val="000000"/>
              </a:buClr>
              <a:buFontTx/>
              <a:buChar char="•"/>
            </a:pPr>
            <a:r>
              <a:rPr lang="ru-RU"/>
              <a:t>Инструмент </a:t>
            </a:r>
            <a:r>
              <a:rPr lang="ru-RU" b="1"/>
              <a:t>подписания</a:t>
            </a:r>
            <a:r>
              <a:rPr lang="ru-RU"/>
              <a:t> электронных документов</a:t>
            </a:r>
          </a:p>
          <a:p>
            <a:pPr marL="400050" indent="-400050" eaLnBrk="0" hangingPunct="0">
              <a:buClr>
                <a:srgbClr val="000000"/>
              </a:buClr>
              <a:buFontTx/>
              <a:buChar char="•"/>
            </a:pPr>
            <a:r>
              <a:rPr lang="ru-RU"/>
              <a:t>Перед началом подписания электронный документ должен быть полностью заполнен</a:t>
            </a:r>
          </a:p>
          <a:p>
            <a:pPr marL="400050" indent="-400050" eaLnBrk="0" hangingPunct="0">
              <a:buClr>
                <a:srgbClr val="000000"/>
              </a:buClr>
              <a:buFontTx/>
              <a:buChar char="•"/>
            </a:pPr>
            <a:r>
              <a:rPr lang="ru-RU"/>
              <a:t>Все подписывают один и тот же электронный документ</a:t>
            </a:r>
          </a:p>
        </p:txBody>
      </p:sp>
      <p:sp>
        <p:nvSpPr>
          <p:cNvPr id="79882" name="Line 15"/>
          <p:cNvSpPr>
            <a:spLocks noChangeShapeType="1"/>
          </p:cNvSpPr>
          <p:nvPr/>
        </p:nvSpPr>
        <p:spPr bwMode="auto">
          <a:xfrm flipH="1">
            <a:off x="4665663" y="1808163"/>
            <a:ext cx="11112" cy="2770187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>
            <a:prstShdw prst="shdw17" dist="17961" dir="2700000">
              <a:srgbClr val="004D4D"/>
            </a:prstShdw>
          </a:effectLst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79883" name="Rectangle 16"/>
          <p:cNvSpPr>
            <a:spLocks noChangeArrowheads="1"/>
          </p:cNvSpPr>
          <p:nvPr/>
        </p:nvSpPr>
        <p:spPr bwMode="auto">
          <a:xfrm>
            <a:off x="4713288" y="2052638"/>
            <a:ext cx="421163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400050" indent="-400050" eaLnBrk="0" hangingPunct="0">
              <a:buClr>
                <a:srgbClr val="000000"/>
              </a:buClr>
              <a:buFont typeface="Arial" charset="0"/>
              <a:buChar char="•"/>
            </a:pPr>
            <a:r>
              <a:rPr lang="ru-RU"/>
              <a:t>Инструмент </a:t>
            </a:r>
            <a:r>
              <a:rPr lang="ru-RU" b="1">
                <a:solidFill>
                  <a:srgbClr val="CC0000"/>
                </a:solidFill>
              </a:rPr>
              <a:t>поэтапного</a:t>
            </a:r>
            <a:r>
              <a:rPr lang="ru-RU"/>
              <a:t> </a:t>
            </a:r>
            <a:r>
              <a:rPr lang="ru-RU" b="1"/>
              <a:t>заполнения и подписания</a:t>
            </a:r>
            <a:r>
              <a:rPr lang="ru-RU"/>
              <a:t> электронных документов</a:t>
            </a:r>
          </a:p>
          <a:p>
            <a:pPr marL="400050" indent="-400050" eaLnBrk="0" hangingPunct="0">
              <a:buClr>
                <a:srgbClr val="000000"/>
              </a:buClr>
              <a:buFont typeface="Arial" charset="0"/>
              <a:buChar char="•"/>
            </a:pPr>
            <a:r>
              <a:rPr lang="ru-RU"/>
              <a:t>Перед началом подписания электронный документ может быть частично не заполнен, и будет дозаполняться по мере движения по бизнес-процессу</a:t>
            </a:r>
          </a:p>
          <a:p>
            <a:pPr marL="400050" indent="-400050" eaLnBrk="0" hangingPunct="0">
              <a:buClr>
                <a:srgbClr val="000000"/>
              </a:buClr>
              <a:buFont typeface="Arial" charset="0"/>
              <a:buChar char="•"/>
            </a:pPr>
            <a:r>
              <a:rPr lang="ru-RU"/>
              <a:t>Каждый подписывает свой набор данных, по умолчанию – данные предыдущих подписантов + свои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Формирование ЭД в БГУ КОРП</a:t>
            </a:r>
          </a:p>
        </p:txBody>
      </p:sp>
      <p:sp>
        <p:nvSpPr>
          <p:cNvPr id="8192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80975" y="1038225"/>
            <a:ext cx="8828088" cy="3694113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В БГУ КОРП предусмотрено формирование унифицированных ЭД,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применяемых с 2023 года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БГУ КОРП позволяет реализовать: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поэтапную обработку документа несколькими ответственными исполнителями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разграничение ответственности по реквизитам, разделам документа между ответственными исполнителями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подписание данных документа в зоне ответственности при помощи простой либо усиленной квалифицированной электронной подписи и последующее хранение этих данных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защиту подписанных данных документа от несанкционированных исправлений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Подсистема «Процессы обработки документов» позволяет создавать собственные правила поэтапной обработки документов в виде преднастроенных шаблонов процессов в соответствии с правилами и графиком документооборота, утвержденными в учреждении (ЦОДе)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Оформлять документы в программе могут не только бухгалтеры, но и сотрудники договорного, планового отделов, работники материально-технического отдела, подотчетные лица и др. работники субъекта учета. При этом каждый заполняет и подписывает разделы документа в соответствии со своей зоной ответственности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2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8192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8192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6627526F-F46E-491C-A1AF-541BBC0669EC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Типовые схемы бизнес-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процессов по формированию ЭД</a:t>
            </a:r>
          </a:p>
        </p:txBody>
      </p:sp>
      <p:sp>
        <p:nvSpPr>
          <p:cNvPr id="83970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044575"/>
            <a:ext cx="8828087" cy="3614738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Письмами Минфина России от 01.12.21 № 02-07-07/98091 и от 01.12.22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№ 02-07-07/117981 доведены метод. рекомендации по переходу на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применение организациями бюджетной сферы унифицированных форм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электронных первичных учетных документов и примеры заполнения отдельных первичных учетных документов, утв. приказами от 15.04.21 № 61н, от 30.09.21 № 142н: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Акт о консервации (расконсервации) объекта основных средств (ф. 0510433)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Акт приема-передачи объектов, полученных в личное пользование (ф. 0510434)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Акт о признании безнадежной к взысканию задолженности по доходам (ф. 0510436)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Решение о списании задолженности, невостребованной кредиторами со счета __ (ф. 0510437)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Решение о прекращении признания активами объектов нефинансовых активов (ф. 0510440)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Решение о признании объектов нефинансовых активов (ф. 0510441)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Решение об оценке стоимости имущества, отчужденного не в пользу организации бюджетной сферы (ф. 0510442)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Решение о проведении инвентаризации (ф. 0510439)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Изменение Решения о проведении инвентаризации (ф. 0510447)</a:t>
            </a: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72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83973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83974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ADD1B2E7-148E-4C58-9C8E-ED5B08D2535D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Типовые шаблоны процессов по формированию ЭД в БГУ2</a:t>
            </a:r>
          </a:p>
        </p:txBody>
      </p:sp>
      <p:sp>
        <p:nvSpPr>
          <p:cNvPr id="86018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044575"/>
            <a:ext cx="8828087" cy="3525838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В поставку БГУ КОРП, начиная с версии 2.0.88.50, включены типовые </a:t>
            </a:r>
          </a:p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шаблоны процессов, созданные на основании бизнес-процессов, доведенных указанными</a:t>
            </a:r>
          </a:p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Методическими рекомендациями</a:t>
            </a:r>
          </a:p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 соответствии с Метод. рекомендациями в шаблонах настроены этапы, которые проходит документ в процессе его создания и подписания, указаны исполнители, ответственные за выполнение каждого этапа, условия перехода на следующий этап</a:t>
            </a:r>
          </a:p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В соответствии с Метод. указаниями в шаблонах настроены виды электронных подписей для каждого исполнителя этапа</a:t>
            </a:r>
          </a:p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Типовые шаблоны поставляются в файле 1C_ProcessTemplates61n.xml, который размещен  в подкаталоге tmplts\1c\StateAccountingCorp\2_0_88_50\Типовые шаблоны бизнес-процессов\, и могут быть загружены в БГУ КОРП. Инструкция по загрузке и настройке типовых шаблонов в конфигурации БГУ КОРП приведена в файле 1C_ProcessTemplates61n_ApplicationGuide.pdf, который размещен в том же подкаталоге</a:t>
            </a:r>
          </a:p>
          <a:p>
            <a:pPr marL="182563" indent="-53975" eaLnBrk="1" hangingPunct="1">
              <a:buClr>
                <a:srgbClr val="F1AF00"/>
              </a:buClr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Актуальные шаблоны бизнес-процессов ЭД также публикуются на интернет-странице поддержки конфигурации в разделе «Дополнительные материалы» по адресу: https://releases.1c.ru/project/StateAccountingCorp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20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86021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86022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B144931C-5946-4B19-9F80-3FF2AA490EEC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Типовые шаблоны процессов по формированию ЭД в БГУ2</a:t>
            </a:r>
          </a:p>
        </p:txBody>
      </p:sp>
      <p:sp>
        <p:nvSpPr>
          <p:cNvPr id="8806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166688" y="1044575"/>
            <a:ext cx="8828087" cy="3525838"/>
          </a:xfrm>
        </p:spPr>
        <p:txBody>
          <a:bodyPr/>
          <a:lstStyle/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Типовые шаблоны загружены в Демо-базу БГУ КОРП, которая 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входит в состав полного дистрибутива БГУ КОРП (публикуется на 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стр. конфигурации (</a:t>
            </a:r>
            <a:r>
              <a:rPr lang="ru-RU" sz="1600" smtClean="0">
                <a:solidFill>
                  <a:schemeClr val="accent2"/>
                </a:solidFill>
                <a:latin typeface="Arial" charset="0"/>
                <a:cs typeface="Arial" charset="0"/>
                <a:hlinkClick r:id="rId3"/>
              </a:rPr>
              <a:t>https://releases.1c.ru/project/StateAccountingCorp</a:t>
            </a:r>
            <a:r>
              <a:rPr lang="ru-RU" sz="1600" smtClean="0">
                <a:latin typeface="Arial" charset="0"/>
                <a:cs typeface="Arial" charset="0"/>
              </a:rPr>
              <a:t>)</a:t>
            </a:r>
            <a:endParaRPr lang="ru-RU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можно посмотреть применение шаблонов для документов и формирование документов согласно настроенным процессам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Более подробно о загрузке и настройке типовых шаблонов в 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статье на ИТС «Загрузка и настройка типовых шаблонов процессов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по формированию электронных документов в БГУ КОРП»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FontTx/>
              <a:buChar char="•"/>
            </a:pPr>
            <a:r>
              <a:rPr lang="ru-RU" sz="16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solidFill>
                  <a:schemeClr val="accent2"/>
                </a:solidFill>
                <a:latin typeface="Arial" charset="0"/>
                <a:cs typeface="Arial" charset="0"/>
              </a:rPr>
              <a:t>https://its.1c.ru/db/metbud81#content:8037:hdoc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Tx/>
              <a:buChar char="•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В отдельной статье приведен пример по настройке типового шаблона процесса: «Настройка процесса и обработка электронного документа по типовому шаблону процесса»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FontTx/>
              <a:buChar char="•"/>
            </a:pPr>
            <a:r>
              <a:rPr lang="ru-RU" smtClean="0">
                <a:solidFill>
                  <a:schemeClr val="accent2"/>
                </a:solidFill>
                <a:latin typeface="Arial" charset="0"/>
                <a:cs typeface="Arial" charset="0"/>
              </a:rPr>
              <a:t>https://its.1c.ru/db/metbud81#content:8038:hdoc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6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8806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8807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75F8935D-2A6C-4099-BCC3-2F89ABEA8F4F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39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Развитие функционала, 2022 год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Наиболее значимые изменения</a:t>
            </a:r>
          </a:p>
        </p:txBody>
      </p:sp>
      <p:sp>
        <p:nvSpPr>
          <p:cNvPr id="1638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430338"/>
            <a:ext cx="8642350" cy="313372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В части налога на прибыль: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реализованы изменения по учету особых правила признания в базе налога на прибыль положительных и отрицательных курсовых разниц, возникших в 2022 - 2024 годах по требованиям и обязательствам в иностранной валюте, утв. Федеральным законом от 26.03.2022 № 67-ФЗ (добавлены служебные счета, доработан документ «Переоценка валютных остатков», доработаны типовые операции в расчетно-платежных документа)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распределение затрат по видам деятельности по доходам (статья 272 НК РФ)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В части контроля исполнения договоров реализован помощник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Конструктор графиков по договору</a:t>
            </a: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Доработана подсистема электронного документооборота с контрагентами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Доработана подсистема учета ГСМ (отчет </a:t>
            </a:r>
            <a:r>
              <a:rPr lang="ru-RU" sz="16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Сведения о пробеге по маршрутам транспортных средств</a:t>
            </a:r>
            <a:r>
              <a:rPr lang="ru-RU" sz="1600" smtClean="0">
                <a:latin typeface="Arial" charset="0"/>
                <a:cs typeface="Arial" charset="0"/>
              </a:rPr>
              <a:t>, определение скидки для розничных цен и пр.)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Реализована интеграция с системой быстрых платежей (СБП)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1638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1639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DC0CFFEB-4E5B-4330-8E49-BA4FCCCB629F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4</a:t>
            </a:fld>
            <a:endParaRPr lang="ru-RU"/>
          </a:p>
        </p:txBody>
      </p:sp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3929063"/>
            <a:ext cx="6953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Google Shape;199;p10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SzPts val="3200"/>
            </a:pPr>
            <a:r>
              <a:rPr lang="en-US" sz="3200" b="1" smtClean="0">
                <a:latin typeface="Arial" charset="0"/>
                <a:cs typeface="Arial" charset="0"/>
              </a:rPr>
              <a:t>СПАСИБО </a:t>
            </a:r>
            <a:br>
              <a:rPr lang="en-US" sz="3200" b="1" smtClean="0">
                <a:latin typeface="Arial" charset="0"/>
                <a:cs typeface="Arial" charset="0"/>
              </a:rPr>
            </a:br>
            <a:r>
              <a:rPr lang="en-US" sz="3200" b="1" smtClean="0">
                <a:latin typeface="Arial" charset="0"/>
                <a:cs typeface="Arial" charset="0"/>
              </a:rPr>
              <a:t>ЗА ВНИМАНИЕ!</a:t>
            </a:r>
            <a:endParaRPr lang="ru-RU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Развитие функционала, 2022 год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Наиболее значимые изменения</a:t>
            </a:r>
          </a:p>
        </p:txBody>
      </p:sp>
      <p:sp>
        <p:nvSpPr>
          <p:cNvPr id="18434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28600" y="1247775"/>
            <a:ext cx="8642350" cy="3397250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Разработана новая подсистема внутреннего документооборота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Доработана подсистема учета НДС: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реализовано требование п.1.1, ст. 172 НК РФ по учету первичных документов в декларации в зависимости от того налогового периода, в котором они были приняты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изменен порядок учета входящего НДС при покупке ОС, НМА, НПА - НДС при покупке ОС, НМА, НПА принимается к вычету сразу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для организаций, которые ведут раздельный учет НДС по способам учета, предусмотрено автоматическое заполнение раздела 7 декларации по НДС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Изменен порядок заключение счетов бухгалтерского учета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Реализован учет некассовых операций в учете бюджетных и автономных учреждений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Поддержаны изменения форм документов, внесенные приказом Казначейства России от 29.07.2022 N 19н в Порядок казначейского обслуживания, утв. приказом ФК от 14 мая 2020 г. № 21н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Для возможности расчета авансовых платежей добавлен документ </a:t>
            </a:r>
            <a:r>
              <a:rPr lang="ru-RU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Расчет налога на имущество</a:t>
            </a:r>
            <a:endParaRPr lang="ru-RU" sz="12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36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18437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18438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DDDFAF14-9890-4B24-949A-455FEE0D31F3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158750"/>
            <a:ext cx="6913563" cy="730250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Развитие функционала, 2022 год</a:t>
            </a:r>
            <a:b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Наиболее значимые изменения</a:t>
            </a:r>
          </a:p>
        </p:txBody>
      </p:sp>
      <p:sp>
        <p:nvSpPr>
          <p:cNvPr id="20482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438275"/>
            <a:ext cx="8642350" cy="313372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Сервисные функции: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в ряде документов добавлена возможность выбора вида первичного документа, который будет указан в проводках документа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реализовано сохранение печатных форм в базе данных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реализована загрузка комплектов регламентированной бухгалтерской отчетности непосредственно со страницы поддержки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реализован отбор КОСГУ (КЭК) в реквизитах документов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r>
              <a:rPr lang="ru-RU" smtClean="0">
                <a:latin typeface="Arial" charset="0"/>
                <a:cs typeface="Arial" charset="0"/>
              </a:rPr>
              <a:t>добавлена возможность запрета интерактивного изменения строк в документах выбытия НФА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mtClean="0">
                <a:latin typeface="Arial" charset="0"/>
                <a:cs typeface="Arial" charset="0"/>
              </a:rPr>
              <a:t> БГУ КОРП: включены типовые шаблоны процессов, созданные на основании бизнес-процессов, доведенные письмами Минфина России от 01.12.2021 № 02-07-07/98091 и от 01.12.2022 № 02-07-07/117981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84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20485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20486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8A0CE35A-05A4-47E5-A312-97085851F075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765300" y="2249488"/>
            <a:ext cx="6254750" cy="365125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Внутренний документооборот</a:t>
            </a: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31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22532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22533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37F2DADD-57AA-44FC-AB27-BF64CF52B2F8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Внутренний документооборот</a:t>
            </a:r>
          </a:p>
        </p:txBody>
      </p:sp>
      <p:sp>
        <p:nvSpPr>
          <p:cNvPr id="24578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438275"/>
            <a:ext cx="8642350" cy="313372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Стандартом «Концептуальные основы бухгалтерского учета и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отчетности организаций государственного сектора» предусмотрено формирование и хранение в электронном виде первичных документов, подписанных электронной подписью. С этой целью в документооборот учреждений гос. сектора внедряются формы электронных документов, утв. приказами Минфина России от 15.06.2020 № 103н и от 15.04.2021 № 61н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Предполагается, что электронные документы могут быть подписаны как простыми, так и усиленными электронными подписями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Начиная с версии 2.0.87 БГУ ПРОФ</a:t>
            </a:r>
            <a:r>
              <a:rPr lang="ru-RU" sz="1600" smtClean="0">
                <a:solidFill>
                  <a:srgbClr val="CC0000"/>
                </a:solidFill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включена подсистема внутреннего документооборота</a:t>
            </a:r>
          </a:p>
          <a:p>
            <a:pPr marL="742950" lvl="1" indent="-285750" eaLnBrk="1" hangingPunct="1">
              <a:buClr>
                <a:srgbClr val="F1AF00"/>
              </a:buClr>
              <a:buSzPct val="125000"/>
              <a:buFontTx/>
              <a:buChar char="•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ts val="2000"/>
              <a:buFont typeface="Noto Sans Symbols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80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24581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24582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56C366A4-9226-4491-86F5-EFFBBCB81EE0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Google Shape;149;p6"/>
          <p:cNvSpPr txBox="1">
            <a:spLocks noGrp="1"/>
          </p:cNvSpPr>
          <p:nvPr>
            <p:ph type="title" idx="4294967295"/>
          </p:nvPr>
        </p:nvSpPr>
        <p:spPr>
          <a:xfrm>
            <a:off x="1619250" y="341313"/>
            <a:ext cx="6913563" cy="365125"/>
          </a:xfrm>
        </p:spPr>
        <p:txBody>
          <a:bodyPr/>
          <a:lstStyle/>
          <a:p>
            <a:pPr eaLnBrk="1" hangingPunct="1">
              <a:buSzPts val="1400"/>
            </a:pPr>
            <a:r>
              <a:rPr lang="ru-RU" sz="2400" b="1" smtClean="0">
                <a:solidFill>
                  <a:srgbClr val="F1AF00"/>
                </a:solidFill>
                <a:latin typeface="Arial" charset="0"/>
                <a:cs typeface="Arial" charset="0"/>
              </a:rPr>
              <a:t>Внутренний документооборот</a:t>
            </a:r>
          </a:p>
        </p:txBody>
      </p:sp>
      <p:sp>
        <p:nvSpPr>
          <p:cNvPr id="26626" name="Google Shape;150;p6"/>
          <p:cNvSpPr txBox="1">
            <a:spLocks noGrp="1"/>
          </p:cNvSpPr>
          <p:nvPr>
            <p:ph type="body" idx="4294967295"/>
          </p:nvPr>
        </p:nvSpPr>
        <p:spPr>
          <a:xfrm>
            <a:off x="250825" y="1438275"/>
            <a:ext cx="8743950" cy="3133725"/>
          </a:xfrm>
        </p:spPr>
        <p:txBody>
          <a:bodyPr/>
          <a:lstStyle/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2000" smtClean="0">
                <a:latin typeface="Arial" charset="0"/>
                <a:cs typeface="Arial" charset="0"/>
              </a:rPr>
              <a:t> </a:t>
            </a:r>
            <a:r>
              <a:rPr lang="ru-RU" sz="1600" smtClean="0">
                <a:latin typeface="Arial" charset="0"/>
                <a:cs typeface="Arial" charset="0"/>
              </a:rPr>
              <a:t>Внутренний ЭДО в БГУ2 – это инструмент подписания 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электронного документа</a:t>
            </a: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None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r>
              <a:rPr lang="ru-RU" sz="1600" smtClean="0">
                <a:latin typeface="Arial" charset="0"/>
                <a:cs typeface="Arial" charset="0"/>
              </a:rPr>
              <a:t> Предполагается, что к моменту начала подписания электронный документ должен быть полностью заполнен, и далее все подписанты подписывают одни и те же данные. Частичное подписание отдельных разделов документа не поддерживается – для этого можно использовать внутренний ЭДО на базе подсистемы «Процессы обработки документов» в БГУ КОРП</a:t>
            </a: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6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0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Clr>
                <a:srgbClr val="F1AF00"/>
              </a:buClr>
              <a:buSzPct val="125000"/>
              <a:buFontTx/>
              <a:buChar char="•"/>
            </a:pPr>
            <a:endParaRPr lang="ru-RU" sz="1000" smtClean="0"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ct val="125000"/>
              <a:buFont typeface="Wingdings" pitchFamily="2" charset="2"/>
              <a:buChar char="§"/>
            </a:pPr>
            <a:endParaRPr lang="ru-RU" sz="1000" b="1" smtClean="0">
              <a:solidFill>
                <a:srgbClr val="F1AF00"/>
              </a:solidFill>
              <a:latin typeface="Arial" charset="0"/>
              <a:cs typeface="Arial" charset="0"/>
            </a:endParaRPr>
          </a:p>
          <a:p>
            <a:pPr marL="182563" indent="-53975" eaLnBrk="1" hangingPunct="1">
              <a:lnSpc>
                <a:spcPct val="90000"/>
              </a:lnSpc>
              <a:buClr>
                <a:srgbClr val="F1AF00"/>
              </a:buClr>
              <a:buSzPts val="2000"/>
              <a:buFont typeface="Noto Sans Symbols"/>
              <a:buNone/>
            </a:pPr>
            <a:endParaRPr lang="ru-RU" sz="1200" smtClean="0">
              <a:latin typeface="Arial" charset="0"/>
              <a:cs typeface="Arial" charset="0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lIns="91425" tIns="45700" rIns="91425" bIns="45700" anchor="ctr">
            <a:spAutoFit/>
          </a:bodyPr>
          <a:lstStyle/>
          <a:p>
            <a:pPr marL="182562" indent="-55562" fontAlgn="auto"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indent="-55562" fontAlgn="auto"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000" ker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28" name="Google Shape;155;p6"/>
          <p:cNvSpPr txBox="1">
            <a:spLocks noChangeArrowheads="1"/>
          </p:cNvSpPr>
          <p:nvPr/>
        </p:nvSpPr>
        <p:spPr bwMode="auto">
          <a:xfrm>
            <a:off x="250825" y="4751388"/>
            <a:ext cx="2160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Clr>
                <a:srgbClr val="7F7F7F"/>
              </a:buClr>
              <a:buSzPts val="1000"/>
              <a:buFont typeface="Arial" charset="0"/>
              <a:buNone/>
            </a:pPr>
            <a:r>
              <a:rPr lang="en-US" sz="1000" b="1">
                <a:solidFill>
                  <a:srgbClr val="7F7F7F"/>
                </a:solidFill>
              </a:rPr>
              <a:t>31 января – 01 февраля 2023 года </a:t>
            </a:r>
            <a:endParaRPr lang="ru-RU"/>
          </a:p>
        </p:txBody>
      </p:sp>
      <p:sp>
        <p:nvSpPr>
          <p:cNvPr id="26629" name="Google Shape;156;p6"/>
          <p:cNvSpPr txBox="1">
            <a:spLocks noChangeArrowheads="1"/>
          </p:cNvSpPr>
          <p:nvPr/>
        </p:nvSpPr>
        <p:spPr bwMode="auto">
          <a:xfrm>
            <a:off x="2411413" y="4660900"/>
            <a:ext cx="5905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7F7F7F"/>
              </a:buClr>
              <a:buSzPts val="800"/>
              <a:buFont typeface="Arial" charset="0"/>
              <a:buNone/>
            </a:pPr>
            <a:r>
              <a:rPr lang="en-US" sz="800" b="1">
                <a:solidFill>
                  <a:srgbClr val="7F7F7F"/>
                </a:solidFill>
              </a:rPr>
              <a:t>XXIII международная научно-практическая конференция</a:t>
            </a:r>
            <a:br>
              <a:rPr lang="en-US" sz="800" b="1">
                <a:solidFill>
                  <a:srgbClr val="7F7F7F"/>
                </a:solidFill>
              </a:rPr>
            </a:br>
            <a:r>
              <a:rPr lang="en-US" sz="900" b="1">
                <a:solidFill>
                  <a:srgbClr val="7F7F7F"/>
                </a:solidFill>
              </a:rPr>
              <a:t>НОВЫЕ ИНФОРМАЦИОННЫЕ ТЕХНОЛОГИИ В ОБРАЗОВАНИИ</a:t>
            </a:r>
            <a:r>
              <a:rPr lang="en-US" sz="800" b="1">
                <a:solidFill>
                  <a:srgbClr val="7F7F7F"/>
                </a:solidFill>
              </a:rPr>
              <a:t> </a:t>
            </a:r>
            <a:endParaRPr lang="ru-RU"/>
          </a:p>
        </p:txBody>
      </p:sp>
      <p:sp>
        <p:nvSpPr>
          <p:cNvPr id="26630" name="Google Shape;157;p6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buClr>
                <a:srgbClr val="7F7F7F"/>
              </a:buClr>
              <a:buSzPts val="1000"/>
              <a:buFont typeface="Arial" charset="0"/>
              <a:buNone/>
            </a:pPr>
            <a:fld id="{A4D54097-F8DD-480A-A0DC-E35AE80788F2}" type="slidenum">
              <a:rPr lang="en-US" sz="1000" b="1">
                <a:solidFill>
                  <a:srgbClr val="7F7F7F"/>
                </a:solidFill>
              </a:rPr>
              <a:pPr algn="r">
                <a:buClr>
                  <a:srgbClr val="7F7F7F"/>
                </a:buClr>
                <a:buSzPts val="1000"/>
                <a:buFont typeface="Arial" charset="0"/>
                <a:buNone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3343</Words>
  <PresentationFormat>Произвольный</PresentationFormat>
  <Paragraphs>556</Paragraphs>
  <Slides>40</Slides>
  <Notes>40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40</vt:i4>
      </vt:variant>
    </vt:vector>
  </HeadingPairs>
  <TitlesOfParts>
    <vt:vector size="49" baseType="lpstr">
      <vt:lpstr>Arial</vt:lpstr>
      <vt:lpstr>Noto Sans Symbols</vt:lpstr>
      <vt:lpstr>Wingdings</vt:lpstr>
      <vt:lpstr>4_Оформление по умолчанию</vt:lpstr>
      <vt:lpstr>5_Оформление по умолчанию</vt:lpstr>
      <vt:lpstr>9_Оформление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Развитие редакции 2 конфигурации«1С:Бухгалтерия государственного учреждения 8»</vt:lpstr>
      <vt:lpstr>1С:Бухгалтерия государственного                     учреждения 8, редакция 2</vt:lpstr>
      <vt:lpstr>Развитие функционала, 2022 год Наиболее значимые изменения</vt:lpstr>
      <vt:lpstr>Развитие функционала, 2022 год Наиболее значимые изменения</vt:lpstr>
      <vt:lpstr>Развитие функционала, 2022 год Наиболее значимые изменения</vt:lpstr>
      <vt:lpstr>Развитие функционала, 2022 год Наиболее значимые изменения</vt:lpstr>
      <vt:lpstr>Внутренний документооборот</vt:lpstr>
      <vt:lpstr>Внутренний документооборот</vt:lpstr>
      <vt:lpstr>Внутренний документооборот</vt:lpstr>
      <vt:lpstr>Внутренний документооборот</vt:lpstr>
      <vt:lpstr>Включение внутреннего ЭДО</vt:lpstr>
      <vt:lpstr>Настройка внутреннего ЭДО</vt:lpstr>
      <vt:lpstr>Общий порядок оформления внутреннего ЭДО</vt:lpstr>
      <vt:lpstr>Создание электронного документа</vt:lpstr>
      <vt:lpstr>Резервирование материальных запасов при выбытии</vt:lpstr>
      <vt:lpstr>Резервирование материальных  запасов </vt:lpstr>
      <vt:lpstr>Резервирование материальных  запасов </vt:lpstr>
      <vt:lpstr>Резервирование материальных  запасов </vt:lpstr>
      <vt:lpstr>Резервирование материальных  запасов </vt:lpstr>
      <vt:lpstr>Резервирование материальных  запасов </vt:lpstr>
      <vt:lpstr>Резервирование материальных  запасов </vt:lpstr>
      <vt:lpstr>Резервирование материальных  запасов </vt:lpstr>
      <vt:lpstr>Изменения в документах закрытия года</vt:lpstr>
      <vt:lpstr>Закрытие счетов бухгалтерского  учета </vt:lpstr>
      <vt:lpstr>Закрытие счетов бухгалтерского  учета </vt:lpstr>
      <vt:lpstr>Закрытие счетов бухгалтерского  учета </vt:lpstr>
      <vt:lpstr>Отражение некассовых операций в учете и отчетности</vt:lpstr>
      <vt:lpstr>Отражение некассовых операций  в учете и отчетности</vt:lpstr>
      <vt:lpstr>Отражение некассовых операций  в учете и отчетности</vt:lpstr>
      <vt:lpstr>Отражение некассовых операций  в учете и отчетности</vt:lpstr>
      <vt:lpstr>Отражение некассовых операций  в учете и отчетности</vt:lpstr>
      <vt:lpstr>Отражение некассовых операций  в учете и отчетности</vt:lpstr>
      <vt:lpstr>Типовые шаблоны бизнес-процессов для электронных документов, утв. приказом № 61н, в БГУ КОРП</vt:lpstr>
      <vt:lpstr>Выпуск БГУ КОРП</vt:lpstr>
      <vt:lpstr>Ключевое отличие</vt:lpstr>
      <vt:lpstr>Формирование ЭД в БГУ КОРП</vt:lpstr>
      <vt:lpstr>Типовые схемы бизнес- процессов по формированию ЭД</vt:lpstr>
      <vt:lpstr>Типовые шаблоны процессов по формированию ЭД в БГУ2</vt:lpstr>
      <vt:lpstr>Типовые шаблоны процессов по формированию ЭД в БГУ2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оформлению презентации</dc:title>
  <dc:creator>Fedotova_K</dc:creator>
  <cp:lastModifiedBy>Borodina_AV</cp:lastModifiedBy>
  <cp:revision>93</cp:revision>
  <dcterms:created xsi:type="dcterms:W3CDTF">2020-11-11T06:55:55Z</dcterms:created>
  <dcterms:modified xsi:type="dcterms:W3CDTF">2023-01-26T11:21:13Z</dcterms:modified>
</cp:coreProperties>
</file>