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23"/>
  </p:notesMasterIdLst>
  <p:sldIdLst>
    <p:sldId id="468" r:id="rId2"/>
    <p:sldId id="469" r:id="rId3"/>
    <p:sldId id="490" r:id="rId4"/>
    <p:sldId id="49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7" autoAdjust="0"/>
    <p:restoredTop sz="93923" autoAdjust="0"/>
  </p:normalViewPr>
  <p:slideViewPr>
    <p:cSldViewPr snapToGrid="0">
      <p:cViewPr>
        <p:scale>
          <a:sx n="80" d="100"/>
          <a:sy n="80" d="100"/>
        </p:scale>
        <p:origin x="-136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86F2C-7ADC-4180-9E4B-10C9B3865D8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C40B77-875A-4782-9127-CEE7BC2DE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Исходя из конечных целей и имеющихся ограничений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9AA23D-6711-4B90-B1A1-B2DAEDEE45BE}" type="slidenum">
              <a:rPr lang="ru-RU" altLang="ru-RU" sz="1200">
                <a:latin typeface="Times New Roman" pitchFamily="18" charset="0"/>
              </a:rPr>
              <a:pPr algn="r"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63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36304D-6E92-4198-90FC-B661B7760C35}" type="slidenum">
              <a:rPr lang="ru-RU" altLang="ru-RU" sz="1200">
                <a:latin typeface="Times New Roman" pitchFamily="18" charset="0"/>
              </a:rPr>
              <a:pPr algn="r"/>
              <a:t>17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smtClean="0"/>
              <a:t>Полезна для предприятия, но ее </a:t>
            </a:r>
            <a:r>
              <a:rPr lang="ru-RU" sz="1000" b="1" smtClean="0">
                <a:solidFill>
                  <a:schemeClr val="tx2"/>
                </a:solidFill>
              </a:rPr>
              <a:t>не</a:t>
            </a:r>
            <a:r>
              <a:rPr lang="ru-RU" sz="1000" smtClean="0"/>
              <a:t>выполнение не критично</a:t>
            </a:r>
          </a:p>
          <a:p>
            <a:r>
              <a:rPr lang="ru-RU" sz="1000" smtClean="0"/>
              <a:t>«Сквозная» задача = задача,  затрагивающая разные функциональные области. </a:t>
            </a:r>
            <a:r>
              <a:rPr lang="ru-RU" sz="900" i="1" smtClean="0"/>
              <a:t>Пример, планирование использует данные закупок, продаж, производства.</a:t>
            </a:r>
          </a:p>
          <a:p>
            <a:r>
              <a:rPr lang="ru-RU" sz="1000" smtClean="0"/>
              <a:t>«Сквозную задачу» стоит ставить, когда у стажера есть понимание большинства задействованных функциональных областей. </a:t>
            </a:r>
            <a:r>
              <a:rPr lang="ru-RU" sz="900" i="1" smtClean="0"/>
              <a:t>Пример, стажер разобрался с процессами закупок, продаж и производства. Переходим к планированию.</a:t>
            </a:r>
          </a:p>
          <a:p>
            <a:r>
              <a:rPr lang="ru-RU" sz="1000" smtClean="0"/>
              <a:t>На предприятиях есть материальные и информационные потоки. </a:t>
            </a:r>
            <a:r>
              <a:rPr lang="ru-RU" sz="900" i="1" smtClean="0"/>
              <a:t>Пример, произодство – материальный поток. Бюджетирование – информационный поток.</a:t>
            </a:r>
          </a:p>
          <a:p>
            <a:r>
              <a:rPr lang="ru-RU" sz="1000" smtClean="0"/>
              <a:t>Методы исследования </a:t>
            </a:r>
            <a:r>
              <a:rPr lang="ru-RU" sz="1000" b="1" smtClean="0">
                <a:solidFill>
                  <a:schemeClr val="tx2"/>
                </a:solidFill>
              </a:rPr>
              <a:t>материальных </a:t>
            </a:r>
            <a:r>
              <a:rPr lang="ru-RU" sz="1000" smtClean="0"/>
              <a:t>и</a:t>
            </a:r>
            <a:r>
              <a:rPr lang="ru-RU" sz="1000" b="1" smtClean="0">
                <a:solidFill>
                  <a:schemeClr val="tx2"/>
                </a:solidFill>
              </a:rPr>
              <a:t> информационных потоков</a:t>
            </a:r>
            <a:r>
              <a:rPr lang="ru-RU" sz="1000" smtClean="0"/>
              <a:t> отличаются. 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/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/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4F49-74E8-4A5F-871B-349E6ACF7A1F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C650-0036-4D27-B078-0BE178121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2404-F481-4E5B-9F50-5B69BA053FAA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8F99-27E3-43E6-BACF-D6D305DDF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33C9-DB98-432F-8817-D9603F01870E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A617-CCFA-4B7F-BFD1-F6FE19083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111250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8E34-BD75-43E6-84C8-3EC9A0F6665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B36C-7A5A-42C2-BAB1-16516384E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0A27-9088-4091-A318-13ED4AAA8317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5DA0-309A-4F04-BAA3-AC98E680E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B400-70F6-4D15-BE21-D3219282D6F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AE97-09C5-404B-BE5A-4ECE54020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C6E9-59ED-4875-9EEB-5BEB10D47C91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2AA6-F47A-4EB2-814C-63B50FB0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5543-8EED-4DCE-A37D-03978519563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FC66-2C85-4660-9697-5804CE027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6B8B-CAA8-4911-8C1A-832D5417809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39BB-1CCA-4179-B22A-4786B7671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20775" y="1825625"/>
            <a:ext cx="50403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13488" y="1825625"/>
            <a:ext cx="50403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EC5A-EC39-4E8E-812D-79F568C0D65D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A609-95E0-46F2-A2DC-6D6C743A0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B514-4308-4D24-871E-12892A6CA74C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13B1-57E8-4042-AC78-79FC23E02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/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/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20AE-78B8-4A31-94C2-2943B067B4E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3279-F536-4CF7-8901-86EF38AB5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A16B-5673-44C9-B939-039A5E74E219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0135-BD6E-42BC-96D4-B940B2D3D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anchor="b"/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2D10-FB2F-45A7-975F-A64DB8F901B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5299-7C43-41FC-9590-046063AC9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A4A3-F114-4951-BCA5-BE434E8CC152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AC2C-6F4C-4D4E-8EBE-BDE401287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B00C-7645-4789-ACBF-9C5348EB799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2C80-2EEA-4F41-9D2F-BDD91B18A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E774-0446-40C4-A561-83076776121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A704-3184-4AA6-9382-EE2C42BC5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CC41-84C1-41CC-B52F-67873B8AF5E4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FA2D-3C76-408D-B985-0B72B7990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775" y="1825625"/>
            <a:ext cx="10233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cs"/>
              </a:defRPr>
            </a:lvl1pPr>
          </a:lstStyle>
          <a:p>
            <a:pPr>
              <a:defRPr/>
            </a:pPr>
            <a:fld id="{C17FFC36-BAD6-46DA-A277-0C0D13C64399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cs"/>
              </a:defRPr>
            </a:lvl1pPr>
          </a:lstStyle>
          <a:p>
            <a:pPr>
              <a:defRPr/>
            </a:pPr>
            <a:fld id="{6D292775-7E5F-4F92-BD1A-C276397A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79" r:id="rId2"/>
    <p:sldLayoutId id="2147484078" r:id="rId3"/>
    <p:sldLayoutId id="2147484077" r:id="rId4"/>
    <p:sldLayoutId id="2147484076" r:id="rId5"/>
    <p:sldLayoutId id="2147484075" r:id="rId6"/>
    <p:sldLayoutId id="2147484074" r:id="rId7"/>
    <p:sldLayoutId id="2147484073" r:id="rId8"/>
    <p:sldLayoutId id="2147484072" r:id="rId9"/>
    <p:sldLayoutId id="2147484071" r:id="rId10"/>
    <p:sldLayoutId id="2147484070" r:id="rId11"/>
    <p:sldLayoutId id="2147484081" r:id="rId12"/>
    <p:sldLayoutId id="2147484069" r:id="rId13"/>
    <p:sldLayoutId id="2147484068" r:id="rId14"/>
    <p:sldLayoutId id="2147484067" r:id="rId15"/>
    <p:sldLayoutId id="2147484066" r:id="rId16"/>
    <p:sldLayoutId id="2147484065" r:id="rId17"/>
    <p:sldLayoutId id="2147484064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gat@1c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c.ru/news/info.jsp?id=1475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7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altLang="ru-RU" sz="1400" b="1">
              <a:solidFill>
                <a:srgbClr val="4D4D4D"/>
              </a:solidFill>
            </a:endParaRPr>
          </a:p>
        </p:txBody>
      </p:sp>
      <p:sp>
        <p:nvSpPr>
          <p:cNvPr id="21506" name="Rectangle 11"/>
          <p:cNvSpPr txBox="1">
            <a:spLocks noChangeArrowheads="1"/>
          </p:cNvSpPr>
          <p:nvPr/>
        </p:nvSpPr>
        <p:spPr bwMode="auto">
          <a:xfrm>
            <a:off x="5684838" y="836613"/>
            <a:ext cx="5580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1600">
                <a:solidFill>
                  <a:schemeClr val="bg1"/>
                </a:solidFill>
                <a:latin typeface="Corbel" pitchFamily="34" charset="0"/>
              </a:rPr>
              <a:t>XIХ международная научно-практическая конференция</a:t>
            </a:r>
            <a:br>
              <a:rPr lang="ru-RU" altLang="ru-RU" sz="1600">
                <a:solidFill>
                  <a:schemeClr val="bg1"/>
                </a:solidFill>
                <a:latin typeface="Corbel" pitchFamily="34" charset="0"/>
              </a:rPr>
            </a:br>
            <a:r>
              <a:rPr lang="ru-RU" altLang="ru-RU" sz="160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altLang="ru-RU" sz="1600">
                <a:solidFill>
                  <a:schemeClr val="bg1"/>
                </a:solidFill>
                <a:latin typeface="Corbel" pitchFamily="34" charset="0"/>
              </a:rPr>
            </a:br>
            <a:r>
              <a:rPr lang="ru-RU" altLang="ru-RU" sz="1600">
                <a:solidFill>
                  <a:schemeClr val="bg1"/>
                </a:solidFill>
                <a:latin typeface="Corbel" pitchFamily="34" charset="0"/>
              </a:rPr>
              <a:t>НОВЫЕ ИНФОРМАЦИОННЫЕ ТЕХНОЛОГИИ В ОБРАЗОВАНИИ</a:t>
            </a:r>
          </a:p>
        </p:txBody>
      </p:sp>
      <p:sp>
        <p:nvSpPr>
          <p:cNvPr id="21507" name="AutoShape 12"/>
          <p:cNvSpPr>
            <a:spLocks noChangeArrowheads="1"/>
          </p:cNvSpPr>
          <p:nvPr/>
        </p:nvSpPr>
        <p:spPr bwMode="auto">
          <a:xfrm>
            <a:off x="11510963" y="5543550"/>
            <a:ext cx="360362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altLang="ru-RU" sz="1400" b="1">
              <a:solidFill>
                <a:srgbClr val="4D4D4D"/>
              </a:solidFill>
            </a:endParaRPr>
          </a:p>
        </p:txBody>
      </p: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4354513" y="1662113"/>
            <a:ext cx="56880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endParaRPr lang="ru-RU" sz="3200" b="1">
              <a:solidFill>
                <a:srgbClr val="008000"/>
              </a:solidFill>
            </a:endParaRPr>
          </a:p>
        </p:txBody>
      </p:sp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7988300" y="188913"/>
            <a:ext cx="356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800">
                <a:solidFill>
                  <a:srgbClr val="292929"/>
                </a:solidFill>
              </a:rPr>
              <a:t>29-30 </a:t>
            </a:r>
            <a:r>
              <a:rPr lang="ru-RU" altLang="ru-RU" sz="2800">
                <a:solidFill>
                  <a:srgbClr val="292929"/>
                </a:solidFill>
              </a:rPr>
              <a:t>января</a:t>
            </a:r>
            <a:r>
              <a:rPr lang="en-US" altLang="ru-RU" sz="2800">
                <a:solidFill>
                  <a:srgbClr val="292929"/>
                </a:solidFill>
              </a:rPr>
              <a:t> </a:t>
            </a:r>
            <a:r>
              <a:rPr lang="ru-RU" altLang="ru-RU" sz="2800">
                <a:solidFill>
                  <a:srgbClr val="292929"/>
                </a:solidFill>
              </a:rPr>
              <a:t>201</a:t>
            </a:r>
            <a:r>
              <a:rPr lang="en-US" altLang="ru-RU" sz="2800">
                <a:solidFill>
                  <a:srgbClr val="292929"/>
                </a:solidFill>
              </a:rPr>
              <a:t>9</a:t>
            </a:r>
            <a:r>
              <a:rPr lang="ru-RU" altLang="ru-RU" sz="2800">
                <a:solidFill>
                  <a:srgbClr val="292929"/>
                </a:solidFill>
              </a:rPr>
              <a:t> г.</a:t>
            </a:r>
          </a:p>
        </p:txBody>
      </p:sp>
      <p:sp>
        <p:nvSpPr>
          <p:cNvPr id="21510" name="Rectangle 20"/>
          <p:cNvSpPr txBox="1">
            <a:spLocks noChangeArrowheads="1"/>
          </p:cNvSpPr>
          <p:nvPr/>
        </p:nvSpPr>
        <p:spPr bwMode="auto">
          <a:xfrm>
            <a:off x="8799513" y="5475288"/>
            <a:ext cx="2495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r" eaLnBrk="0" hangingPunct="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r>
              <a:rPr lang="ru-RU" altLang="ru-RU" sz="2000">
                <a:solidFill>
                  <a:srgbClr val="CC3300"/>
                </a:solidFill>
                <a:latin typeface="Corbel" pitchFamily="34" charset="0"/>
              </a:rPr>
              <a:t>Агафонова Татьяна</a:t>
            </a:r>
            <a:endParaRPr lang="en-US" altLang="ru-RU" sz="2000">
              <a:solidFill>
                <a:srgbClr val="CC3300"/>
              </a:solidFill>
              <a:latin typeface="Corbel" pitchFamily="34" charset="0"/>
            </a:endParaRPr>
          </a:p>
          <a:p>
            <a:pPr marL="228600" indent="-228600" algn="r" eaLnBrk="0" hangingPunct="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r>
              <a:rPr lang="ru-RU" altLang="ru-RU" sz="2000">
                <a:solidFill>
                  <a:srgbClr val="CC3300"/>
                </a:solidFill>
                <a:latin typeface="Corbel" pitchFamily="34" charset="0"/>
              </a:rPr>
              <a:t>методист, 1С</a:t>
            </a:r>
          </a:p>
          <a:p>
            <a:pPr marL="228600" indent="-228600" algn="r" eaLnBrk="0" hangingPunct="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r>
              <a:rPr lang="ru-RU" altLang="ru-RU" sz="2000">
                <a:solidFill>
                  <a:srgbClr val="CC3300"/>
                </a:solidFill>
                <a:latin typeface="Corbel" pitchFamily="34" charset="0"/>
                <a:hlinkClick r:id="rId2"/>
              </a:rPr>
              <a:t>a</a:t>
            </a:r>
            <a:r>
              <a:rPr lang="en-US" altLang="ru-RU" sz="2000">
                <a:solidFill>
                  <a:srgbClr val="CC3300"/>
                </a:solidFill>
                <a:latin typeface="Corbel" pitchFamily="34" charset="0"/>
                <a:hlinkClick r:id="rId2"/>
              </a:rPr>
              <a:t>gat@1c.ru</a:t>
            </a:r>
            <a:endParaRPr lang="ru-RU" altLang="ru-RU" sz="2000">
              <a:solidFill>
                <a:srgbClr val="CC3300"/>
              </a:solidFill>
              <a:latin typeface="Corbel" pitchFamily="34" charset="0"/>
            </a:endParaRPr>
          </a:p>
        </p:txBody>
      </p:sp>
      <p:pic>
        <p:nvPicPr>
          <p:cNvPr id="2151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3059113" y="1773238"/>
            <a:ext cx="6654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chemeClr val="bg1"/>
                </a:solidFill>
              </a:rPr>
              <a:t>Проектная практика подготовки специалиста - аналитика "1С:ERP"</a:t>
            </a:r>
            <a:r>
              <a:rPr lang="ru-RU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4"/>
          <p:cNvSpPr>
            <a:spLocks noChangeArrowheads="1"/>
          </p:cNvSpPr>
          <p:nvPr/>
        </p:nvSpPr>
        <p:spPr bwMode="auto">
          <a:xfrm>
            <a:off x="2255838" y="2349500"/>
            <a:ext cx="7681912" cy="21590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3600" b="1">
                <a:solidFill>
                  <a:srgbClr val="C00000"/>
                </a:solidFill>
              </a:rPr>
              <a:t>Сценарий</a:t>
            </a:r>
          </a:p>
        </p:txBody>
      </p:sp>
      <p:pic>
        <p:nvPicPr>
          <p:cNvPr id="3174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5550" y="152400"/>
            <a:ext cx="9361488" cy="1081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Вводный этап</a:t>
            </a:r>
            <a:r>
              <a:rPr lang="ru-RU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Ссылки на материалы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627188"/>
            <a:ext cx="11522075" cy="1549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процессе работы могут понадобиться: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charset="0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Документация (ссылка на ИТС)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Презентации и видео с мероприятий (сайт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v8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ИТС)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Методические статьи</a:t>
            </a:r>
          </a:p>
        </p:txBody>
      </p:sp>
      <p:pic>
        <p:nvPicPr>
          <p:cNvPr id="33795" name="Picture 8" descr="письмо с материал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3408363"/>
            <a:ext cx="1166495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5550" y="152400"/>
            <a:ext cx="9344025" cy="1081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Вводный этап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. Устанавливаем 1С: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endParaRPr lang="ru-RU" sz="32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 flipH="1">
            <a:off x="261938" y="1449388"/>
            <a:ext cx="11498262" cy="3657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Трудность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 - стажер не работала с 1С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Поставить платформу и демобазу 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 просто. Но если не знать как – дело может затянуться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Ответы есть в Интернете</a:t>
            </a:r>
          </a:p>
          <a:p>
            <a:pPr>
              <a:buFontTx/>
              <a:buNone/>
            </a:pPr>
            <a:endParaRPr lang="ru-RU" sz="20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20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Решение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 – просить стажера «загуглить»:</a:t>
            </a:r>
          </a:p>
          <a:p>
            <a:pPr lvl="1"/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Что такое платформа, конфигурация, база</a:t>
            </a:r>
          </a:p>
          <a:p>
            <a:pPr lvl="1"/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Как установить платформу</a:t>
            </a:r>
          </a:p>
          <a:p>
            <a:pPr lvl="1"/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Как создать базу</a:t>
            </a:r>
          </a:p>
          <a:p>
            <a:endParaRPr lang="ru-RU" sz="16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287338" y="6200775"/>
            <a:ext cx="6959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ВАЖНО! Дана оценка «самостоятельности»</a:t>
            </a:r>
          </a:p>
        </p:txBody>
      </p:sp>
      <p:pic>
        <p:nvPicPr>
          <p:cNvPr id="34820" name="Picture 11" descr="Установка ба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7113" y="2528888"/>
            <a:ext cx="594042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 descr="вебинары это узкая 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50" y="5189538"/>
            <a:ext cx="46545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8513" y="234950"/>
            <a:ext cx="7883525" cy="1081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Изучение. 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CRM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, продажи, маркетинг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417638"/>
            <a:ext cx="11520488" cy="1111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Книга</a:t>
            </a:r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А.Кудинов «</a:t>
            </a:r>
            <a:r>
              <a:rPr lang="en-US" altLang="ru-RU" sz="180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CRM</a:t>
            </a:r>
            <a:r>
              <a:rPr lang="ru-RU" altLang="ru-RU" sz="180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: практика эффективного бизнеса»</a:t>
            </a:r>
            <a:r>
              <a:rPr lang="ru-RU" alt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Плюсы – интересно написана, быстро читается, масса «живых» примеров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Минусы – издание 2012 года, не про </a:t>
            </a:r>
            <a:r>
              <a:rPr lang="en-US" alt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endParaRPr lang="ru-RU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5844" name="Picture 5" descr="520_CRM_praktika_effektivnogo_biznesa-145x210_v1_crv_VEJ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4413" y="1714500"/>
            <a:ext cx="20050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27013" y="2879725"/>
            <a:ext cx="115220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C0000"/>
              </a:buClr>
            </a:pPr>
            <a:r>
              <a:rPr lang="ru-RU" altLang="ru-RU">
                <a:solidFill>
                  <a:schemeClr val="bg1"/>
                </a:solidFill>
              </a:rPr>
              <a:t>Вебинар «Управление сложными продажами» из серии «Решение практических задач»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C0000"/>
              </a:buClr>
              <a:buFontTx/>
              <a:buChar char="•"/>
            </a:pPr>
            <a:r>
              <a:rPr lang="ru-RU" altLang="ru-RU">
                <a:solidFill>
                  <a:schemeClr val="bg1"/>
                </a:solidFill>
              </a:rPr>
              <a:t>Плюсы – «живые» примеры из практики, на </a:t>
            </a:r>
            <a:r>
              <a:rPr lang="en-US" altLang="ru-RU">
                <a:solidFill>
                  <a:schemeClr val="bg1"/>
                </a:solidFill>
              </a:rPr>
              <a:t>1C</a:t>
            </a:r>
            <a:r>
              <a:rPr lang="ru-RU" altLang="ru-RU">
                <a:solidFill>
                  <a:schemeClr val="bg1"/>
                </a:solidFill>
              </a:rPr>
              <a:t>:</a:t>
            </a:r>
            <a:r>
              <a:rPr lang="en-US" altLang="ru-RU">
                <a:solidFill>
                  <a:schemeClr val="bg1"/>
                </a:solidFill>
              </a:rPr>
              <a:t>ERP</a:t>
            </a:r>
            <a:r>
              <a:rPr lang="ru-RU" altLang="ru-RU">
                <a:solidFill>
                  <a:schemeClr val="bg1"/>
                </a:solidFill>
              </a:rPr>
              <a:t>, свежий релиз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C0000"/>
              </a:buClr>
              <a:buFontTx/>
              <a:buChar char="•"/>
            </a:pPr>
            <a:r>
              <a:rPr lang="ru-RU" altLang="ru-RU">
                <a:solidFill>
                  <a:schemeClr val="bg1"/>
                </a:solidFill>
              </a:rPr>
              <a:t>Минусы – не цельная картина по подсистеме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35846" name="Picture 9" descr="Управление сложными продаж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3" y="4181475"/>
            <a:ext cx="7253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95275"/>
            <a:ext cx="9218613" cy="1081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Изучение. </a:t>
            </a:r>
            <a:r>
              <a:rPr lang="ru-RU" sz="2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Задание - повторить пример вебинара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8663" y="1916113"/>
            <a:ext cx="6192837" cy="18367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Проблема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вебинаре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разъясняются все настройки, нужные для создания примера.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искать ответ в курсе «Концепция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ERP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и в документации</a:t>
            </a:r>
          </a:p>
        </p:txBody>
      </p:sp>
      <p:pic>
        <p:nvPicPr>
          <p:cNvPr id="36867" name="Picture 4" descr="вебинар - вопро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543050"/>
            <a:ext cx="49514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Отчет по продажам за д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4341813"/>
            <a:ext cx="120015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65125"/>
            <a:ext cx="9145587" cy="1071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Изучение.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Склад</a:t>
            </a:r>
          </a:p>
        </p:txBody>
      </p:sp>
      <p:pic>
        <p:nvPicPr>
          <p:cNvPr id="37890" name="Picture 4" descr="гуру логис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7513" y="5086350"/>
            <a:ext cx="63531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39713" y="1628775"/>
            <a:ext cx="115204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2000">
                <a:solidFill>
                  <a:schemeClr val="bg1"/>
                </a:solidFill>
              </a:rPr>
              <a:t>Вебинар «Управление логистикой в 1С:</a:t>
            </a:r>
            <a:r>
              <a:rPr lang="en-US" sz="2000">
                <a:solidFill>
                  <a:schemeClr val="bg1"/>
                </a:solidFill>
              </a:rPr>
              <a:t>ERP</a:t>
            </a:r>
            <a:r>
              <a:rPr lang="ru-RU" sz="200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7892" name="Picture 7" descr="ВЕбинар по логист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2205038"/>
            <a:ext cx="8828087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5163" y="365125"/>
            <a:ext cx="4500562" cy="952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Изучение.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Закупки</a:t>
            </a:r>
          </a:p>
        </p:txBody>
      </p:sp>
      <p:pic>
        <p:nvPicPr>
          <p:cNvPr id="38914" name="Picture 5" descr="управление закуп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19313"/>
            <a:ext cx="8253413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Отзыв по вебинару Закп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088" y="5106988"/>
            <a:ext cx="50768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44463" y="1628775"/>
            <a:ext cx="96964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2000">
                <a:solidFill>
                  <a:schemeClr val="bg1"/>
                </a:solidFill>
              </a:rPr>
              <a:t>Вебинар «Управление закупками в 1С:</a:t>
            </a:r>
            <a:r>
              <a:rPr lang="en-US" sz="2000">
                <a:solidFill>
                  <a:schemeClr val="bg1"/>
                </a:solidFill>
              </a:rPr>
              <a:t>ERP</a:t>
            </a:r>
            <a:r>
              <a:rPr lang="ru-RU" sz="200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89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4"/>
          <p:cNvSpPr>
            <a:spLocks noChangeArrowheads="1"/>
          </p:cNvSpPr>
          <p:nvPr/>
        </p:nvSpPr>
        <p:spPr bwMode="auto">
          <a:xfrm>
            <a:off x="2255838" y="2349500"/>
            <a:ext cx="7681912" cy="21590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3600" b="1">
                <a:solidFill>
                  <a:srgbClr val="C00000"/>
                </a:solidFill>
              </a:rPr>
              <a:t>Практика</a:t>
            </a:r>
          </a:p>
        </p:txBody>
      </p:sp>
      <p:pic>
        <p:nvPicPr>
          <p:cNvPr id="3993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44725" y="365125"/>
            <a:ext cx="9109075" cy="1084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Практика.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План действий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590675"/>
            <a:ext cx="10937875" cy="4586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Определиться с отраслью и предприятием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Первичное знакомство с предприятием (экскурсия)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Постановка задачи (полезна всем заинтересованным лицам)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Работа по задаче (участие куратора плотнее в начале работы по задаче):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Исследование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Поиск решения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Разработка</a:t>
            </a:r>
          </a:p>
        </p:txBody>
      </p:sp>
      <p:pic>
        <p:nvPicPr>
          <p:cNvPr id="41987" name="Picture 4" descr="73463316215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3238" y="4132263"/>
            <a:ext cx="2798762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1850" y="174625"/>
            <a:ext cx="9394825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Практика.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Как выбрать задачу?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617325" cy="47164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Полезна для предприятия, но ее </a:t>
            </a:r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невыполнение не критично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«Сквозная» задача = задача,  затрагивающая разные функциональные области. «Сквозную задачу» стоит ставить, когда у стажера есть понимание большинства задействованных функциональных областей. А начинать практику с задач по функциональным областям.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На предприятиях есть материальные и информационные потоки. Методы их исследования отличаются. </a:t>
            </a:r>
            <a:r>
              <a:rPr lang="ru-RU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Проще начать с материальных потоков.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Если на предприятии внедрен 1С: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 то какой процесс еще можно</a:t>
            </a:r>
            <a:b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 улучшить с помощью 1С: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43011" name="Picture 4" descr="pra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4588" y="4275138"/>
            <a:ext cx="337978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87338" y="1700213"/>
            <a:ext cx="115220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</a:rPr>
              <a:t>В прошлом году – сценарий обучения «Производству» в 1С:</a:t>
            </a:r>
            <a:r>
              <a:rPr lang="en-US" sz="2000">
                <a:solidFill>
                  <a:schemeClr val="bg1"/>
                </a:solidFill>
              </a:rPr>
              <a:t>ERP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</a:rPr>
              <a:t>Сейчас – </a:t>
            </a:r>
            <a:r>
              <a:rPr lang="ru-RU" sz="2000" b="1">
                <a:solidFill>
                  <a:srgbClr val="C00000"/>
                </a:solidFill>
              </a:rPr>
              <a:t>оперативному контуру </a:t>
            </a:r>
            <a:r>
              <a:rPr lang="ru-RU" sz="2000">
                <a:solidFill>
                  <a:schemeClr val="bg1"/>
                </a:solidFill>
              </a:rPr>
              <a:t>1С:</a:t>
            </a:r>
            <a:r>
              <a:rPr lang="en-US" sz="2000">
                <a:solidFill>
                  <a:schemeClr val="bg1"/>
                </a:solidFill>
              </a:rPr>
              <a:t>ERP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22531" name="Picture 4" descr="Гуг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2825750"/>
            <a:ext cx="76803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НПК 2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4329113"/>
            <a:ext cx="77501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333875" y="4329113"/>
            <a:ext cx="7775575" cy="2376487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7505700" y="2413000"/>
            <a:ext cx="22875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2000" b="1" i="1">
                <a:solidFill>
                  <a:srgbClr val="C00000"/>
                </a:solidFill>
              </a:rPr>
              <a:t>Ссылка на презентацию: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3000" y="496888"/>
            <a:ext cx="8867775" cy="8096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Расширяем опыт прошлого года</a:t>
            </a:r>
          </a:p>
        </p:txBody>
      </p:sp>
      <p:pic>
        <p:nvPicPr>
          <p:cNvPr id="22536" name="Picture 10" descr="qr-c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0600" y="1852613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317500"/>
            <a:ext cx="7570787" cy="1179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Практика. </a:t>
            </a:r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Работа над задачей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825625"/>
            <a:ext cx="11199812" cy="2247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Выбрали процесс для исследования и моделирования</a:t>
            </a:r>
          </a:p>
          <a:p>
            <a:pPr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Исследовали процесс. Получили картину «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AS-IS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</a:p>
          <a:p>
            <a:pPr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 картине «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AS-IS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предложили «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TO-BE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</a:p>
          <a:p>
            <a:pPr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По «Т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O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-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BE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 сделали моделирование в системе 1С: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</a:p>
          <a:p>
            <a:pPr>
              <a:buClr>
                <a:srgbClr val="C00000"/>
              </a:buClr>
            </a:pP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Если необходимы доработки, то предложили ТЗ на доработку</a:t>
            </a:r>
          </a:p>
          <a:p>
            <a:pPr>
              <a:buClr>
                <a:srgbClr val="C00000"/>
              </a:buClr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5059" name="Picture 5" descr="proserve_as-is_to-be_diagram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988" y="4354513"/>
            <a:ext cx="6721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3033713"/>
            <a:ext cx="11522075" cy="1152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C00000"/>
                </a:solidFill>
              </a:rPr>
              <a:t>Благодарим за внимание!</a:t>
            </a:r>
            <a:r>
              <a:rPr lang="ru-RU" sz="4400" smtClean="0">
                <a:solidFill>
                  <a:srgbClr val="C00000"/>
                </a:solidFill>
              </a:rPr>
              <a:t> 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46082" name="Text Box 15"/>
          <p:cNvSpPr txBox="1">
            <a:spLocks noChangeArrowheads="1"/>
          </p:cNvSpPr>
          <p:nvPr/>
        </p:nvSpPr>
        <p:spPr bwMode="auto">
          <a:xfrm>
            <a:off x="7200900" y="5408613"/>
            <a:ext cx="399573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altLang="ru-RU">
                <a:solidFill>
                  <a:srgbClr val="CC3300"/>
                </a:solidFill>
              </a:rPr>
              <a:t>Фирма «1С»</a:t>
            </a:r>
            <a:endParaRPr lang="ru-RU" altLang="ru-RU">
              <a:solidFill>
                <a:srgbClr val="292929"/>
              </a:solidFill>
            </a:endParaRPr>
          </a:p>
          <a:p>
            <a:pPr algn="r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altLang="ru-RU">
                <a:solidFill>
                  <a:srgbClr val="CC3300"/>
                </a:solidFill>
              </a:rPr>
              <a:t>Агафонова Татьяна</a:t>
            </a:r>
          </a:p>
          <a:p>
            <a:pPr algn="r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altLang="ru-RU">
                <a:solidFill>
                  <a:srgbClr val="292929"/>
                </a:solidFill>
              </a:rPr>
              <a:t>a</a:t>
            </a:r>
            <a:r>
              <a:rPr lang="en-US" altLang="ru-RU">
                <a:solidFill>
                  <a:srgbClr val="292929"/>
                </a:solidFill>
              </a:rPr>
              <a:t>gat@1c.ru</a:t>
            </a:r>
            <a:endParaRPr lang="ru-RU" altLang="ru-RU">
              <a:solidFill>
                <a:srgbClr val="CC3300"/>
              </a:solidFill>
            </a:endParaRPr>
          </a:p>
        </p:txBody>
      </p:sp>
      <p:pic>
        <p:nvPicPr>
          <p:cNvPr id="4608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3000" y="555625"/>
            <a:ext cx="8867775" cy="5969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Обучение оперативному контуру 1С: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ERP</a:t>
            </a:r>
            <a:endParaRPr lang="ru-RU" sz="3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5" name="Picture 5" descr="меню E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1628775"/>
            <a:ext cx="2605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95250" y="1628775"/>
            <a:ext cx="2592388" cy="503238"/>
          </a:xfrm>
          <a:prstGeom prst="rect">
            <a:avLst/>
          </a:prstGeom>
          <a:solidFill>
            <a:schemeClr val="bg2">
              <a:alpha val="45882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95250" y="3716338"/>
            <a:ext cx="2592388" cy="2520950"/>
          </a:xfrm>
          <a:prstGeom prst="rect">
            <a:avLst/>
          </a:prstGeom>
          <a:solidFill>
            <a:schemeClr val="bg2">
              <a:alpha val="45882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Line 22"/>
          <p:cNvSpPr>
            <a:spLocks noChangeShapeType="1"/>
          </p:cNvSpPr>
          <p:nvPr/>
        </p:nvSpPr>
        <p:spPr bwMode="auto">
          <a:xfrm>
            <a:off x="95250" y="3716338"/>
            <a:ext cx="39830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3559" name="Line 23"/>
          <p:cNvSpPr>
            <a:spLocks noChangeShapeType="1"/>
          </p:cNvSpPr>
          <p:nvPr/>
        </p:nvSpPr>
        <p:spPr bwMode="auto">
          <a:xfrm>
            <a:off x="95250" y="4329113"/>
            <a:ext cx="39830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3560" name="Line 24"/>
          <p:cNvSpPr>
            <a:spLocks noChangeShapeType="1"/>
          </p:cNvSpPr>
          <p:nvPr/>
        </p:nvSpPr>
        <p:spPr bwMode="auto">
          <a:xfrm>
            <a:off x="95250" y="6237288"/>
            <a:ext cx="39830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3561" name="Line 25"/>
          <p:cNvSpPr>
            <a:spLocks noChangeShapeType="1"/>
          </p:cNvSpPr>
          <p:nvPr/>
        </p:nvSpPr>
        <p:spPr bwMode="auto">
          <a:xfrm>
            <a:off x="95250" y="2133600"/>
            <a:ext cx="398303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3562" name="Rectangle 26"/>
          <p:cNvSpPr txBox="1">
            <a:spLocks noChangeArrowheads="1"/>
          </p:cNvSpPr>
          <p:nvPr/>
        </p:nvSpPr>
        <p:spPr bwMode="auto">
          <a:xfrm>
            <a:off x="2878138" y="2708275"/>
            <a:ext cx="192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b="1" i="1">
                <a:solidFill>
                  <a:srgbClr val="C00000"/>
                </a:solidFill>
              </a:rPr>
              <a:t>Операции</a:t>
            </a:r>
          </a:p>
        </p:txBody>
      </p:sp>
      <p:sp>
        <p:nvSpPr>
          <p:cNvPr id="23563" name="Rectangle 27"/>
          <p:cNvSpPr>
            <a:spLocks noChangeArrowheads="1"/>
          </p:cNvSpPr>
          <p:nvPr/>
        </p:nvSpPr>
        <p:spPr bwMode="auto">
          <a:xfrm>
            <a:off x="2881313" y="3824288"/>
            <a:ext cx="191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1600" i="1">
                <a:solidFill>
                  <a:srgbClr val="C00000"/>
                </a:solidFill>
              </a:rPr>
              <a:t>Персонал</a:t>
            </a:r>
          </a:p>
        </p:txBody>
      </p:sp>
      <p:sp>
        <p:nvSpPr>
          <p:cNvPr id="23564" name="Rectangle 28"/>
          <p:cNvSpPr>
            <a:spLocks noChangeArrowheads="1"/>
          </p:cNvSpPr>
          <p:nvPr/>
        </p:nvSpPr>
        <p:spPr bwMode="auto">
          <a:xfrm>
            <a:off x="2881313" y="5084763"/>
            <a:ext cx="191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1600" i="1">
                <a:solidFill>
                  <a:srgbClr val="C00000"/>
                </a:solidFill>
              </a:rPr>
              <a:t>Финансы</a:t>
            </a:r>
          </a:p>
        </p:txBody>
      </p:sp>
      <p:sp>
        <p:nvSpPr>
          <p:cNvPr id="23565" name="Rectangle 29"/>
          <p:cNvSpPr>
            <a:spLocks noChangeArrowheads="1"/>
          </p:cNvSpPr>
          <p:nvPr/>
        </p:nvSpPr>
        <p:spPr bwMode="auto">
          <a:xfrm>
            <a:off x="2878138" y="1700213"/>
            <a:ext cx="192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1600" i="1">
                <a:solidFill>
                  <a:srgbClr val="C00000"/>
                </a:solidFill>
              </a:rPr>
              <a:t>Финансы</a:t>
            </a:r>
          </a:p>
        </p:txBody>
      </p:sp>
      <p:pic>
        <p:nvPicPr>
          <p:cNvPr id="23566" name="Picture 30" descr="erp + yjem,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0825"/>
            <a:ext cx="70088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Rectangle 31"/>
          <p:cNvSpPr>
            <a:spLocks noChangeArrowheads="1"/>
          </p:cNvSpPr>
          <p:nvPr/>
        </p:nvSpPr>
        <p:spPr bwMode="auto">
          <a:xfrm>
            <a:off x="4656138" y="4595813"/>
            <a:ext cx="735012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b="1" i="1">
                <a:solidFill>
                  <a:srgbClr val="C00000"/>
                </a:solidFill>
              </a:rPr>
              <a:t>Знать и понимать:</a:t>
            </a:r>
          </a:p>
          <a:p>
            <a:pPr marL="161925" indent="-161925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Tx/>
              <a:buChar char="•"/>
            </a:pPr>
            <a:r>
              <a:rPr lang="ru-RU" sz="1600">
                <a:solidFill>
                  <a:srgbClr val="292929"/>
                </a:solidFill>
              </a:rPr>
              <a:t>Продажи и все что с ними связано</a:t>
            </a:r>
          </a:p>
          <a:p>
            <a:pPr marL="161925" indent="-161925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Tx/>
              <a:buChar char="•"/>
            </a:pPr>
            <a:r>
              <a:rPr lang="ru-RU" sz="1600">
                <a:solidFill>
                  <a:srgbClr val="292929"/>
                </a:solidFill>
              </a:rPr>
              <a:t>Закупки и складская логистика</a:t>
            </a:r>
          </a:p>
          <a:p>
            <a:pPr marL="161925" indent="-161925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Tx/>
              <a:buChar char="•"/>
            </a:pPr>
            <a:r>
              <a:rPr lang="ru-RU" sz="1600">
                <a:solidFill>
                  <a:srgbClr val="292929"/>
                </a:solidFill>
              </a:rPr>
              <a:t>Производство – от уровня предприятием до цеха</a:t>
            </a:r>
          </a:p>
          <a:p>
            <a:pPr marL="161925" indent="-161925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FontTx/>
              <a:buChar char="•"/>
            </a:pPr>
            <a:r>
              <a:rPr lang="ru-RU" sz="1600">
                <a:solidFill>
                  <a:srgbClr val="292929"/>
                </a:solidFill>
              </a:rPr>
              <a:t>Как это в 1С:</a:t>
            </a:r>
            <a:r>
              <a:rPr lang="en-US" sz="1600">
                <a:solidFill>
                  <a:srgbClr val="292929"/>
                </a:solidFill>
              </a:rPr>
              <a:t>ERP</a:t>
            </a:r>
            <a:r>
              <a:rPr lang="ru-RU" sz="1600">
                <a:solidFill>
                  <a:srgbClr val="292929"/>
                </a:solidFill>
              </a:rPr>
              <a:t> и как это на практике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3000" y="496888"/>
            <a:ext cx="8867775" cy="6318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Кто стажер?</a:t>
            </a:r>
          </a:p>
        </p:txBody>
      </p:sp>
      <p:pic>
        <p:nvPicPr>
          <p:cNvPr id="24579" name="Picture 4" descr="кафедра с сай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325" y="3211513"/>
            <a:ext cx="89058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 txBox="1">
            <a:spLocks noChangeArrowheads="1"/>
          </p:cNvSpPr>
          <p:nvPr/>
        </p:nvSpPr>
        <p:spPr bwMode="auto">
          <a:xfrm flipH="1">
            <a:off x="4464050" y="1473200"/>
            <a:ext cx="38877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Магистратура МФТИ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Кафедра 1С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Не знает 1С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Не знает бизнес-процессы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 flipH="1">
            <a:off x="8351838" y="1484313"/>
            <a:ext cx="36496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Мотивированная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Самостоятельная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Не первая работа</a:t>
            </a:r>
          </a:p>
        </p:txBody>
      </p:sp>
      <p:pic>
        <p:nvPicPr>
          <p:cNvPr id="24582" name="Picture 13" descr="лиз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3" y="1436688"/>
            <a:ext cx="30734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138" y="379413"/>
            <a:ext cx="926465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Что на входе и что на выходе стажировки?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520825"/>
            <a:ext cx="11569700" cy="5118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Дано: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Время куратора ограничено – чем меньше времени тратим</a:t>
            </a:r>
            <a:r>
              <a:rPr 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, тем лучше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Не все подсистемы куратор знает одинаково хорошо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Стажер:</a:t>
            </a:r>
          </a:p>
          <a:p>
            <a:pPr lvl="1"/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Не знает 1С</a:t>
            </a:r>
          </a:p>
          <a:p>
            <a:pPr lvl="1"/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Не знает бизнес-процессы (продажи, закупки, склад, производство)</a:t>
            </a:r>
          </a:p>
          <a:p>
            <a:pPr lvl="1"/>
            <a:endParaRPr lang="ru-RU" sz="12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На данный момент: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стажер помогла с подготовкой методических материалов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ознакомилась с деятельность одного предприятия</a:t>
            </a:r>
          </a:p>
          <a:p>
            <a:pPr>
              <a:buFont typeface="Arial" charset="0"/>
              <a:buNone/>
            </a:pPr>
            <a:endParaRPr lang="ru-RU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 окончанию стажировки: 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получить системного аналитика 1С:</a:t>
            </a:r>
            <a:r>
              <a:rPr 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 у стажера есть опыт работы на реальном проекте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 flipH="1">
            <a:off x="7843838" y="2603500"/>
            <a:ext cx="4032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2800" i="1">
                <a:solidFill>
                  <a:srgbClr val="C00000"/>
                </a:solidFill>
              </a:rPr>
              <a:t>Студент без опыта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 flipH="1">
            <a:off x="7902575" y="6046788"/>
            <a:ext cx="40798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2800" i="1">
                <a:solidFill>
                  <a:srgbClr val="C00000"/>
                </a:solidFill>
              </a:rPr>
              <a:t>Системный аналитик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9896475" y="3467100"/>
            <a:ext cx="46038" cy="2422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560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8" descr="233647_1411760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7588" y="4156075"/>
            <a:ext cx="34655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9650" y="365125"/>
            <a:ext cx="9074150" cy="941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Этапы стажировки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365250"/>
            <a:ext cx="11761787" cy="5237163"/>
          </a:xfrm>
        </p:spPr>
        <p:txBody>
          <a:bodyPr>
            <a:normAutofit fontScale="92500"/>
          </a:bodyPr>
          <a:lstStyle/>
          <a:p>
            <a:pPr marL="381000" indent="-381000">
              <a:lnSpc>
                <a:spcPct val="175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Вводный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 1С. Кем можно стать в «экосистеме 1С»? Какие есть источники для самообучения?</a:t>
            </a:r>
          </a:p>
          <a:p>
            <a:pPr marL="381000" indent="-381000">
              <a:lnSpc>
                <a:spcPct val="175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Изучение</a:t>
            </a: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1С:ERP и практики применения программы</a:t>
            </a:r>
          </a:p>
          <a:p>
            <a:pPr marL="381000" indent="-381000">
              <a:lnSpc>
                <a:spcPct val="175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Экскурсия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реальное предприятие</a:t>
            </a:r>
          </a:p>
          <a:p>
            <a:pPr marL="381000" indent="-381000">
              <a:lnSpc>
                <a:spcPct val="175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бизнес-процессов с использованием 1С:ERP</a:t>
            </a:r>
          </a:p>
          <a:p>
            <a:pPr marL="381000" indent="-381000">
              <a:lnSpc>
                <a:spcPct val="175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Разобраться с процессом «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IS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81000" indent="-381000">
              <a:lnSpc>
                <a:spcPct val="175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Предложить процесс «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BE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81000" indent="-381000">
              <a:lnSpc>
                <a:spcPct val="175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Смоделировать процесс в 1С: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ERP</a:t>
            </a:r>
          </a:p>
          <a:p>
            <a:pPr marL="381000" indent="-381000">
              <a:lnSpc>
                <a:spcPct val="175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Документирование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результатов в виде методических материалов</a:t>
            </a:r>
          </a:p>
        </p:txBody>
      </p:sp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87575" y="366713"/>
            <a:ext cx="7312025" cy="939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Какие материалы использовали?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392238"/>
            <a:ext cx="11522075" cy="130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Курс от учебного центра №1 «Концепция 1С: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</a:p>
          <a:p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Вебинары серии «Решение практических задач автоматизации с использованием 1С: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</a:p>
          <a:p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Книги «Академия 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</a:p>
        </p:txBody>
      </p:sp>
      <p:pic>
        <p:nvPicPr>
          <p:cNvPr id="28675" name="Picture 6" descr="3d_book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3584575"/>
            <a:ext cx="252888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Серия вебина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213" y="2838450"/>
            <a:ext cx="645953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2671763" y="4043363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1600" i="1">
                <a:solidFill>
                  <a:srgbClr val="C00000"/>
                </a:solidFill>
              </a:rPr>
              <a:t>Ссылка на курс:</a:t>
            </a: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293688" y="2786063"/>
            <a:ext cx="443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1600" i="1">
                <a:solidFill>
                  <a:srgbClr val="C00000"/>
                </a:solidFill>
              </a:rPr>
              <a:t>Обзор книг и избранные главы на https://consulting.1c.ru/services/erp-academy/</a:t>
            </a:r>
          </a:p>
        </p:txBody>
      </p:sp>
      <p:pic>
        <p:nvPicPr>
          <p:cNvPr id="286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qr-code Концепция ЕР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1150" y="4645025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3613" y="379413"/>
            <a:ext cx="7421562" cy="9604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Как использовать материалы?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82788"/>
            <a:ext cx="5970587" cy="31353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00000"/>
              </a:lnSpc>
              <a:buClr>
                <a:srgbClr val="C00000"/>
              </a:buClr>
              <a:buFont typeface="Corbel" pitchFamily="34" charset="0"/>
              <a:buAutoNum type="arabicPeriod"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Посмотреть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видео-курс «Концепция </a:t>
            </a:r>
            <a:r>
              <a:rPr lang="en-US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ERP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» полностью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Font typeface="Corbel" pitchFamily="34" charset="0"/>
              <a:buAutoNum type="arabicPeriod"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Прочитать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теоретическую книгу по теме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Font typeface="Corbel" pitchFamily="34" charset="0"/>
              <a:buAutoNum type="arabicPeriod"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Посмотреть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вебинар</a:t>
            </a: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– как 1С:</a:t>
            </a:r>
            <a:r>
              <a:rPr lang="en-US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ERP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применяют на практике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Font typeface="Corbel" pitchFamily="34" charset="0"/>
              <a:buAutoNum type="arabicPeriod"/>
            </a:pPr>
            <a:r>
              <a:rPr lang="ru-RU" sz="2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Попытаться повторить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тот же сценарий в системе самостоятельно</a:t>
            </a:r>
          </a:p>
        </p:txBody>
      </p:sp>
      <p:pic>
        <p:nvPicPr>
          <p:cNvPr id="29699" name="Picture 4" descr="План по развитию на пару дней (зукпки + скла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0" y="1341438"/>
            <a:ext cx="522605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6775" y="365125"/>
            <a:ext cx="9217025" cy="1108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Постановка и контроль задач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854200"/>
            <a:ext cx="11233150" cy="316865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Куратор ставил задание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стажеру на 1-3 дня</a:t>
            </a:r>
          </a:p>
          <a:p>
            <a:pPr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Каждый вечер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стажер делал отчет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присылала в конце дня куратору</a:t>
            </a:r>
          </a:p>
          <a:p>
            <a:pPr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 содержал: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на день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Последовательность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скринов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каждому пункту задания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Вопросы к куратору</a:t>
            </a:r>
          </a:p>
        </p:txBody>
      </p:sp>
      <p:pic>
        <p:nvPicPr>
          <p:cNvPr id="30723" name="Picture 7" descr="стажер ставит план себе с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886075"/>
            <a:ext cx="557688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reeform 8"/>
          <p:cNvSpPr>
            <a:spLocks/>
          </p:cNvSpPr>
          <p:nvPr/>
        </p:nvSpPr>
        <p:spPr bwMode="auto">
          <a:xfrm>
            <a:off x="6240463" y="5229225"/>
            <a:ext cx="2495550" cy="1079500"/>
          </a:xfrm>
          <a:custGeom>
            <a:avLst/>
            <a:gdLst>
              <a:gd name="T0" fmla="*/ 0 w 1179"/>
              <a:gd name="T1" fmla="*/ 1079500 h 680"/>
              <a:gd name="T2" fmla="*/ 1775883 w 1179"/>
              <a:gd name="T3" fmla="*/ 828675 h 680"/>
              <a:gd name="T4" fmla="*/ 2495550 w 1179"/>
              <a:gd name="T5" fmla="*/ 0 h 680"/>
              <a:gd name="T6" fmla="*/ 0 60000 65536"/>
              <a:gd name="T7" fmla="*/ 0 60000 65536"/>
              <a:gd name="T8" fmla="*/ 0 60000 65536"/>
              <a:gd name="T9" fmla="*/ 0 w 1179"/>
              <a:gd name="T10" fmla="*/ 0 h 680"/>
              <a:gd name="T11" fmla="*/ 1179 w 1179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" h="680">
                <a:moveTo>
                  <a:pt x="0" y="680"/>
                </a:moveTo>
                <a:cubicBezTo>
                  <a:pt x="321" y="657"/>
                  <a:pt x="642" y="635"/>
                  <a:pt x="839" y="522"/>
                </a:cubicBezTo>
                <a:cubicBezTo>
                  <a:pt x="1036" y="409"/>
                  <a:pt x="1122" y="87"/>
                  <a:pt x="117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 flipH="1">
            <a:off x="334963" y="5842000"/>
            <a:ext cx="116109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</a:pPr>
            <a:r>
              <a:rPr lang="ru-RU" sz="2000" i="1">
                <a:solidFill>
                  <a:srgbClr val="C00000"/>
                </a:solidFill>
              </a:rPr>
              <a:t>Через неделю стажер сама могла планировать свои задачи и предлагать план</a:t>
            </a: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309563"/>
            <a:ext cx="1385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870</TotalTime>
  <Words>734</Words>
  <Application>Microsoft Office PowerPoint</Application>
  <PresentationFormat>Custom</PresentationFormat>
  <Paragraphs>137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Corbel</vt:lpstr>
      <vt:lpstr>Calibri</vt:lpstr>
      <vt:lpstr>Times New Roman</vt:lpstr>
      <vt:lpstr>Глубина</vt:lpstr>
      <vt:lpstr>Глубина</vt:lpstr>
      <vt:lpstr>Слайд 1</vt:lpstr>
      <vt:lpstr>Слайд 2</vt:lpstr>
      <vt:lpstr>Слайд 3</vt:lpstr>
      <vt:lpstr>Слайд 4</vt:lpstr>
      <vt:lpstr>Что на входе и что на выходе стажировки?</vt:lpstr>
      <vt:lpstr>Этапы стажировки</vt:lpstr>
      <vt:lpstr>Какие материалы использовали?</vt:lpstr>
      <vt:lpstr>Как использовать материалы?</vt:lpstr>
      <vt:lpstr>Постановка и контроль задач</vt:lpstr>
      <vt:lpstr>Слайд 10</vt:lpstr>
      <vt:lpstr>Вводный этап. Ссылки на материалы</vt:lpstr>
      <vt:lpstr>Вводный этап. Устанавливаем 1С:ERP</vt:lpstr>
      <vt:lpstr>Изучение. CRM, продажи, маркетинг</vt:lpstr>
      <vt:lpstr>Изучение. Задание - повторить пример вебинара</vt:lpstr>
      <vt:lpstr>Изучение. Склад</vt:lpstr>
      <vt:lpstr>Изучение. Закупки</vt:lpstr>
      <vt:lpstr>Слайд 17</vt:lpstr>
      <vt:lpstr>Практика. План действий</vt:lpstr>
      <vt:lpstr>Практика. Как выбрать задачу?</vt:lpstr>
      <vt:lpstr>Практика. Работа над задачей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 Илья Юрьевич</dc:creator>
  <cp:lastModifiedBy>Agafonova_T</cp:lastModifiedBy>
  <cp:revision>78</cp:revision>
  <dcterms:created xsi:type="dcterms:W3CDTF">2017-11-17T07:59:32Z</dcterms:created>
  <dcterms:modified xsi:type="dcterms:W3CDTF">2019-01-28T13:18:23Z</dcterms:modified>
</cp:coreProperties>
</file>