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  <p:sldMasterId id="2147483662" r:id="rId3"/>
  </p:sldMasterIdLst>
  <p:notesMasterIdLst>
    <p:notesMasterId r:id="rId13"/>
  </p:notesMasterIdLst>
  <p:sldIdLst>
    <p:sldId id="257" r:id="rId4"/>
    <p:sldId id="261" r:id="rId5"/>
    <p:sldId id="269" r:id="rId6"/>
    <p:sldId id="262" r:id="rId7"/>
    <p:sldId id="267" r:id="rId8"/>
    <p:sldId id="263" r:id="rId9"/>
    <p:sldId id="268" r:id="rId10"/>
    <p:sldId id="264" r:id="rId11"/>
    <p:sldId id="265" r:id="rId12"/>
  </p:sldIdLst>
  <p:sldSz cx="9144000" cy="51450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83">
          <p15:clr>
            <a:srgbClr val="000000"/>
          </p15:clr>
        </p15:guide>
        <p15:guide id="2" pos="158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ubUKgdCn7uZqww5LYMdZegaMO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3083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7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7913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882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1620000" y="339725"/>
            <a:ext cx="691317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1AF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250826" y="1260475"/>
            <a:ext cx="42481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1AF00"/>
                </a:solidFill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250826" y="1879600"/>
            <a:ext cx="4248150" cy="26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4264024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1AF00"/>
                </a:solidFill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4"/>
          </p:nvPr>
        </p:nvSpPr>
        <p:spPr>
          <a:xfrm>
            <a:off x="4629149" y="1879600"/>
            <a:ext cx="4264025" cy="26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63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1620000" y="340296"/>
            <a:ext cx="69131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1AF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1620000" y="339725"/>
            <a:ext cx="691317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/>
            </a:lvl2pPr>
            <a:lvl3pPr marL="1371600" lvl="2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/>
            </a:lvl3pPr>
            <a:lvl4pPr marL="1828800" lvl="3" indent="-228600" algn="l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marL="2286000" lvl="4" indent="-22860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1620000" y="340296"/>
            <a:ext cx="6886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>
                <a:solidFill>
                  <a:srgbClr val="7F7F7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Титульный слайд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F1AF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3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7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ctr"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ctrTitle"/>
          </p:nvPr>
        </p:nvSpPr>
        <p:spPr>
          <a:xfrm>
            <a:off x="251520" y="2095277"/>
            <a:ext cx="864096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40404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  <p:cxnSp>
        <p:nvCxnSpPr>
          <p:cNvPr id="15" name="Google Shape;15;p11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F1A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" name="Google Shape;1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17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F1A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1979612" y="280987"/>
            <a:ext cx="640873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 </a:t>
            </a:r>
            <a:br>
              <a:rPr lang="en-US" sz="1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 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400" y="334962"/>
            <a:ext cx="576262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7885112" y="4156075"/>
            <a:ext cx="1077912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31.01.2023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b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01.02.2023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24"/>
          <p:cNvCxnSpPr/>
          <p:nvPr/>
        </p:nvCxnSpPr>
        <p:spPr>
          <a:xfrm>
            <a:off x="250825" y="4589462"/>
            <a:ext cx="8642350" cy="0"/>
          </a:xfrm>
          <a:prstGeom prst="straightConnector1">
            <a:avLst/>
          </a:prstGeom>
          <a:noFill/>
          <a:ln w="9525" cap="flat" cmpd="sng">
            <a:solidFill>
              <a:srgbClr val="F1AF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00" name="Google Shape;1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233362"/>
            <a:ext cx="863600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0037" y="501650"/>
            <a:ext cx="923925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1476375" y="339725"/>
            <a:ext cx="72009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1AF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0F5D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761037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70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630"/>
              </a:spcBef>
              <a:spcAft>
                <a:spcPts val="0"/>
              </a:spcAft>
              <a:buClr>
                <a:srgbClr val="F1AF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>
            <a:spLocks noGrp="1"/>
          </p:cNvSpPr>
          <p:nvPr>
            <p:ph type="ctrTitle"/>
          </p:nvPr>
        </p:nvSpPr>
        <p:spPr>
          <a:xfrm>
            <a:off x="971550" y="2126217"/>
            <a:ext cx="6136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b" anchorCtr="0">
            <a:spAutoFit/>
          </a:bodyPr>
          <a:lstStyle/>
          <a:p>
            <a:pPr lvl="0">
              <a:buClr>
                <a:srgbClr val="F1AF00"/>
              </a:buClr>
              <a:buSzPts val="2400"/>
            </a:pPr>
            <a:r>
              <a:rPr lang="ru-RU" dirty="0"/>
              <a:t>"1С:Тестировщик" - новые подходы в автоматизации проверки работ студентов</a:t>
            </a:r>
            <a:endParaRPr dirty="0"/>
          </a:p>
        </p:txBody>
      </p:sp>
      <p:sp>
        <p:nvSpPr>
          <p:cNvPr id="122" name="Google Shape;122;p2"/>
          <p:cNvSpPr txBox="1">
            <a:spLocks noGrp="1"/>
          </p:cNvSpPr>
          <p:nvPr>
            <p:ph type="subTitle" idx="1"/>
          </p:nvPr>
        </p:nvSpPr>
        <p:spPr>
          <a:xfrm>
            <a:off x="845220" y="2670968"/>
            <a:ext cx="7029400" cy="124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/>
            <a:r>
              <a:rPr lang="ru-RU" altLang="ru-RU" b="1" dirty="0"/>
              <a:t>Арутюнов Дмитрий Сергеевич</a:t>
            </a:r>
          </a:p>
        </p:txBody>
      </p:sp>
      <p:sp>
        <p:nvSpPr>
          <p:cNvPr id="123" name="Google Shape;123;p2"/>
          <p:cNvSpPr txBox="1"/>
          <p:nvPr/>
        </p:nvSpPr>
        <p:spPr>
          <a:xfrm>
            <a:off x="971550" y="3292475"/>
            <a:ext cx="7029450" cy="44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hangingPunct="1">
              <a:buClr>
                <a:srgbClr val="0F5D9B"/>
              </a:buClr>
              <a:buFont typeface="Wingdings" panose="05000000000000000000" pitchFamily="2" charset="2"/>
              <a:buNone/>
            </a:pPr>
            <a:r>
              <a:rPr lang="ru-RU" altLang="ru-RU" sz="1600" dirty="0"/>
              <a:t>Преподаватель 1С:Учебного центра №1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1619250" y="339725"/>
            <a:ext cx="69135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F1AF00"/>
                </a:solidFill>
              </a:rPr>
              <a:t>Что такое 1С Тестировщик?</a:t>
            </a:r>
            <a:endParaRPr dirty="0">
              <a:solidFill>
                <a:srgbClr val="F1AF00"/>
              </a:solidFill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250825" y="1527175"/>
            <a:ext cx="5976936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lvl="0" indent="-55562">
              <a:spcBef>
                <a:spcPts val="0"/>
              </a:spcBef>
              <a:buNone/>
            </a:pPr>
            <a:endParaRPr lang="ru-RU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3" lvl="0" indent="-55562">
              <a:spcBef>
                <a:spcPts val="0"/>
              </a:spcBef>
              <a:buNone/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</a:t>
            </a:r>
            <a:r>
              <a:rPr lang="ru-RU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конфигурация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которая позволяет произвести </a:t>
            </a:r>
            <a:r>
              <a:rPr lang="ru-RU" sz="1800" b="1" dirty="0"/>
              <a:t>автоматизированное тестирование </a:t>
            </a:r>
            <a:r>
              <a:rPr lang="ru-RU" sz="1800" dirty="0"/>
              <a:t>других</a:t>
            </a:r>
            <a:r>
              <a:rPr lang="ru-RU" sz="1800" b="1" dirty="0"/>
              <a:t> </a:t>
            </a:r>
            <a:r>
              <a:rPr lang="ru-RU" sz="1800" dirty="0"/>
              <a:t>конфигураций "1С:Предприятия 8».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6227762" y="1847850"/>
            <a:ext cx="2592387" cy="2524126"/>
          </a:xfrm>
          <a:prstGeom prst="rect">
            <a:avLst/>
          </a:prstGeom>
          <a:solidFill>
            <a:srgbClr val="C0C0C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6227762" y="2860675"/>
            <a:ext cx="259238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dirty="0"/>
          </a:p>
        </p:txBody>
      </p:sp>
      <p:sp>
        <p:nvSpPr>
          <p:cNvPr id="155" name="Google Shape;155;p6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4C1ACC-24A7-4745-8269-F698D6E55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61" y="1847849"/>
            <a:ext cx="2592388" cy="25154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9847636-15F2-49C8-B13F-33CECF6C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общих словах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E69FB27-5A0C-4187-AA15-DA11BDF64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438275"/>
            <a:ext cx="4321175" cy="2933700"/>
          </a:xfrm>
        </p:spPr>
        <p:txBody>
          <a:bodyPr/>
          <a:lstStyle/>
          <a:p>
            <a:pPr marL="101600" indent="0">
              <a:buNone/>
            </a:pPr>
            <a:r>
              <a:rPr lang="ru-RU" sz="1600" dirty="0"/>
              <a:t>"1С:Тестировщик" позволяет выполнять тестирование автоматически по заранее написанным сценариям. </a:t>
            </a:r>
          </a:p>
          <a:p>
            <a:pPr marL="101600" indent="0">
              <a:buNone/>
            </a:pPr>
            <a:r>
              <a:rPr lang="ru-RU" sz="1600" b="1" dirty="0"/>
              <a:t>Сценарий</a:t>
            </a:r>
            <a:r>
              <a:rPr lang="ru-RU" sz="1600" dirty="0"/>
              <a:t> представляет собой некоторую инструкцию – последовательность автоматических действий, имитирующих работу пользователя, для проверки правильности работы конфигурации.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6EB4A0-E836-4A66-8EEB-381418ADE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136" y="1438275"/>
            <a:ext cx="38100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1619250" y="339725"/>
            <a:ext cx="69135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F1AF00"/>
                </a:solidFill>
              </a:rPr>
              <a:t>Этапы</a:t>
            </a:r>
            <a:endParaRPr dirty="0">
              <a:solidFill>
                <a:srgbClr val="F1AF00"/>
              </a:solidFill>
            </a:endParaRPr>
          </a:p>
        </p:txBody>
      </p:sp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1" indent="-342900">
              <a:spcBef>
                <a:spcPts val="0"/>
              </a:spcBef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Установка 1С: Предприятие 8.3 и добавление типовой конфигурации 1С: Тестировщик</a:t>
            </a:r>
          </a:p>
          <a:p>
            <a:pPr marL="469901" indent="-342900">
              <a:spcBef>
                <a:spcPts val="0"/>
              </a:spcBef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Запуск конфигурации 1С:Тестировщик с выбором варианта – «</a:t>
            </a:r>
            <a:r>
              <a:rPr lang="ru-RU" sz="1600" b="1" dirty="0"/>
              <a:t>Подключиться к тестируемому клиенту…</a:t>
            </a:r>
            <a:r>
              <a:rPr lang="ru-RU" sz="1600" dirty="0"/>
              <a:t>»</a:t>
            </a:r>
          </a:p>
          <a:p>
            <a:pPr marL="469901" indent="-342900">
              <a:spcBef>
                <a:spcPts val="0"/>
              </a:spcBef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Подкл</a:t>
            </a:r>
            <a:r>
              <a:rPr lang="ru-RU" sz="1600" dirty="0"/>
              <a:t>ючение тестировщика к эталонной базе</a:t>
            </a:r>
          </a:p>
          <a:p>
            <a:pPr marL="469901" indent="-342900">
              <a:spcBef>
                <a:spcPts val="0"/>
              </a:spcBef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Оформление сценария тестирования</a:t>
            </a:r>
          </a:p>
          <a:p>
            <a:pPr marL="469901" indent="-342900">
              <a:spcBef>
                <a:spcPts val="0"/>
              </a:spcBef>
            </a:pPr>
            <a:r>
              <a:rPr lang="ru-RU" sz="1600" dirty="0"/>
              <a:t>Проверка работы сценария на эталонной базе</a:t>
            </a:r>
          </a:p>
          <a:p>
            <a:pPr marL="469901" indent="-342900">
              <a:spcBef>
                <a:spcPts val="0"/>
              </a:spcBef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Сохранени</a:t>
            </a:r>
            <a:r>
              <a:rPr lang="ru-RU" sz="1600" dirty="0"/>
              <a:t>е сценария и отключение эталонной базы</a:t>
            </a:r>
          </a:p>
          <a:p>
            <a:pPr marL="469901" indent="-342900">
              <a:spcBef>
                <a:spcPts val="0"/>
              </a:spcBef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Начало проверки </a:t>
            </a:r>
            <a:r>
              <a:rPr lang="ru-RU" sz="1600" dirty="0"/>
              <a:t>информационных баз – работ студентов по созданному сценарию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1619250" y="339725"/>
            <a:ext cx="69135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Запуск конфигурации</a:t>
            </a:r>
            <a:endParaRPr dirty="0">
              <a:solidFill>
                <a:srgbClr val="F1AF00"/>
              </a:solidFill>
            </a:endParaRPr>
          </a:p>
        </p:txBody>
      </p:sp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5577546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1" indent="0">
              <a:spcBef>
                <a:spcPts val="0"/>
              </a:spcBef>
              <a:buNone/>
            </a:pPr>
            <a:endParaRPr lang="ru-RU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1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Запуск производится </a:t>
            </a:r>
            <a:r>
              <a:rPr lang="ru-RU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тонком клиенте</a:t>
            </a:r>
            <a:r>
              <a:rPr lang="ru-RU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пользовательском приложении. Точно также, как мы обычно запускаем любую другую типовую или сво</a:t>
            </a:r>
            <a:r>
              <a:rPr lang="ru-RU" sz="1600" dirty="0"/>
              <a:t>ю конфигурацию.</a:t>
            </a:r>
          </a:p>
          <a:p>
            <a:pPr marL="127001" indent="0">
              <a:spcBef>
                <a:spcPts val="0"/>
              </a:spcBef>
              <a:buNone/>
            </a:pPr>
            <a:endParaRPr lang="ru-RU" sz="1600" dirty="0"/>
          </a:p>
          <a:p>
            <a:pPr marL="127001" indent="0">
              <a:spcBef>
                <a:spcPts val="0"/>
              </a:spcBef>
              <a:buNone/>
            </a:pPr>
            <a:r>
              <a:rPr lang="ru-RU" sz="1600" dirty="0"/>
              <a:t>Дальнейшие действия будем выполнять в режиме «</a:t>
            </a:r>
            <a:r>
              <a:rPr lang="ru-RU" sz="1600" b="1" dirty="0"/>
              <a:t>Подключиться к тестируемому клиенту…</a:t>
            </a:r>
            <a:r>
              <a:rPr lang="ru-RU" sz="1600" dirty="0"/>
              <a:t>».</a:t>
            </a:r>
            <a:endParaRPr lang="ru-RU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104753-4AD9-4BF6-98E2-5F3CAE92E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280" y="1847849"/>
            <a:ext cx="2908145" cy="22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7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>
            <a:spLocks noGrp="1"/>
          </p:cNvSpPr>
          <p:nvPr>
            <p:ph type="body" idx="1"/>
          </p:nvPr>
        </p:nvSpPr>
        <p:spPr>
          <a:xfrm>
            <a:off x="250825" y="1260475"/>
            <a:ext cx="42481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 dirty="0">
                <a:solidFill>
                  <a:srgbClr val="F1AF00"/>
                </a:solidFill>
              </a:rPr>
              <a:t>Параметры настройки</a:t>
            </a:r>
            <a:endParaRPr sz="2400" b="1" dirty="0">
              <a:solidFill>
                <a:srgbClr val="F1AF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886BE3-AC57-462E-98F8-CEA423D72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05" y="1869417"/>
            <a:ext cx="4264025" cy="2572544"/>
          </a:xfrm>
          <a:prstGeom prst="rect">
            <a:avLst/>
          </a:prstGeom>
        </p:spPr>
      </p:pic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4629150" y="1260475"/>
            <a:ext cx="42640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 dirty="0">
                <a:solidFill>
                  <a:srgbClr val="F1AF00"/>
                </a:solidFill>
              </a:rPr>
              <a:t>Где найти потом их</a:t>
            </a:r>
            <a:endParaRPr sz="2400" b="1" dirty="0">
              <a:solidFill>
                <a:srgbClr val="F1A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AA55CC-2BB5-46D0-8200-FA881F7E5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205" y="1796390"/>
            <a:ext cx="4251970" cy="2720047"/>
          </a:xfrm>
          <a:prstGeom prst="rect">
            <a:avLst/>
          </a:prstGeom>
        </p:spPr>
      </p:pic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1619250" y="340003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Подключение тестировщика</a:t>
            </a:r>
            <a:endParaRPr dirty="0">
              <a:solidFill>
                <a:srgbClr val="F1AF00"/>
              </a:solidFill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>
            <a:spLocks noGrp="1"/>
          </p:cNvSpPr>
          <p:nvPr>
            <p:ph type="body" idx="1"/>
          </p:nvPr>
        </p:nvSpPr>
        <p:spPr>
          <a:xfrm>
            <a:off x="250825" y="1260475"/>
            <a:ext cx="424815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 dirty="0">
                <a:solidFill>
                  <a:srgbClr val="F1AF00"/>
                </a:solidFill>
              </a:rPr>
              <a:t>Режим редактирования</a:t>
            </a:r>
            <a:endParaRPr sz="2400" b="1" dirty="0">
              <a:solidFill>
                <a:srgbClr val="F1AF00"/>
              </a:solidFill>
            </a:endParaRPr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4629150" y="1260475"/>
            <a:ext cx="426402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 dirty="0">
                <a:solidFill>
                  <a:srgbClr val="F1AF00"/>
                </a:solidFill>
              </a:rPr>
              <a:t>Режим выполнения</a:t>
            </a:r>
            <a:endParaRPr sz="2400" b="1" dirty="0">
              <a:solidFill>
                <a:srgbClr val="F1AF00"/>
              </a:solidFill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1619250" y="340003"/>
            <a:ext cx="7200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lvl="0"/>
            <a:r>
              <a:rPr lang="ru-RU" dirty="0"/>
              <a:t>Сценарий</a:t>
            </a:r>
            <a:endParaRPr dirty="0">
              <a:solidFill>
                <a:srgbClr val="F1AF00"/>
              </a:solidFill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08CF82-D048-420C-AEED-0D4515FE5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94" y="1962809"/>
            <a:ext cx="3741225" cy="24791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1D1DE8-F191-4322-AB1D-B62AABD17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278" y="1962810"/>
            <a:ext cx="4185728" cy="247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1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1619250" y="339725"/>
            <a:ext cx="69135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Демонстрация</a:t>
            </a:r>
            <a:endParaRPr sz="2400" b="1" dirty="0">
              <a:solidFill>
                <a:srgbClr val="F1A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>
            <a:spLocks noGrp="1"/>
          </p:cNvSpPr>
          <p:nvPr>
            <p:ph type="body" idx="1"/>
          </p:nvPr>
        </p:nvSpPr>
        <p:spPr>
          <a:xfrm>
            <a:off x="250825" y="1438275"/>
            <a:ext cx="8642350" cy="29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3" marR="0" lvl="0" indent="-55562" algn="l" rtl="0">
              <a:spcBef>
                <a:spcPts val="0"/>
              </a:spcBef>
              <a:spcAft>
                <a:spcPts val="0"/>
              </a:spcAft>
              <a:buClr>
                <a:srgbClr val="F1AF00"/>
              </a:buClr>
              <a:buSzPts val="2000"/>
              <a:buFont typeface="Noto Sans Symbols"/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Показ работы тестировщика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250825" y="4751387"/>
            <a:ext cx="21605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31 января – 01 февраля 2023 года 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2411412" y="4660900"/>
            <a:ext cx="5905500" cy="261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XXIII международная научно-практическая конференция</a:t>
            </a:r>
            <a:b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НОВЫЕ ИНФОРМАЦИОННЫЕ ТЕХНОЛОГИИ В ОБРАЗОВАНИИ</a:t>
            </a:r>
            <a:r>
              <a:rPr lang="en-US" sz="8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8101012" y="4741862"/>
            <a:ext cx="76517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>
            <a:spLocks noGrp="1"/>
          </p:cNvSpPr>
          <p:nvPr>
            <p:ph type="ctrTitle"/>
          </p:nvPr>
        </p:nvSpPr>
        <p:spPr>
          <a:xfrm>
            <a:off x="250825" y="2095500"/>
            <a:ext cx="864235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0" rIns="54000" bIns="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СПАСИБО </a:t>
            </a:r>
            <a:br>
              <a:rPr lang="en-US" sz="32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267</Words>
  <Application>Microsoft Office PowerPoint</Application>
  <PresentationFormat>Произвольный</PresentationFormat>
  <Paragraphs>50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Noto Sans Symbols</vt:lpstr>
      <vt:lpstr>Wingdings</vt:lpstr>
      <vt:lpstr>4_Оформление по умолчанию</vt:lpstr>
      <vt:lpstr>7_Оформление по умолчанию</vt:lpstr>
      <vt:lpstr>9_Оформление по умолчанию</vt:lpstr>
      <vt:lpstr>"1С:Тестировщик" - новые подходы в автоматизации проверки работ студентов</vt:lpstr>
      <vt:lpstr>Что такое 1С Тестировщик?</vt:lpstr>
      <vt:lpstr>В общих словах</vt:lpstr>
      <vt:lpstr>Этапы</vt:lpstr>
      <vt:lpstr>Запуск конфигурации</vt:lpstr>
      <vt:lpstr>Подключение тестировщика</vt:lpstr>
      <vt:lpstr>Сценарий</vt:lpstr>
      <vt:lpstr>Демонстрация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к оформлению презентации</dc:title>
  <dc:creator>Дмитрий Арутюнов</dc:creator>
  <cp:lastModifiedBy>Дмитрий Арутюнов</cp:lastModifiedBy>
  <cp:revision>14</cp:revision>
  <dcterms:created xsi:type="dcterms:W3CDTF">2020-11-11T06:55:55Z</dcterms:created>
  <dcterms:modified xsi:type="dcterms:W3CDTF">2023-01-20T08:14:40Z</dcterms:modified>
</cp:coreProperties>
</file>