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14"/>
  </p:notesMasterIdLst>
  <p:sldIdLst>
    <p:sldId id="256" r:id="rId3"/>
    <p:sldId id="1014" r:id="rId4"/>
    <p:sldId id="1003" r:id="rId5"/>
    <p:sldId id="1086" r:id="rId6"/>
    <p:sldId id="1042" r:id="rId7"/>
    <p:sldId id="1087" r:id="rId8"/>
    <p:sldId id="1085" r:id="rId9"/>
    <p:sldId id="910" r:id="rId10"/>
    <p:sldId id="1047" r:id="rId11"/>
    <p:sldId id="1089" r:id="rId12"/>
    <p:sldId id="924" r:id="rId13"/>
  </p:sldIdLst>
  <p:sldSz cx="9144000" cy="6858000" type="screen4x3"/>
  <p:notesSz cx="6858000" cy="9713913"/>
  <p:custShowLst>
    <p:custShow name="демонстрация 1" id="0">
      <p:sldLst>
        <p:sld r:id="rId3"/>
      </p:sldLst>
    </p:custShow>
  </p:custShowLst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00"/>
    <a:srgbClr val="CCFFFF"/>
    <a:srgbClr val="FF9933"/>
    <a:srgbClr val="FF9999"/>
    <a:srgbClr val="FF3300"/>
    <a:srgbClr val="99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416" autoAdjust="0"/>
    <p:restoredTop sz="99357" autoAdjust="0"/>
  </p:normalViewPr>
  <p:slideViewPr>
    <p:cSldViewPr>
      <p:cViewPr>
        <p:scale>
          <a:sx n="100" d="100"/>
          <a:sy n="100" d="100"/>
        </p:scale>
        <p:origin x="-896" y="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392" y="-58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4863"/>
            <a:ext cx="50292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DD4041F1-867B-4431-96F5-9F046F2D5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356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99 w 3934"/>
                <a:gd name="T3" fmla="*/ 1331 h 1505"/>
                <a:gd name="T4" fmla="*/ 1437 w 3934"/>
                <a:gd name="T5" fmla="*/ 1157 h 1505"/>
                <a:gd name="T6" fmla="*/ 2048 w 3934"/>
                <a:gd name="T7" fmla="*/ 977 h 1505"/>
                <a:gd name="T8" fmla="*/ 2631 w 3934"/>
                <a:gd name="T9" fmla="*/ 792 h 1505"/>
                <a:gd name="T10" fmla="*/ 2918 w 3934"/>
                <a:gd name="T11" fmla="*/ 696 h 1505"/>
                <a:gd name="T12" fmla="*/ 3188 w 3934"/>
                <a:gd name="T13" fmla="*/ 606 h 1505"/>
                <a:gd name="T14" fmla="*/ 3457 w 3934"/>
                <a:gd name="T15" fmla="*/ 510 h 1505"/>
                <a:gd name="T16" fmla="*/ 3724 w 3934"/>
                <a:gd name="T17" fmla="*/ 420 h 1505"/>
                <a:gd name="T18" fmla="*/ 3970 w 3934"/>
                <a:gd name="T19" fmla="*/ 324 h 1505"/>
                <a:gd name="T20" fmla="*/ 4211 w 3934"/>
                <a:gd name="T21" fmla="*/ 234 h 1505"/>
                <a:gd name="T22" fmla="*/ 4446 w 3934"/>
                <a:gd name="T23" fmla="*/ 138 h 1505"/>
                <a:gd name="T24" fmla="*/ 4665 w 3934"/>
                <a:gd name="T25" fmla="*/ 48 h 1505"/>
                <a:gd name="T26" fmla="*/ 4665 w 3934"/>
                <a:gd name="T27" fmla="*/ 0 h 1505"/>
                <a:gd name="T28" fmla="*/ 4438 w 3934"/>
                <a:gd name="T29" fmla="*/ 96 h 1505"/>
                <a:gd name="T30" fmla="*/ 4196 w 3934"/>
                <a:gd name="T31" fmla="*/ 192 h 1505"/>
                <a:gd name="T32" fmla="*/ 3948 w 3934"/>
                <a:gd name="T33" fmla="*/ 288 h 1505"/>
                <a:gd name="T34" fmla="*/ 3698 w 3934"/>
                <a:gd name="T35" fmla="*/ 384 h 1505"/>
                <a:gd name="T36" fmla="*/ 3422 w 3934"/>
                <a:gd name="T37" fmla="*/ 480 h 1505"/>
                <a:gd name="T38" fmla="*/ 3143 w 3934"/>
                <a:gd name="T39" fmla="*/ 576 h 1505"/>
                <a:gd name="T40" fmla="*/ 2856 w 3934"/>
                <a:gd name="T41" fmla="*/ 672 h 1505"/>
                <a:gd name="T42" fmla="*/ 2569 w 3934"/>
                <a:gd name="T43" fmla="*/ 768 h 1505"/>
                <a:gd name="T44" fmla="*/ 2261 w 3934"/>
                <a:gd name="T45" fmla="*/ 864 h 1505"/>
                <a:gd name="T46" fmla="*/ 1955 w 3934"/>
                <a:gd name="T47" fmla="*/ 960 h 1505"/>
                <a:gd name="T48" fmla="*/ 1324 w 3934"/>
                <a:gd name="T49" fmla="*/ 1145 h 1505"/>
                <a:gd name="T50" fmla="*/ 6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62 w 1728"/>
                <a:gd name="T3" fmla="*/ 527 h 689"/>
                <a:gd name="T4" fmla="*/ 1131 w 1728"/>
                <a:gd name="T5" fmla="*/ 365 h 689"/>
                <a:gd name="T6" fmla="*/ 1367 w 1728"/>
                <a:gd name="T7" fmla="*/ 287 h 689"/>
                <a:gd name="T8" fmla="*/ 1587 w 1728"/>
                <a:gd name="T9" fmla="*/ 203 h 689"/>
                <a:gd name="T10" fmla="*/ 1827 w 1728"/>
                <a:gd name="T11" fmla="*/ 126 h 689"/>
                <a:gd name="T12" fmla="*/ 2029 w 1728"/>
                <a:gd name="T13" fmla="*/ 48 h 689"/>
                <a:gd name="T14" fmla="*/ 2029 w 1728"/>
                <a:gd name="T15" fmla="*/ 0 h 689"/>
                <a:gd name="T16" fmla="*/ 1804 w 1728"/>
                <a:gd name="T17" fmla="*/ 84 h 689"/>
                <a:gd name="T18" fmla="*/ 1551 w 1728"/>
                <a:gd name="T19" fmla="*/ 167 h 689"/>
                <a:gd name="T20" fmla="*/ 1311 w 1728"/>
                <a:gd name="T21" fmla="*/ 257 h 689"/>
                <a:gd name="T22" fmla="*/ 1071 w 1728"/>
                <a:gd name="T23" fmla="*/ 341 h 689"/>
                <a:gd name="T24" fmla="*/ 51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597 w 5561"/>
                <a:gd name="T1" fmla="*/ 929 h 3447"/>
                <a:gd name="T2" fmla="*/ 6568 w 5561"/>
                <a:gd name="T3" fmla="*/ 773 h 3447"/>
                <a:gd name="T4" fmla="*/ 6470 w 5561"/>
                <a:gd name="T5" fmla="*/ 629 h 3447"/>
                <a:gd name="T6" fmla="*/ 6320 w 5561"/>
                <a:gd name="T7" fmla="*/ 492 h 3447"/>
                <a:gd name="T8" fmla="*/ 6107 w 5561"/>
                <a:gd name="T9" fmla="*/ 366 h 3447"/>
                <a:gd name="T10" fmla="*/ 5838 w 5561"/>
                <a:gd name="T11" fmla="*/ 252 h 3447"/>
                <a:gd name="T12" fmla="*/ 5519 w 5561"/>
                <a:gd name="T13" fmla="*/ 144 h 3447"/>
                <a:gd name="T14" fmla="*/ 5149 w 5561"/>
                <a:gd name="T15" fmla="*/ 48 h 3447"/>
                <a:gd name="T16" fmla="*/ 4743 w 5561"/>
                <a:gd name="T17" fmla="*/ 0 h 3447"/>
                <a:gd name="T18" fmla="*/ 5172 w 5561"/>
                <a:gd name="T19" fmla="*/ 90 h 3447"/>
                <a:gd name="T20" fmla="*/ 5540 w 5561"/>
                <a:gd name="T21" fmla="*/ 192 h 3447"/>
                <a:gd name="T22" fmla="*/ 5852 w 5561"/>
                <a:gd name="T23" fmla="*/ 306 h 3447"/>
                <a:gd name="T24" fmla="*/ 6107 w 5561"/>
                <a:gd name="T25" fmla="*/ 426 h 3447"/>
                <a:gd name="T26" fmla="*/ 6305 w 5561"/>
                <a:gd name="T27" fmla="*/ 557 h 3447"/>
                <a:gd name="T28" fmla="*/ 6442 w 5561"/>
                <a:gd name="T29" fmla="*/ 701 h 3447"/>
                <a:gd name="T30" fmla="*/ 6512 w 5561"/>
                <a:gd name="T31" fmla="*/ 851 h 3447"/>
                <a:gd name="T32" fmla="*/ 6512 w 5561"/>
                <a:gd name="T33" fmla="*/ 1013 h 3447"/>
                <a:gd name="T34" fmla="*/ 6456 w 5561"/>
                <a:gd name="T35" fmla="*/ 1163 h 3447"/>
                <a:gd name="T36" fmla="*/ 6341 w 5561"/>
                <a:gd name="T37" fmla="*/ 1319 h 3447"/>
                <a:gd name="T38" fmla="*/ 6171 w 5561"/>
                <a:gd name="T39" fmla="*/ 1475 h 3447"/>
                <a:gd name="T40" fmla="*/ 5952 w 5561"/>
                <a:gd name="T41" fmla="*/ 1630 h 3447"/>
                <a:gd name="T42" fmla="*/ 5682 w 5561"/>
                <a:gd name="T43" fmla="*/ 1786 h 3447"/>
                <a:gd name="T44" fmla="*/ 5368 w 5561"/>
                <a:gd name="T45" fmla="*/ 1948 h 3447"/>
                <a:gd name="T46" fmla="*/ 5000 w 5561"/>
                <a:gd name="T47" fmla="*/ 2104 h 3447"/>
                <a:gd name="T48" fmla="*/ 4597 w 5561"/>
                <a:gd name="T49" fmla="*/ 2260 h 3447"/>
                <a:gd name="T50" fmla="*/ 4150 w 5561"/>
                <a:gd name="T51" fmla="*/ 2416 h 3447"/>
                <a:gd name="T52" fmla="*/ 3662 w 5561"/>
                <a:gd name="T53" fmla="*/ 2566 h 3447"/>
                <a:gd name="T54" fmla="*/ 3131 w 5561"/>
                <a:gd name="T55" fmla="*/ 2715 h 3447"/>
                <a:gd name="T56" fmla="*/ 2570 w 5561"/>
                <a:gd name="T57" fmla="*/ 2865 h 3447"/>
                <a:gd name="T58" fmla="*/ 1970 w 5561"/>
                <a:gd name="T59" fmla="*/ 3009 h 3447"/>
                <a:gd name="T60" fmla="*/ 1357 w 5561"/>
                <a:gd name="T61" fmla="*/ 3147 h 3447"/>
                <a:gd name="T62" fmla="*/ 692 w 5561"/>
                <a:gd name="T63" fmla="*/ 3279 h 3447"/>
                <a:gd name="T64" fmla="*/ 0 w 5561"/>
                <a:gd name="T65" fmla="*/ 3447 h 3447"/>
                <a:gd name="T66" fmla="*/ 1035 w 5561"/>
                <a:gd name="T67" fmla="*/ 3249 h 3447"/>
                <a:gd name="T68" fmla="*/ 1683 w 5561"/>
                <a:gd name="T69" fmla="*/ 3105 h 3447"/>
                <a:gd name="T70" fmla="*/ 2297 w 5561"/>
                <a:gd name="T71" fmla="*/ 2961 h 3447"/>
                <a:gd name="T72" fmla="*/ 2891 w 5561"/>
                <a:gd name="T73" fmla="*/ 2817 h 3447"/>
                <a:gd name="T74" fmla="*/ 3436 w 5561"/>
                <a:gd name="T75" fmla="*/ 2668 h 3447"/>
                <a:gd name="T76" fmla="*/ 3950 w 5561"/>
                <a:gd name="T77" fmla="*/ 2512 h 3447"/>
                <a:gd name="T78" fmla="*/ 4425 w 5561"/>
                <a:gd name="T79" fmla="*/ 2356 h 3447"/>
                <a:gd name="T80" fmla="*/ 4862 w 5561"/>
                <a:gd name="T81" fmla="*/ 2200 h 3447"/>
                <a:gd name="T82" fmla="*/ 5253 w 5561"/>
                <a:gd name="T83" fmla="*/ 2038 h 3447"/>
                <a:gd name="T84" fmla="*/ 5599 w 5561"/>
                <a:gd name="T85" fmla="*/ 1876 h 3447"/>
                <a:gd name="T86" fmla="*/ 5895 w 5561"/>
                <a:gd name="T87" fmla="*/ 1720 h 3447"/>
                <a:gd name="T88" fmla="*/ 6143 w 5561"/>
                <a:gd name="T89" fmla="*/ 1559 h 3447"/>
                <a:gd name="T90" fmla="*/ 6334 w 5561"/>
                <a:gd name="T91" fmla="*/ 1397 h 3447"/>
                <a:gd name="T92" fmla="*/ 6477 w 5561"/>
                <a:gd name="T93" fmla="*/ 1241 h 3447"/>
                <a:gd name="T94" fmla="*/ 6568 w 5561"/>
                <a:gd name="T95" fmla="*/ 1085 h 3447"/>
                <a:gd name="T96" fmla="*/ 6590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839 w 5740"/>
                <a:gd name="T1" fmla="*/ 0 h 2098"/>
                <a:gd name="T2" fmla="*/ 6719 w 5740"/>
                <a:gd name="T3" fmla="*/ 72 h 2098"/>
                <a:gd name="T4" fmla="*/ 6597 w 5740"/>
                <a:gd name="T5" fmla="*/ 138 h 2098"/>
                <a:gd name="T6" fmla="*/ 6461 w 5740"/>
                <a:gd name="T7" fmla="*/ 210 h 2098"/>
                <a:gd name="T8" fmla="*/ 6321 w 5740"/>
                <a:gd name="T9" fmla="*/ 276 h 2098"/>
                <a:gd name="T10" fmla="*/ 6020 w 5740"/>
                <a:gd name="T11" fmla="*/ 414 h 2098"/>
                <a:gd name="T12" fmla="*/ 5691 w 5740"/>
                <a:gd name="T13" fmla="*/ 552 h 2098"/>
                <a:gd name="T14" fmla="*/ 5335 w 5740"/>
                <a:gd name="T15" fmla="*/ 690 h 2098"/>
                <a:gd name="T16" fmla="*/ 4957 w 5740"/>
                <a:gd name="T17" fmla="*/ 827 h 2098"/>
                <a:gd name="T18" fmla="*/ 4559 w 5740"/>
                <a:gd name="T19" fmla="*/ 959 h 2098"/>
                <a:gd name="T20" fmla="*/ 4132 w 5740"/>
                <a:gd name="T21" fmla="*/ 1091 h 2098"/>
                <a:gd name="T22" fmla="*/ 3682 w 5740"/>
                <a:gd name="T23" fmla="*/ 1223 h 2098"/>
                <a:gd name="T24" fmla="*/ 3217 w 5740"/>
                <a:gd name="T25" fmla="*/ 1355 h 2098"/>
                <a:gd name="T26" fmla="*/ 2716 w 5740"/>
                <a:gd name="T27" fmla="*/ 1481 h 2098"/>
                <a:gd name="T28" fmla="*/ 2216 w 5740"/>
                <a:gd name="T29" fmla="*/ 1601 h 2098"/>
                <a:gd name="T30" fmla="*/ 1692 w 5740"/>
                <a:gd name="T31" fmla="*/ 1721 h 2098"/>
                <a:gd name="T32" fmla="*/ 1127 w 5740"/>
                <a:gd name="T33" fmla="*/ 1834 h 2098"/>
                <a:gd name="T34" fmla="*/ 5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89 w 5740"/>
                <a:gd name="T41" fmla="*/ 1990 h 2098"/>
                <a:gd name="T42" fmla="*/ 1119 w 5740"/>
                <a:gd name="T43" fmla="*/ 1882 h 2098"/>
                <a:gd name="T44" fmla="*/ 1677 w 5740"/>
                <a:gd name="T45" fmla="*/ 1763 h 2098"/>
                <a:gd name="T46" fmla="*/ 2195 w 5740"/>
                <a:gd name="T47" fmla="*/ 1649 h 2098"/>
                <a:gd name="T48" fmla="*/ 2696 w 5740"/>
                <a:gd name="T49" fmla="*/ 1523 h 2098"/>
                <a:gd name="T50" fmla="*/ 3195 w 5740"/>
                <a:gd name="T51" fmla="*/ 1397 h 2098"/>
                <a:gd name="T52" fmla="*/ 3654 w 5740"/>
                <a:gd name="T53" fmla="*/ 1271 h 2098"/>
                <a:gd name="T54" fmla="*/ 4104 w 5740"/>
                <a:gd name="T55" fmla="*/ 1139 h 2098"/>
                <a:gd name="T56" fmla="*/ 4531 w 5740"/>
                <a:gd name="T57" fmla="*/ 1007 h 2098"/>
                <a:gd name="T58" fmla="*/ 4929 w 5740"/>
                <a:gd name="T59" fmla="*/ 875 h 2098"/>
                <a:gd name="T60" fmla="*/ 5314 w 5740"/>
                <a:gd name="T61" fmla="*/ 737 h 2098"/>
                <a:gd name="T62" fmla="*/ 5669 w 5740"/>
                <a:gd name="T63" fmla="*/ 600 h 2098"/>
                <a:gd name="T64" fmla="*/ 6006 w 5740"/>
                <a:gd name="T65" fmla="*/ 462 h 2098"/>
                <a:gd name="T66" fmla="*/ 6308 w 5740"/>
                <a:gd name="T67" fmla="*/ 324 h 2098"/>
                <a:gd name="T68" fmla="*/ 6591 w 5740"/>
                <a:gd name="T69" fmla="*/ 186 h 2098"/>
                <a:gd name="T70" fmla="*/ 6839 w 5740"/>
                <a:gd name="T71" fmla="*/ 48 h 2098"/>
                <a:gd name="T72" fmla="*/ 6839 w 5740"/>
                <a:gd name="T73" fmla="*/ 0 h 2098"/>
                <a:gd name="T74" fmla="*/ 6839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319 w 1955"/>
                <a:gd name="T1" fmla="*/ 485 h 1265"/>
                <a:gd name="T2" fmla="*/ 2256 w 1955"/>
                <a:gd name="T3" fmla="*/ 390 h 1265"/>
                <a:gd name="T4" fmla="*/ 2101 w 1955"/>
                <a:gd name="T5" fmla="*/ 306 h 1265"/>
                <a:gd name="T6" fmla="*/ 1872 w 1955"/>
                <a:gd name="T7" fmla="*/ 228 h 1265"/>
                <a:gd name="T8" fmla="*/ 1572 w 1955"/>
                <a:gd name="T9" fmla="*/ 162 h 1265"/>
                <a:gd name="T10" fmla="*/ 1190 w 1955"/>
                <a:gd name="T11" fmla="*/ 102 h 1265"/>
                <a:gd name="T12" fmla="*/ 758 w 1955"/>
                <a:gd name="T13" fmla="*/ 54 h 1265"/>
                <a:gd name="T14" fmla="*/ 283 w 1955"/>
                <a:gd name="T15" fmla="*/ 18 h 1265"/>
                <a:gd name="T16" fmla="*/ 0 w 1955"/>
                <a:gd name="T17" fmla="*/ 12 h 1265"/>
                <a:gd name="T18" fmla="*/ 487 w 1955"/>
                <a:gd name="T19" fmla="*/ 48 h 1265"/>
                <a:gd name="T20" fmla="*/ 980 w 1955"/>
                <a:gd name="T21" fmla="*/ 90 h 1265"/>
                <a:gd name="T22" fmla="*/ 1372 w 1955"/>
                <a:gd name="T23" fmla="*/ 144 h 1265"/>
                <a:gd name="T24" fmla="*/ 1692 w 1955"/>
                <a:gd name="T25" fmla="*/ 204 h 1265"/>
                <a:gd name="T26" fmla="*/ 1943 w 1955"/>
                <a:gd name="T27" fmla="*/ 276 h 1265"/>
                <a:gd name="T28" fmla="*/ 2132 w 1955"/>
                <a:gd name="T29" fmla="*/ 360 h 1265"/>
                <a:gd name="T30" fmla="*/ 2235 w 1955"/>
                <a:gd name="T31" fmla="*/ 443 h 1265"/>
                <a:gd name="T32" fmla="*/ 2256 w 1955"/>
                <a:gd name="T33" fmla="*/ 539 h 1265"/>
                <a:gd name="T34" fmla="*/ 2202 w 1955"/>
                <a:gd name="T35" fmla="*/ 629 h 1265"/>
                <a:gd name="T36" fmla="*/ 2072 w 1955"/>
                <a:gd name="T37" fmla="*/ 719 h 1265"/>
                <a:gd name="T38" fmla="*/ 1872 w 1955"/>
                <a:gd name="T39" fmla="*/ 809 h 1265"/>
                <a:gd name="T40" fmla="*/ 1609 w 1955"/>
                <a:gd name="T41" fmla="*/ 899 h 1265"/>
                <a:gd name="T42" fmla="*/ 1294 w 1955"/>
                <a:gd name="T43" fmla="*/ 989 h 1265"/>
                <a:gd name="T44" fmla="*/ 908 w 1955"/>
                <a:gd name="T45" fmla="*/ 1073 h 1265"/>
                <a:gd name="T46" fmla="*/ 463 w 1955"/>
                <a:gd name="T47" fmla="*/ 1157 h 1265"/>
                <a:gd name="T48" fmla="*/ 0 w 1955"/>
                <a:gd name="T49" fmla="*/ 1241 h 1265"/>
                <a:gd name="T50" fmla="*/ 271 w 1955"/>
                <a:gd name="T51" fmla="*/ 1223 h 1265"/>
                <a:gd name="T52" fmla="*/ 722 w 1955"/>
                <a:gd name="T53" fmla="*/ 1139 h 1265"/>
                <a:gd name="T54" fmla="*/ 1125 w 1955"/>
                <a:gd name="T55" fmla="*/ 1049 h 1265"/>
                <a:gd name="T56" fmla="*/ 1490 w 1955"/>
                <a:gd name="T57" fmla="*/ 959 h 1265"/>
                <a:gd name="T58" fmla="*/ 1793 w 1955"/>
                <a:gd name="T59" fmla="*/ 863 h 1265"/>
                <a:gd name="T60" fmla="*/ 2036 w 1955"/>
                <a:gd name="T61" fmla="*/ 767 h 1265"/>
                <a:gd name="T62" fmla="*/ 2209 w 1955"/>
                <a:gd name="T63" fmla="*/ 677 h 1265"/>
                <a:gd name="T64" fmla="*/ 2298 w 1955"/>
                <a:gd name="T65" fmla="*/ 581 h 1265"/>
                <a:gd name="T66" fmla="*/ 2319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611 w 4694"/>
                <a:gd name="T1" fmla="*/ 797 h 2901"/>
                <a:gd name="T2" fmla="*/ 5575 w 4694"/>
                <a:gd name="T3" fmla="*/ 665 h 2901"/>
                <a:gd name="T4" fmla="*/ 5482 w 4694"/>
                <a:gd name="T5" fmla="*/ 540 h 2901"/>
                <a:gd name="T6" fmla="*/ 5339 w 4694"/>
                <a:gd name="T7" fmla="*/ 426 h 2901"/>
                <a:gd name="T8" fmla="*/ 5139 w 4694"/>
                <a:gd name="T9" fmla="*/ 312 h 2901"/>
                <a:gd name="T10" fmla="*/ 4880 w 4694"/>
                <a:gd name="T11" fmla="*/ 216 h 2901"/>
                <a:gd name="T12" fmla="*/ 4581 w 4694"/>
                <a:gd name="T13" fmla="*/ 120 h 2901"/>
                <a:gd name="T14" fmla="*/ 4230 w 4694"/>
                <a:gd name="T15" fmla="*/ 36 h 2901"/>
                <a:gd name="T16" fmla="*/ 3831 w 4694"/>
                <a:gd name="T17" fmla="*/ 0 h 2901"/>
                <a:gd name="T18" fmla="*/ 4230 w 4694"/>
                <a:gd name="T19" fmla="*/ 78 h 2901"/>
                <a:gd name="T20" fmla="*/ 4581 w 4694"/>
                <a:gd name="T21" fmla="*/ 162 h 2901"/>
                <a:gd name="T22" fmla="*/ 4880 w 4694"/>
                <a:gd name="T23" fmla="*/ 258 h 2901"/>
                <a:gd name="T24" fmla="*/ 5126 w 4694"/>
                <a:gd name="T25" fmla="*/ 366 h 2901"/>
                <a:gd name="T26" fmla="*/ 5312 w 4694"/>
                <a:gd name="T27" fmla="*/ 480 h 2901"/>
                <a:gd name="T28" fmla="*/ 5441 w 4694"/>
                <a:gd name="T29" fmla="*/ 605 h 2901"/>
                <a:gd name="T30" fmla="*/ 5510 w 4694"/>
                <a:gd name="T31" fmla="*/ 737 h 2901"/>
                <a:gd name="T32" fmla="*/ 5510 w 4694"/>
                <a:gd name="T33" fmla="*/ 875 h 2901"/>
                <a:gd name="T34" fmla="*/ 5462 w 4694"/>
                <a:gd name="T35" fmla="*/ 1001 h 2901"/>
                <a:gd name="T36" fmla="*/ 5369 w 4694"/>
                <a:gd name="T37" fmla="*/ 1127 h 2901"/>
                <a:gd name="T38" fmla="*/ 5225 w 4694"/>
                <a:gd name="T39" fmla="*/ 1259 h 2901"/>
                <a:gd name="T40" fmla="*/ 5041 w 4694"/>
                <a:gd name="T41" fmla="*/ 1385 h 2901"/>
                <a:gd name="T42" fmla="*/ 4810 w 4694"/>
                <a:gd name="T43" fmla="*/ 1517 h 2901"/>
                <a:gd name="T44" fmla="*/ 4543 w 4694"/>
                <a:gd name="T45" fmla="*/ 1648 h 2901"/>
                <a:gd name="T46" fmla="*/ 4239 w 4694"/>
                <a:gd name="T47" fmla="*/ 1774 h 2901"/>
                <a:gd name="T48" fmla="*/ 3896 w 4694"/>
                <a:gd name="T49" fmla="*/ 1906 h 2901"/>
                <a:gd name="T50" fmla="*/ 3519 w 4694"/>
                <a:gd name="T51" fmla="*/ 2032 h 2901"/>
                <a:gd name="T52" fmla="*/ 3103 w 4694"/>
                <a:gd name="T53" fmla="*/ 2164 h 2901"/>
                <a:gd name="T54" fmla="*/ 2654 w 4694"/>
                <a:gd name="T55" fmla="*/ 2284 h 2901"/>
                <a:gd name="T56" fmla="*/ 2180 w 4694"/>
                <a:gd name="T57" fmla="*/ 2410 h 2901"/>
                <a:gd name="T58" fmla="*/ 1676 w 4694"/>
                <a:gd name="T59" fmla="*/ 2530 h 2901"/>
                <a:gd name="T60" fmla="*/ 596 w 4694"/>
                <a:gd name="T61" fmla="*/ 2757 h 2901"/>
                <a:gd name="T62" fmla="*/ 0 w 4694"/>
                <a:gd name="T63" fmla="*/ 2901 h 2901"/>
                <a:gd name="T64" fmla="*/ 1150 w 4694"/>
                <a:gd name="T65" fmla="*/ 2674 h 2901"/>
                <a:gd name="T66" fmla="*/ 1957 w 4694"/>
                <a:gd name="T67" fmla="*/ 2494 h 2901"/>
                <a:gd name="T68" fmla="*/ 2463 w 4694"/>
                <a:gd name="T69" fmla="*/ 2374 h 2901"/>
                <a:gd name="T70" fmla="*/ 2928 w 4694"/>
                <a:gd name="T71" fmla="*/ 2248 h 2901"/>
                <a:gd name="T72" fmla="*/ 3365 w 4694"/>
                <a:gd name="T73" fmla="*/ 2116 h 2901"/>
                <a:gd name="T74" fmla="*/ 3767 w 4694"/>
                <a:gd name="T75" fmla="*/ 1984 h 2901"/>
                <a:gd name="T76" fmla="*/ 4138 w 4694"/>
                <a:gd name="T77" fmla="*/ 1858 h 2901"/>
                <a:gd name="T78" fmla="*/ 4467 w 4694"/>
                <a:gd name="T79" fmla="*/ 1720 h 2901"/>
                <a:gd name="T80" fmla="*/ 4761 w 4694"/>
                <a:gd name="T81" fmla="*/ 1589 h 2901"/>
                <a:gd name="T82" fmla="*/ 5013 w 4694"/>
                <a:gd name="T83" fmla="*/ 1457 h 2901"/>
                <a:gd name="T84" fmla="*/ 5225 w 4694"/>
                <a:gd name="T85" fmla="*/ 1325 h 2901"/>
                <a:gd name="T86" fmla="*/ 5390 w 4694"/>
                <a:gd name="T87" fmla="*/ 1193 h 2901"/>
                <a:gd name="T88" fmla="*/ 5510 w 4694"/>
                <a:gd name="T89" fmla="*/ 1061 h 2901"/>
                <a:gd name="T90" fmla="*/ 5582 w 4694"/>
                <a:gd name="T91" fmla="*/ 935 h 2901"/>
                <a:gd name="T92" fmla="*/ 5605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493 w 3761"/>
                <a:gd name="T1" fmla="*/ 719 h 2356"/>
                <a:gd name="T2" fmla="*/ 4459 w 3761"/>
                <a:gd name="T3" fmla="*/ 599 h 2356"/>
                <a:gd name="T4" fmla="*/ 4367 w 3761"/>
                <a:gd name="T5" fmla="*/ 486 h 2356"/>
                <a:gd name="T6" fmla="*/ 4208 w 3761"/>
                <a:gd name="T7" fmla="*/ 378 h 2356"/>
                <a:gd name="T8" fmla="*/ 4002 w 3761"/>
                <a:gd name="T9" fmla="*/ 282 h 2356"/>
                <a:gd name="T10" fmla="*/ 3737 w 3761"/>
                <a:gd name="T11" fmla="*/ 192 h 2356"/>
                <a:gd name="T12" fmla="*/ 3423 w 3761"/>
                <a:gd name="T13" fmla="*/ 108 h 2356"/>
                <a:gd name="T14" fmla="*/ 3056 w 3761"/>
                <a:gd name="T15" fmla="*/ 36 h 2356"/>
                <a:gd name="T16" fmla="*/ 2660 w 3761"/>
                <a:gd name="T17" fmla="*/ 0 h 2356"/>
                <a:gd name="T18" fmla="*/ 3080 w 3761"/>
                <a:gd name="T19" fmla="*/ 72 h 2356"/>
                <a:gd name="T20" fmla="*/ 3437 w 3761"/>
                <a:gd name="T21" fmla="*/ 150 h 2356"/>
                <a:gd name="T22" fmla="*/ 3751 w 3761"/>
                <a:gd name="T23" fmla="*/ 234 h 2356"/>
                <a:gd name="T24" fmla="*/ 4002 w 3761"/>
                <a:gd name="T25" fmla="*/ 330 h 2356"/>
                <a:gd name="T26" fmla="*/ 4200 w 3761"/>
                <a:gd name="T27" fmla="*/ 432 h 2356"/>
                <a:gd name="T28" fmla="*/ 4333 w 3761"/>
                <a:gd name="T29" fmla="*/ 545 h 2356"/>
                <a:gd name="T30" fmla="*/ 4403 w 3761"/>
                <a:gd name="T31" fmla="*/ 665 h 2356"/>
                <a:gd name="T32" fmla="*/ 4409 w 3761"/>
                <a:gd name="T33" fmla="*/ 791 h 2356"/>
                <a:gd name="T34" fmla="*/ 4367 w 3761"/>
                <a:gd name="T35" fmla="*/ 887 h 2356"/>
                <a:gd name="T36" fmla="*/ 4295 w 3761"/>
                <a:gd name="T37" fmla="*/ 989 h 2356"/>
                <a:gd name="T38" fmla="*/ 4180 w 3761"/>
                <a:gd name="T39" fmla="*/ 1091 h 2356"/>
                <a:gd name="T40" fmla="*/ 4030 w 3761"/>
                <a:gd name="T41" fmla="*/ 1187 h 2356"/>
                <a:gd name="T42" fmla="*/ 3852 w 3761"/>
                <a:gd name="T43" fmla="*/ 1289 h 2356"/>
                <a:gd name="T44" fmla="*/ 3636 w 3761"/>
                <a:gd name="T45" fmla="*/ 1391 h 2356"/>
                <a:gd name="T46" fmla="*/ 3386 w 3761"/>
                <a:gd name="T47" fmla="*/ 1493 h 2356"/>
                <a:gd name="T48" fmla="*/ 3116 w 3761"/>
                <a:gd name="T49" fmla="*/ 1589 h 2356"/>
                <a:gd name="T50" fmla="*/ 2483 w 3761"/>
                <a:gd name="T51" fmla="*/ 1786 h 2356"/>
                <a:gd name="T52" fmla="*/ 1742 w 3761"/>
                <a:gd name="T53" fmla="*/ 1972 h 2356"/>
                <a:gd name="T54" fmla="*/ 923 w 3761"/>
                <a:gd name="T55" fmla="*/ 2158 h 2356"/>
                <a:gd name="T56" fmla="*/ 0 w 3761"/>
                <a:gd name="T57" fmla="*/ 2326 h 2356"/>
                <a:gd name="T58" fmla="*/ 457 w 3761"/>
                <a:gd name="T59" fmla="*/ 2272 h 2356"/>
                <a:gd name="T60" fmla="*/ 1366 w 3761"/>
                <a:gd name="T61" fmla="*/ 2092 h 2356"/>
                <a:gd name="T62" fmla="*/ 2166 w 3761"/>
                <a:gd name="T63" fmla="*/ 1900 h 2356"/>
                <a:gd name="T64" fmla="*/ 2861 w 3761"/>
                <a:gd name="T65" fmla="*/ 1702 h 2356"/>
                <a:gd name="T66" fmla="*/ 3170 w 3761"/>
                <a:gd name="T67" fmla="*/ 1607 h 2356"/>
                <a:gd name="T68" fmla="*/ 3445 w 3761"/>
                <a:gd name="T69" fmla="*/ 1505 h 2356"/>
                <a:gd name="T70" fmla="*/ 3694 w 3761"/>
                <a:gd name="T71" fmla="*/ 1403 h 2356"/>
                <a:gd name="T72" fmla="*/ 3917 w 3761"/>
                <a:gd name="T73" fmla="*/ 1301 h 2356"/>
                <a:gd name="T74" fmla="*/ 4102 w 3761"/>
                <a:gd name="T75" fmla="*/ 1193 h 2356"/>
                <a:gd name="T76" fmla="*/ 4251 w 3761"/>
                <a:gd name="T77" fmla="*/ 1091 h 2356"/>
                <a:gd name="T78" fmla="*/ 4367 w 3761"/>
                <a:gd name="T79" fmla="*/ 989 h 2356"/>
                <a:gd name="T80" fmla="*/ 4445 w 3761"/>
                <a:gd name="T81" fmla="*/ 887 h 2356"/>
                <a:gd name="T82" fmla="*/ 448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470 w 2924"/>
                <a:gd name="T1" fmla="*/ 647 h 1846"/>
                <a:gd name="T2" fmla="*/ 3412 w 2924"/>
                <a:gd name="T3" fmla="*/ 528 h 1846"/>
                <a:gd name="T4" fmla="*/ 3270 w 2924"/>
                <a:gd name="T5" fmla="*/ 414 h 1846"/>
                <a:gd name="T6" fmla="*/ 3037 w 2924"/>
                <a:gd name="T7" fmla="*/ 318 h 1846"/>
                <a:gd name="T8" fmla="*/ 2730 w 2924"/>
                <a:gd name="T9" fmla="*/ 228 h 1846"/>
                <a:gd name="T10" fmla="*/ 2355 w 2924"/>
                <a:gd name="T11" fmla="*/ 150 h 1846"/>
                <a:gd name="T12" fmla="*/ 1908 w 2924"/>
                <a:gd name="T13" fmla="*/ 78 h 1846"/>
                <a:gd name="T14" fmla="*/ 1402 w 2924"/>
                <a:gd name="T15" fmla="*/ 24 h 1846"/>
                <a:gd name="T16" fmla="*/ 806 w 2924"/>
                <a:gd name="T17" fmla="*/ 0 h 1846"/>
                <a:gd name="T18" fmla="*/ 1414 w 2924"/>
                <a:gd name="T19" fmla="*/ 48 h 1846"/>
                <a:gd name="T20" fmla="*/ 1929 w 2924"/>
                <a:gd name="T21" fmla="*/ 108 h 1846"/>
                <a:gd name="T22" fmla="*/ 2383 w 2924"/>
                <a:gd name="T23" fmla="*/ 180 h 1846"/>
                <a:gd name="T24" fmla="*/ 2758 w 2924"/>
                <a:gd name="T25" fmla="*/ 264 h 1846"/>
                <a:gd name="T26" fmla="*/ 3051 w 2924"/>
                <a:gd name="T27" fmla="*/ 360 h 1846"/>
                <a:gd name="T28" fmla="*/ 3270 w 2924"/>
                <a:gd name="T29" fmla="*/ 468 h 1846"/>
                <a:gd name="T30" fmla="*/ 3379 w 2924"/>
                <a:gd name="T31" fmla="*/ 587 h 1846"/>
                <a:gd name="T32" fmla="*/ 3399 w 2924"/>
                <a:gd name="T33" fmla="*/ 713 h 1846"/>
                <a:gd name="T34" fmla="*/ 3372 w 2924"/>
                <a:gd name="T35" fmla="*/ 785 h 1846"/>
                <a:gd name="T36" fmla="*/ 3319 w 2924"/>
                <a:gd name="T37" fmla="*/ 857 h 1846"/>
                <a:gd name="T38" fmla="*/ 3113 w 2924"/>
                <a:gd name="T39" fmla="*/ 1001 h 1846"/>
                <a:gd name="T40" fmla="*/ 2811 w 2924"/>
                <a:gd name="T41" fmla="*/ 1145 h 1846"/>
                <a:gd name="T42" fmla="*/ 2411 w 2924"/>
                <a:gd name="T43" fmla="*/ 1289 h 1846"/>
                <a:gd name="T44" fmla="*/ 1929 w 2924"/>
                <a:gd name="T45" fmla="*/ 1433 h 1846"/>
                <a:gd name="T46" fmla="*/ 1366 w 2924"/>
                <a:gd name="T47" fmla="*/ 1571 h 1846"/>
                <a:gd name="T48" fmla="*/ 716 w 2924"/>
                <a:gd name="T49" fmla="*/ 1702 h 1846"/>
                <a:gd name="T50" fmla="*/ 0 w 2924"/>
                <a:gd name="T51" fmla="*/ 1828 h 1846"/>
                <a:gd name="T52" fmla="*/ 367 w 2924"/>
                <a:gd name="T53" fmla="*/ 1780 h 1846"/>
                <a:gd name="T54" fmla="*/ 1065 w 2924"/>
                <a:gd name="T55" fmla="*/ 1648 h 1846"/>
                <a:gd name="T56" fmla="*/ 1685 w 2924"/>
                <a:gd name="T57" fmla="*/ 1511 h 1846"/>
                <a:gd name="T58" fmla="*/ 2222 w 2924"/>
                <a:gd name="T59" fmla="*/ 1367 h 1846"/>
                <a:gd name="T60" fmla="*/ 2675 w 2924"/>
                <a:gd name="T61" fmla="*/ 1223 h 1846"/>
                <a:gd name="T62" fmla="*/ 3037 w 2924"/>
                <a:gd name="T63" fmla="*/ 1079 h 1846"/>
                <a:gd name="T64" fmla="*/ 3299 w 2924"/>
                <a:gd name="T65" fmla="*/ 929 h 1846"/>
                <a:gd name="T66" fmla="*/ 3412 w 2924"/>
                <a:gd name="T67" fmla="*/ 815 h 1846"/>
                <a:gd name="T68" fmla="*/ 3456 w 2924"/>
                <a:gd name="T69" fmla="*/ 743 h 1846"/>
                <a:gd name="T70" fmla="*/ 3470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687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794 w 1488"/>
                <a:gd name="T7" fmla="*/ 186 h 204"/>
                <a:gd name="T8" fmla="*/ 1687 w 1488"/>
                <a:gd name="T9" fmla="*/ 204 h 204"/>
                <a:gd name="T10" fmla="*/ 1687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29 w 323"/>
                  <a:gd name="T13" fmla="*/ 18 h 162"/>
                  <a:gd name="T14" fmla="*/ 295 w 323"/>
                  <a:gd name="T15" fmla="*/ 54 h 162"/>
                  <a:gd name="T16" fmla="*/ 343 w 323"/>
                  <a:gd name="T17" fmla="*/ 90 h 162"/>
                  <a:gd name="T18" fmla="*/ 373 w 323"/>
                  <a:gd name="T19" fmla="*/ 114 h 162"/>
                  <a:gd name="T20" fmla="*/ 379 w 323"/>
                  <a:gd name="T21" fmla="*/ 126 h 162"/>
                  <a:gd name="T22" fmla="*/ 379 w 323"/>
                  <a:gd name="T23" fmla="*/ 126 h 162"/>
                  <a:gd name="T24" fmla="*/ 27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390 w 1250"/>
                  <a:gd name="T1" fmla="*/ 641 h 923"/>
                  <a:gd name="T2" fmla="*/ 1390 w 1250"/>
                  <a:gd name="T3" fmla="*/ 473 h 923"/>
                  <a:gd name="T4" fmla="*/ 1360 w 1250"/>
                  <a:gd name="T5" fmla="*/ 384 h 923"/>
                  <a:gd name="T6" fmla="*/ 1336 w 1250"/>
                  <a:gd name="T7" fmla="*/ 288 h 923"/>
                  <a:gd name="T8" fmla="*/ 1263 w 1250"/>
                  <a:gd name="T9" fmla="*/ 174 h 923"/>
                  <a:gd name="T10" fmla="*/ 1167 w 1250"/>
                  <a:gd name="T11" fmla="*/ 96 h 923"/>
                  <a:gd name="T12" fmla="*/ 1143 w 1250"/>
                  <a:gd name="T13" fmla="*/ 72 h 923"/>
                  <a:gd name="T14" fmla="*/ 1059 w 1250"/>
                  <a:gd name="T15" fmla="*/ 18 h 923"/>
                  <a:gd name="T16" fmla="*/ 987 w 1250"/>
                  <a:gd name="T17" fmla="*/ 6 h 923"/>
                  <a:gd name="T18" fmla="*/ 845 w 1250"/>
                  <a:gd name="T19" fmla="*/ 24 h 923"/>
                  <a:gd name="T20" fmla="*/ 776 w 1250"/>
                  <a:gd name="T21" fmla="*/ 42 h 923"/>
                  <a:gd name="T22" fmla="*/ 680 w 1250"/>
                  <a:gd name="T23" fmla="*/ 120 h 923"/>
                  <a:gd name="T24" fmla="*/ 644 w 1250"/>
                  <a:gd name="T25" fmla="*/ 228 h 923"/>
                  <a:gd name="T26" fmla="*/ 621 w 1250"/>
                  <a:gd name="T27" fmla="*/ 348 h 923"/>
                  <a:gd name="T28" fmla="*/ 505 w 1250"/>
                  <a:gd name="T29" fmla="*/ 479 h 923"/>
                  <a:gd name="T30" fmla="*/ 469 w 1250"/>
                  <a:gd name="T31" fmla="*/ 539 h 923"/>
                  <a:gd name="T32" fmla="*/ 409 w 1250"/>
                  <a:gd name="T33" fmla="*/ 599 h 923"/>
                  <a:gd name="T34" fmla="*/ 361 w 1250"/>
                  <a:gd name="T35" fmla="*/ 629 h 923"/>
                  <a:gd name="T36" fmla="*/ 349 w 1250"/>
                  <a:gd name="T37" fmla="*/ 635 h 923"/>
                  <a:gd name="T38" fmla="*/ 31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96 w 1250"/>
                  <a:gd name="T47" fmla="*/ 869 h 923"/>
                  <a:gd name="T48" fmla="*/ 752 w 1250"/>
                  <a:gd name="T49" fmla="*/ 827 h 923"/>
                  <a:gd name="T50" fmla="*/ 827 w 1250"/>
                  <a:gd name="T51" fmla="*/ 725 h 923"/>
                  <a:gd name="T52" fmla="*/ 818 w 1250"/>
                  <a:gd name="T53" fmla="*/ 611 h 923"/>
                  <a:gd name="T54" fmla="*/ 944 w 1250"/>
                  <a:gd name="T55" fmla="*/ 551 h 923"/>
                  <a:gd name="T56" fmla="*/ 1047 w 1250"/>
                  <a:gd name="T57" fmla="*/ 449 h 923"/>
                  <a:gd name="T58" fmla="*/ 1077 w 1250"/>
                  <a:gd name="T59" fmla="*/ 414 h 923"/>
                  <a:gd name="T60" fmla="*/ 1159 w 1250"/>
                  <a:gd name="T61" fmla="*/ 318 h 923"/>
                  <a:gd name="T62" fmla="*/ 1223 w 1250"/>
                  <a:gd name="T63" fmla="*/ 336 h 923"/>
                  <a:gd name="T64" fmla="*/ 1342 w 1250"/>
                  <a:gd name="T65" fmla="*/ 617 h 923"/>
                  <a:gd name="T66" fmla="*/ 1336 w 1250"/>
                  <a:gd name="T67" fmla="*/ 689 h 923"/>
                  <a:gd name="T68" fmla="*/ 1372 w 1250"/>
                  <a:gd name="T69" fmla="*/ 749 h 923"/>
                  <a:gd name="T70" fmla="*/ 1430 w 1250"/>
                  <a:gd name="T71" fmla="*/ 713 h 923"/>
                  <a:gd name="T72" fmla="*/ 1475 w 1250"/>
                  <a:gd name="T73" fmla="*/ 749 h 923"/>
                  <a:gd name="T74" fmla="*/ 1490 w 1250"/>
                  <a:gd name="T75" fmla="*/ 743 h 923"/>
                  <a:gd name="T76" fmla="*/ 818 w 1250"/>
                  <a:gd name="T77" fmla="*/ 264 h 923"/>
                  <a:gd name="T78" fmla="*/ 952 w 1250"/>
                  <a:gd name="T79" fmla="*/ 372 h 923"/>
                  <a:gd name="T80" fmla="*/ 926 w 1250"/>
                  <a:gd name="T81" fmla="*/ 443 h 923"/>
                  <a:gd name="T82" fmla="*/ 836 w 1250"/>
                  <a:gd name="T83" fmla="*/ 515 h 923"/>
                  <a:gd name="T84" fmla="*/ 770 w 1250"/>
                  <a:gd name="T85" fmla="*/ 569 h 923"/>
                  <a:gd name="T86" fmla="*/ 728 w 1250"/>
                  <a:gd name="T87" fmla="*/ 593 h 923"/>
                  <a:gd name="T88" fmla="*/ 686 w 1250"/>
                  <a:gd name="T89" fmla="*/ 617 h 923"/>
                  <a:gd name="T90" fmla="*/ 674 w 1250"/>
                  <a:gd name="T91" fmla="*/ 707 h 923"/>
                  <a:gd name="T92" fmla="*/ 409 w 1250"/>
                  <a:gd name="T93" fmla="*/ 755 h 923"/>
                  <a:gd name="T94" fmla="*/ 445 w 1250"/>
                  <a:gd name="T95" fmla="*/ 641 h 923"/>
                  <a:gd name="T96" fmla="*/ 493 w 1250"/>
                  <a:gd name="T97" fmla="*/ 647 h 923"/>
                  <a:gd name="T98" fmla="*/ 529 w 1250"/>
                  <a:gd name="T99" fmla="*/ 617 h 923"/>
                  <a:gd name="T100" fmla="*/ 680 w 1250"/>
                  <a:gd name="T101" fmla="*/ 515 h 923"/>
                  <a:gd name="T102" fmla="*/ 728 w 1250"/>
                  <a:gd name="T103" fmla="*/ 473 h 923"/>
                  <a:gd name="T104" fmla="*/ 752 w 1250"/>
                  <a:gd name="T105" fmla="*/ 396 h 923"/>
                  <a:gd name="T106" fmla="*/ 752 w 1250"/>
                  <a:gd name="T107" fmla="*/ 378 h 923"/>
                  <a:gd name="T108" fmla="*/ 776 w 1250"/>
                  <a:gd name="T109" fmla="*/ 270 h 923"/>
                  <a:gd name="T110" fmla="*/ 800 w 1250"/>
                  <a:gd name="T111" fmla="*/ 192 h 923"/>
                  <a:gd name="T112" fmla="*/ 818 w 1250"/>
                  <a:gd name="T113" fmla="*/ 264 h 923"/>
                  <a:gd name="T114" fmla="*/ 644 w 1250"/>
                  <a:gd name="T115" fmla="*/ 455 h 923"/>
                  <a:gd name="T116" fmla="*/ 7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104 w 72"/>
                  <a:gd name="T3" fmla="*/ 24 h 54"/>
                  <a:gd name="T4" fmla="*/ 124 w 72"/>
                  <a:gd name="T5" fmla="*/ 12 h 54"/>
                  <a:gd name="T6" fmla="*/ 136 w 72"/>
                  <a:gd name="T7" fmla="*/ 6 h 54"/>
                  <a:gd name="T8" fmla="*/ 148 w 72"/>
                  <a:gd name="T9" fmla="*/ 0 h 54"/>
                  <a:gd name="T10" fmla="*/ 9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43 w 287"/>
                  <a:gd name="T1" fmla="*/ 0 h 84"/>
                  <a:gd name="T2" fmla="*/ 0 w 287"/>
                  <a:gd name="T3" fmla="*/ 84 h 84"/>
                  <a:gd name="T4" fmla="*/ 224 w 287"/>
                  <a:gd name="T5" fmla="*/ 36 h 84"/>
                  <a:gd name="T6" fmla="*/ 114 w 287"/>
                  <a:gd name="T7" fmla="*/ 60 h 84"/>
                  <a:gd name="T8" fmla="*/ 332 w 287"/>
                  <a:gd name="T9" fmla="*/ 18 h 84"/>
                  <a:gd name="T10" fmla="*/ 343 w 287"/>
                  <a:gd name="T11" fmla="*/ 0 h 84"/>
                  <a:gd name="T12" fmla="*/ 34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9209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9210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527C-B2FC-4D79-9B3E-F4B3E4111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3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6BB30-EBA5-405E-9C79-9AAAA8A87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6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8F24E-4B37-4894-BE8C-7DA814B7A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  <a:defRPr/>
              </a:pPr>
              <a:endParaRPr kumimoji="1" lang="ru-RU" sz="2400" b="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  <a:defRPr/>
              </a:pPr>
              <a:endParaRPr kumimoji="1" lang="ru-RU" sz="2400" b="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  <a:defRPr/>
              </a:pPr>
              <a:endParaRPr kumimoji="1" lang="ru-RU" sz="2400" b="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  <a:defRPr/>
              </a:pPr>
              <a:endParaRPr kumimoji="1" lang="ru-RU" sz="2400" b="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>
                    <a:spcBef>
                      <a:spcPct val="50000"/>
                    </a:spcBef>
                    <a:defRPr/>
                  </a:pPr>
                  <a:endParaRPr kumimoji="1" lang="ru-RU" sz="2400" b="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>
                    <a:spcBef>
                      <a:spcPct val="50000"/>
                    </a:spcBef>
                    <a:defRPr/>
                  </a:pPr>
                  <a:endParaRPr kumimoji="1" lang="ru-RU" sz="2400" b="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>
                    <a:spcBef>
                      <a:spcPct val="50000"/>
                    </a:spcBef>
                    <a:defRPr/>
                  </a:pPr>
                  <a:endParaRPr kumimoji="1" lang="ru-RU" sz="2400" b="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algn="l">
                    <a:spcBef>
                      <a:spcPct val="50000"/>
                    </a:spcBef>
                    <a:defRPr/>
                  </a:pPr>
                  <a:endParaRPr kumimoji="1" lang="ru-RU" sz="2400" b="0"/>
                </a:p>
              </p:txBody>
            </p:sp>
          </p:grpSp>
        </p:grpSp>
      </p:grpSp>
      <p:sp>
        <p:nvSpPr>
          <p:cNvPr id="6164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6AC7-ABAE-4D6F-9FA9-70B754DE4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26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F6665-C066-4627-81D4-6AF9AF20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4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20E0C-41B5-4D71-860B-6BE865ED7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08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FC2C-BAF9-4E76-8351-8E42AAAFC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59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56C0-8020-4EA1-BE7C-8784D6AAB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88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1864-5B80-4F2F-8A27-3599C50BE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629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6FC8-3C5C-4F05-93CA-5B08DFC7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96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71DF-CB8E-4A6F-A5AC-3454B9892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12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284F-C9BD-46E0-A87D-9D5F2D4BB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02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D0E1-C9DD-4430-B06B-264BCA78A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61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E0E3-AB11-4A56-BCB5-535B21257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83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2B69E-B7F3-4FF9-92B6-084F39B20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9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00188" y="228600"/>
            <a:ext cx="7491412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5D08-1EDB-4862-AF37-B566B5D0A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594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500188" y="1524000"/>
            <a:ext cx="7491412" cy="47148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8B5C-E180-4949-9A4D-92B2EBF71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93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4B17-8962-493A-82FB-DB91F0131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22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4F4F-3B2A-445C-A836-A6ECCD8C3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987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28600"/>
            <a:ext cx="74914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21300" y="1524000"/>
            <a:ext cx="3670300" cy="2281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321300" y="3957638"/>
            <a:ext cx="3670300" cy="22812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A90FF-1743-41BF-B593-C66926D8C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9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DCAE7-28F2-40DB-AFFF-691D76FA9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9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5358E-0583-4A6B-B388-2EE7E1632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5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A36D-D021-45BA-9B46-5542BC5E2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7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D1544-793C-4D62-9B04-41169B56B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36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36B2-E947-4F23-A315-31505C279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00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479F-BB9B-4022-829C-960147961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6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C46EA-8168-47C2-A153-734B66CA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1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799 w 3934"/>
                <a:gd name="T3" fmla="*/ 1331 h 1505"/>
                <a:gd name="T4" fmla="*/ 1437 w 3934"/>
                <a:gd name="T5" fmla="*/ 1157 h 1505"/>
                <a:gd name="T6" fmla="*/ 2048 w 3934"/>
                <a:gd name="T7" fmla="*/ 977 h 1505"/>
                <a:gd name="T8" fmla="*/ 2631 w 3934"/>
                <a:gd name="T9" fmla="*/ 792 h 1505"/>
                <a:gd name="T10" fmla="*/ 2918 w 3934"/>
                <a:gd name="T11" fmla="*/ 696 h 1505"/>
                <a:gd name="T12" fmla="*/ 3188 w 3934"/>
                <a:gd name="T13" fmla="*/ 606 h 1505"/>
                <a:gd name="T14" fmla="*/ 3457 w 3934"/>
                <a:gd name="T15" fmla="*/ 510 h 1505"/>
                <a:gd name="T16" fmla="*/ 3724 w 3934"/>
                <a:gd name="T17" fmla="*/ 420 h 1505"/>
                <a:gd name="T18" fmla="*/ 3970 w 3934"/>
                <a:gd name="T19" fmla="*/ 324 h 1505"/>
                <a:gd name="T20" fmla="*/ 4211 w 3934"/>
                <a:gd name="T21" fmla="*/ 234 h 1505"/>
                <a:gd name="T22" fmla="*/ 4446 w 3934"/>
                <a:gd name="T23" fmla="*/ 138 h 1505"/>
                <a:gd name="T24" fmla="*/ 4665 w 3934"/>
                <a:gd name="T25" fmla="*/ 48 h 1505"/>
                <a:gd name="T26" fmla="*/ 4665 w 3934"/>
                <a:gd name="T27" fmla="*/ 0 h 1505"/>
                <a:gd name="T28" fmla="*/ 4438 w 3934"/>
                <a:gd name="T29" fmla="*/ 96 h 1505"/>
                <a:gd name="T30" fmla="*/ 4196 w 3934"/>
                <a:gd name="T31" fmla="*/ 192 h 1505"/>
                <a:gd name="T32" fmla="*/ 3948 w 3934"/>
                <a:gd name="T33" fmla="*/ 288 h 1505"/>
                <a:gd name="T34" fmla="*/ 3698 w 3934"/>
                <a:gd name="T35" fmla="*/ 384 h 1505"/>
                <a:gd name="T36" fmla="*/ 3422 w 3934"/>
                <a:gd name="T37" fmla="*/ 480 h 1505"/>
                <a:gd name="T38" fmla="*/ 3143 w 3934"/>
                <a:gd name="T39" fmla="*/ 576 h 1505"/>
                <a:gd name="T40" fmla="*/ 2856 w 3934"/>
                <a:gd name="T41" fmla="*/ 672 h 1505"/>
                <a:gd name="T42" fmla="*/ 2569 w 3934"/>
                <a:gd name="T43" fmla="*/ 768 h 1505"/>
                <a:gd name="T44" fmla="*/ 2261 w 3934"/>
                <a:gd name="T45" fmla="*/ 864 h 1505"/>
                <a:gd name="T46" fmla="*/ 1955 w 3934"/>
                <a:gd name="T47" fmla="*/ 960 h 1505"/>
                <a:gd name="T48" fmla="*/ 1324 w 3934"/>
                <a:gd name="T49" fmla="*/ 1145 h 1505"/>
                <a:gd name="T50" fmla="*/ 6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662 w 1728"/>
                <a:gd name="T3" fmla="*/ 527 h 689"/>
                <a:gd name="T4" fmla="*/ 1131 w 1728"/>
                <a:gd name="T5" fmla="*/ 365 h 689"/>
                <a:gd name="T6" fmla="*/ 1367 w 1728"/>
                <a:gd name="T7" fmla="*/ 287 h 689"/>
                <a:gd name="T8" fmla="*/ 1587 w 1728"/>
                <a:gd name="T9" fmla="*/ 203 h 689"/>
                <a:gd name="T10" fmla="*/ 1827 w 1728"/>
                <a:gd name="T11" fmla="*/ 126 h 689"/>
                <a:gd name="T12" fmla="*/ 2029 w 1728"/>
                <a:gd name="T13" fmla="*/ 48 h 689"/>
                <a:gd name="T14" fmla="*/ 2029 w 1728"/>
                <a:gd name="T15" fmla="*/ 0 h 689"/>
                <a:gd name="T16" fmla="*/ 1804 w 1728"/>
                <a:gd name="T17" fmla="*/ 84 h 689"/>
                <a:gd name="T18" fmla="*/ 1551 w 1728"/>
                <a:gd name="T19" fmla="*/ 167 h 689"/>
                <a:gd name="T20" fmla="*/ 1311 w 1728"/>
                <a:gd name="T21" fmla="*/ 257 h 689"/>
                <a:gd name="T22" fmla="*/ 1071 w 1728"/>
                <a:gd name="T23" fmla="*/ 341 h 689"/>
                <a:gd name="T24" fmla="*/ 51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6597 w 5561"/>
                <a:gd name="T1" fmla="*/ 929 h 3447"/>
                <a:gd name="T2" fmla="*/ 6568 w 5561"/>
                <a:gd name="T3" fmla="*/ 773 h 3447"/>
                <a:gd name="T4" fmla="*/ 6470 w 5561"/>
                <a:gd name="T5" fmla="*/ 629 h 3447"/>
                <a:gd name="T6" fmla="*/ 6320 w 5561"/>
                <a:gd name="T7" fmla="*/ 492 h 3447"/>
                <a:gd name="T8" fmla="*/ 6107 w 5561"/>
                <a:gd name="T9" fmla="*/ 366 h 3447"/>
                <a:gd name="T10" fmla="*/ 5838 w 5561"/>
                <a:gd name="T11" fmla="*/ 252 h 3447"/>
                <a:gd name="T12" fmla="*/ 5519 w 5561"/>
                <a:gd name="T13" fmla="*/ 144 h 3447"/>
                <a:gd name="T14" fmla="*/ 5149 w 5561"/>
                <a:gd name="T15" fmla="*/ 48 h 3447"/>
                <a:gd name="T16" fmla="*/ 4743 w 5561"/>
                <a:gd name="T17" fmla="*/ 0 h 3447"/>
                <a:gd name="T18" fmla="*/ 5172 w 5561"/>
                <a:gd name="T19" fmla="*/ 90 h 3447"/>
                <a:gd name="T20" fmla="*/ 5540 w 5561"/>
                <a:gd name="T21" fmla="*/ 192 h 3447"/>
                <a:gd name="T22" fmla="*/ 5852 w 5561"/>
                <a:gd name="T23" fmla="*/ 306 h 3447"/>
                <a:gd name="T24" fmla="*/ 6107 w 5561"/>
                <a:gd name="T25" fmla="*/ 426 h 3447"/>
                <a:gd name="T26" fmla="*/ 6305 w 5561"/>
                <a:gd name="T27" fmla="*/ 557 h 3447"/>
                <a:gd name="T28" fmla="*/ 6442 w 5561"/>
                <a:gd name="T29" fmla="*/ 701 h 3447"/>
                <a:gd name="T30" fmla="*/ 6512 w 5561"/>
                <a:gd name="T31" fmla="*/ 851 h 3447"/>
                <a:gd name="T32" fmla="*/ 6512 w 5561"/>
                <a:gd name="T33" fmla="*/ 1013 h 3447"/>
                <a:gd name="T34" fmla="*/ 6456 w 5561"/>
                <a:gd name="T35" fmla="*/ 1163 h 3447"/>
                <a:gd name="T36" fmla="*/ 6341 w 5561"/>
                <a:gd name="T37" fmla="*/ 1319 h 3447"/>
                <a:gd name="T38" fmla="*/ 6171 w 5561"/>
                <a:gd name="T39" fmla="*/ 1475 h 3447"/>
                <a:gd name="T40" fmla="*/ 5952 w 5561"/>
                <a:gd name="T41" fmla="*/ 1630 h 3447"/>
                <a:gd name="T42" fmla="*/ 5682 w 5561"/>
                <a:gd name="T43" fmla="*/ 1786 h 3447"/>
                <a:gd name="T44" fmla="*/ 5368 w 5561"/>
                <a:gd name="T45" fmla="*/ 1948 h 3447"/>
                <a:gd name="T46" fmla="*/ 5000 w 5561"/>
                <a:gd name="T47" fmla="*/ 2104 h 3447"/>
                <a:gd name="T48" fmla="*/ 4597 w 5561"/>
                <a:gd name="T49" fmla="*/ 2260 h 3447"/>
                <a:gd name="T50" fmla="*/ 4150 w 5561"/>
                <a:gd name="T51" fmla="*/ 2416 h 3447"/>
                <a:gd name="T52" fmla="*/ 3662 w 5561"/>
                <a:gd name="T53" fmla="*/ 2566 h 3447"/>
                <a:gd name="T54" fmla="*/ 3131 w 5561"/>
                <a:gd name="T55" fmla="*/ 2715 h 3447"/>
                <a:gd name="T56" fmla="*/ 2570 w 5561"/>
                <a:gd name="T57" fmla="*/ 2865 h 3447"/>
                <a:gd name="T58" fmla="*/ 1970 w 5561"/>
                <a:gd name="T59" fmla="*/ 3009 h 3447"/>
                <a:gd name="T60" fmla="*/ 1357 w 5561"/>
                <a:gd name="T61" fmla="*/ 3147 h 3447"/>
                <a:gd name="T62" fmla="*/ 692 w 5561"/>
                <a:gd name="T63" fmla="*/ 3279 h 3447"/>
                <a:gd name="T64" fmla="*/ 0 w 5561"/>
                <a:gd name="T65" fmla="*/ 3447 h 3447"/>
                <a:gd name="T66" fmla="*/ 1035 w 5561"/>
                <a:gd name="T67" fmla="*/ 3249 h 3447"/>
                <a:gd name="T68" fmla="*/ 1683 w 5561"/>
                <a:gd name="T69" fmla="*/ 3105 h 3447"/>
                <a:gd name="T70" fmla="*/ 2297 w 5561"/>
                <a:gd name="T71" fmla="*/ 2961 h 3447"/>
                <a:gd name="T72" fmla="*/ 2891 w 5561"/>
                <a:gd name="T73" fmla="*/ 2817 h 3447"/>
                <a:gd name="T74" fmla="*/ 3436 w 5561"/>
                <a:gd name="T75" fmla="*/ 2668 h 3447"/>
                <a:gd name="T76" fmla="*/ 3950 w 5561"/>
                <a:gd name="T77" fmla="*/ 2512 h 3447"/>
                <a:gd name="T78" fmla="*/ 4425 w 5561"/>
                <a:gd name="T79" fmla="*/ 2356 h 3447"/>
                <a:gd name="T80" fmla="*/ 4862 w 5561"/>
                <a:gd name="T81" fmla="*/ 2200 h 3447"/>
                <a:gd name="T82" fmla="*/ 5253 w 5561"/>
                <a:gd name="T83" fmla="*/ 2038 h 3447"/>
                <a:gd name="T84" fmla="*/ 5599 w 5561"/>
                <a:gd name="T85" fmla="*/ 1876 h 3447"/>
                <a:gd name="T86" fmla="*/ 5895 w 5561"/>
                <a:gd name="T87" fmla="*/ 1720 h 3447"/>
                <a:gd name="T88" fmla="*/ 6143 w 5561"/>
                <a:gd name="T89" fmla="*/ 1559 h 3447"/>
                <a:gd name="T90" fmla="*/ 6334 w 5561"/>
                <a:gd name="T91" fmla="*/ 1397 h 3447"/>
                <a:gd name="T92" fmla="*/ 6477 w 5561"/>
                <a:gd name="T93" fmla="*/ 1241 h 3447"/>
                <a:gd name="T94" fmla="*/ 6568 w 5561"/>
                <a:gd name="T95" fmla="*/ 1085 h 3447"/>
                <a:gd name="T96" fmla="*/ 6590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8150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6839 w 5740"/>
                <a:gd name="T1" fmla="*/ 0 h 2098"/>
                <a:gd name="T2" fmla="*/ 6719 w 5740"/>
                <a:gd name="T3" fmla="*/ 72 h 2098"/>
                <a:gd name="T4" fmla="*/ 6597 w 5740"/>
                <a:gd name="T5" fmla="*/ 138 h 2098"/>
                <a:gd name="T6" fmla="*/ 6461 w 5740"/>
                <a:gd name="T7" fmla="*/ 210 h 2098"/>
                <a:gd name="T8" fmla="*/ 6321 w 5740"/>
                <a:gd name="T9" fmla="*/ 276 h 2098"/>
                <a:gd name="T10" fmla="*/ 6020 w 5740"/>
                <a:gd name="T11" fmla="*/ 414 h 2098"/>
                <a:gd name="T12" fmla="*/ 5691 w 5740"/>
                <a:gd name="T13" fmla="*/ 552 h 2098"/>
                <a:gd name="T14" fmla="*/ 5335 w 5740"/>
                <a:gd name="T15" fmla="*/ 690 h 2098"/>
                <a:gd name="T16" fmla="*/ 4957 w 5740"/>
                <a:gd name="T17" fmla="*/ 827 h 2098"/>
                <a:gd name="T18" fmla="*/ 4559 w 5740"/>
                <a:gd name="T19" fmla="*/ 959 h 2098"/>
                <a:gd name="T20" fmla="*/ 4132 w 5740"/>
                <a:gd name="T21" fmla="*/ 1091 h 2098"/>
                <a:gd name="T22" fmla="*/ 3682 w 5740"/>
                <a:gd name="T23" fmla="*/ 1223 h 2098"/>
                <a:gd name="T24" fmla="*/ 3217 w 5740"/>
                <a:gd name="T25" fmla="*/ 1355 h 2098"/>
                <a:gd name="T26" fmla="*/ 2716 w 5740"/>
                <a:gd name="T27" fmla="*/ 1481 h 2098"/>
                <a:gd name="T28" fmla="*/ 2216 w 5740"/>
                <a:gd name="T29" fmla="*/ 1601 h 2098"/>
                <a:gd name="T30" fmla="*/ 1692 w 5740"/>
                <a:gd name="T31" fmla="*/ 1721 h 2098"/>
                <a:gd name="T32" fmla="*/ 1127 w 5740"/>
                <a:gd name="T33" fmla="*/ 1834 h 2098"/>
                <a:gd name="T34" fmla="*/ 5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589 w 5740"/>
                <a:gd name="T41" fmla="*/ 1990 h 2098"/>
                <a:gd name="T42" fmla="*/ 1119 w 5740"/>
                <a:gd name="T43" fmla="*/ 1882 h 2098"/>
                <a:gd name="T44" fmla="*/ 1677 w 5740"/>
                <a:gd name="T45" fmla="*/ 1763 h 2098"/>
                <a:gd name="T46" fmla="*/ 2195 w 5740"/>
                <a:gd name="T47" fmla="*/ 1649 h 2098"/>
                <a:gd name="T48" fmla="*/ 2696 w 5740"/>
                <a:gd name="T49" fmla="*/ 1523 h 2098"/>
                <a:gd name="T50" fmla="*/ 3195 w 5740"/>
                <a:gd name="T51" fmla="*/ 1397 h 2098"/>
                <a:gd name="T52" fmla="*/ 3654 w 5740"/>
                <a:gd name="T53" fmla="*/ 1271 h 2098"/>
                <a:gd name="T54" fmla="*/ 4104 w 5740"/>
                <a:gd name="T55" fmla="*/ 1139 h 2098"/>
                <a:gd name="T56" fmla="*/ 4531 w 5740"/>
                <a:gd name="T57" fmla="*/ 1007 h 2098"/>
                <a:gd name="T58" fmla="*/ 4929 w 5740"/>
                <a:gd name="T59" fmla="*/ 875 h 2098"/>
                <a:gd name="T60" fmla="*/ 5314 w 5740"/>
                <a:gd name="T61" fmla="*/ 737 h 2098"/>
                <a:gd name="T62" fmla="*/ 5669 w 5740"/>
                <a:gd name="T63" fmla="*/ 600 h 2098"/>
                <a:gd name="T64" fmla="*/ 6006 w 5740"/>
                <a:gd name="T65" fmla="*/ 462 h 2098"/>
                <a:gd name="T66" fmla="*/ 6308 w 5740"/>
                <a:gd name="T67" fmla="*/ 324 h 2098"/>
                <a:gd name="T68" fmla="*/ 6591 w 5740"/>
                <a:gd name="T69" fmla="*/ 186 h 2098"/>
                <a:gd name="T70" fmla="*/ 6839 w 5740"/>
                <a:gd name="T71" fmla="*/ 48 h 2098"/>
                <a:gd name="T72" fmla="*/ 6839 w 5740"/>
                <a:gd name="T73" fmla="*/ 0 h 2098"/>
                <a:gd name="T74" fmla="*/ 6839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2319 w 1955"/>
                <a:gd name="T1" fmla="*/ 485 h 1265"/>
                <a:gd name="T2" fmla="*/ 2256 w 1955"/>
                <a:gd name="T3" fmla="*/ 390 h 1265"/>
                <a:gd name="T4" fmla="*/ 2101 w 1955"/>
                <a:gd name="T5" fmla="*/ 306 h 1265"/>
                <a:gd name="T6" fmla="*/ 1872 w 1955"/>
                <a:gd name="T7" fmla="*/ 228 h 1265"/>
                <a:gd name="T8" fmla="*/ 1572 w 1955"/>
                <a:gd name="T9" fmla="*/ 162 h 1265"/>
                <a:gd name="T10" fmla="*/ 1190 w 1955"/>
                <a:gd name="T11" fmla="*/ 102 h 1265"/>
                <a:gd name="T12" fmla="*/ 758 w 1955"/>
                <a:gd name="T13" fmla="*/ 54 h 1265"/>
                <a:gd name="T14" fmla="*/ 283 w 1955"/>
                <a:gd name="T15" fmla="*/ 18 h 1265"/>
                <a:gd name="T16" fmla="*/ 0 w 1955"/>
                <a:gd name="T17" fmla="*/ 12 h 1265"/>
                <a:gd name="T18" fmla="*/ 487 w 1955"/>
                <a:gd name="T19" fmla="*/ 48 h 1265"/>
                <a:gd name="T20" fmla="*/ 980 w 1955"/>
                <a:gd name="T21" fmla="*/ 90 h 1265"/>
                <a:gd name="T22" fmla="*/ 1372 w 1955"/>
                <a:gd name="T23" fmla="*/ 144 h 1265"/>
                <a:gd name="T24" fmla="*/ 1692 w 1955"/>
                <a:gd name="T25" fmla="*/ 204 h 1265"/>
                <a:gd name="T26" fmla="*/ 1943 w 1955"/>
                <a:gd name="T27" fmla="*/ 276 h 1265"/>
                <a:gd name="T28" fmla="*/ 2132 w 1955"/>
                <a:gd name="T29" fmla="*/ 360 h 1265"/>
                <a:gd name="T30" fmla="*/ 2235 w 1955"/>
                <a:gd name="T31" fmla="*/ 443 h 1265"/>
                <a:gd name="T32" fmla="*/ 2256 w 1955"/>
                <a:gd name="T33" fmla="*/ 539 h 1265"/>
                <a:gd name="T34" fmla="*/ 2202 w 1955"/>
                <a:gd name="T35" fmla="*/ 629 h 1265"/>
                <a:gd name="T36" fmla="*/ 2072 w 1955"/>
                <a:gd name="T37" fmla="*/ 719 h 1265"/>
                <a:gd name="T38" fmla="*/ 1872 w 1955"/>
                <a:gd name="T39" fmla="*/ 809 h 1265"/>
                <a:gd name="T40" fmla="*/ 1609 w 1955"/>
                <a:gd name="T41" fmla="*/ 899 h 1265"/>
                <a:gd name="T42" fmla="*/ 1294 w 1955"/>
                <a:gd name="T43" fmla="*/ 989 h 1265"/>
                <a:gd name="T44" fmla="*/ 908 w 1955"/>
                <a:gd name="T45" fmla="*/ 1073 h 1265"/>
                <a:gd name="T46" fmla="*/ 463 w 1955"/>
                <a:gd name="T47" fmla="*/ 1157 h 1265"/>
                <a:gd name="T48" fmla="*/ 0 w 1955"/>
                <a:gd name="T49" fmla="*/ 1241 h 1265"/>
                <a:gd name="T50" fmla="*/ 271 w 1955"/>
                <a:gd name="T51" fmla="*/ 1223 h 1265"/>
                <a:gd name="T52" fmla="*/ 722 w 1955"/>
                <a:gd name="T53" fmla="*/ 1139 h 1265"/>
                <a:gd name="T54" fmla="*/ 1125 w 1955"/>
                <a:gd name="T55" fmla="*/ 1049 h 1265"/>
                <a:gd name="T56" fmla="*/ 1490 w 1955"/>
                <a:gd name="T57" fmla="*/ 959 h 1265"/>
                <a:gd name="T58" fmla="*/ 1793 w 1955"/>
                <a:gd name="T59" fmla="*/ 863 h 1265"/>
                <a:gd name="T60" fmla="*/ 2036 w 1955"/>
                <a:gd name="T61" fmla="*/ 767 h 1265"/>
                <a:gd name="T62" fmla="*/ 2209 w 1955"/>
                <a:gd name="T63" fmla="*/ 677 h 1265"/>
                <a:gd name="T64" fmla="*/ 2298 w 1955"/>
                <a:gd name="T65" fmla="*/ 581 h 1265"/>
                <a:gd name="T66" fmla="*/ 2319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5611 w 4694"/>
                <a:gd name="T1" fmla="*/ 797 h 2901"/>
                <a:gd name="T2" fmla="*/ 5575 w 4694"/>
                <a:gd name="T3" fmla="*/ 665 h 2901"/>
                <a:gd name="T4" fmla="*/ 5482 w 4694"/>
                <a:gd name="T5" fmla="*/ 540 h 2901"/>
                <a:gd name="T6" fmla="*/ 5339 w 4694"/>
                <a:gd name="T7" fmla="*/ 426 h 2901"/>
                <a:gd name="T8" fmla="*/ 5139 w 4694"/>
                <a:gd name="T9" fmla="*/ 312 h 2901"/>
                <a:gd name="T10" fmla="*/ 4880 w 4694"/>
                <a:gd name="T11" fmla="*/ 216 h 2901"/>
                <a:gd name="T12" fmla="*/ 4581 w 4694"/>
                <a:gd name="T13" fmla="*/ 120 h 2901"/>
                <a:gd name="T14" fmla="*/ 4230 w 4694"/>
                <a:gd name="T15" fmla="*/ 36 h 2901"/>
                <a:gd name="T16" fmla="*/ 3831 w 4694"/>
                <a:gd name="T17" fmla="*/ 0 h 2901"/>
                <a:gd name="T18" fmla="*/ 4230 w 4694"/>
                <a:gd name="T19" fmla="*/ 78 h 2901"/>
                <a:gd name="T20" fmla="*/ 4581 w 4694"/>
                <a:gd name="T21" fmla="*/ 162 h 2901"/>
                <a:gd name="T22" fmla="*/ 4880 w 4694"/>
                <a:gd name="T23" fmla="*/ 258 h 2901"/>
                <a:gd name="T24" fmla="*/ 5126 w 4694"/>
                <a:gd name="T25" fmla="*/ 366 h 2901"/>
                <a:gd name="T26" fmla="*/ 5312 w 4694"/>
                <a:gd name="T27" fmla="*/ 480 h 2901"/>
                <a:gd name="T28" fmla="*/ 5441 w 4694"/>
                <a:gd name="T29" fmla="*/ 605 h 2901"/>
                <a:gd name="T30" fmla="*/ 5510 w 4694"/>
                <a:gd name="T31" fmla="*/ 737 h 2901"/>
                <a:gd name="T32" fmla="*/ 5510 w 4694"/>
                <a:gd name="T33" fmla="*/ 875 h 2901"/>
                <a:gd name="T34" fmla="*/ 5462 w 4694"/>
                <a:gd name="T35" fmla="*/ 1001 h 2901"/>
                <a:gd name="T36" fmla="*/ 5369 w 4694"/>
                <a:gd name="T37" fmla="*/ 1127 h 2901"/>
                <a:gd name="T38" fmla="*/ 5225 w 4694"/>
                <a:gd name="T39" fmla="*/ 1259 h 2901"/>
                <a:gd name="T40" fmla="*/ 5041 w 4694"/>
                <a:gd name="T41" fmla="*/ 1385 h 2901"/>
                <a:gd name="T42" fmla="*/ 4810 w 4694"/>
                <a:gd name="T43" fmla="*/ 1517 h 2901"/>
                <a:gd name="T44" fmla="*/ 4543 w 4694"/>
                <a:gd name="T45" fmla="*/ 1648 h 2901"/>
                <a:gd name="T46" fmla="*/ 4239 w 4694"/>
                <a:gd name="T47" fmla="*/ 1774 h 2901"/>
                <a:gd name="T48" fmla="*/ 3896 w 4694"/>
                <a:gd name="T49" fmla="*/ 1906 h 2901"/>
                <a:gd name="T50" fmla="*/ 3519 w 4694"/>
                <a:gd name="T51" fmla="*/ 2032 h 2901"/>
                <a:gd name="T52" fmla="*/ 3103 w 4694"/>
                <a:gd name="T53" fmla="*/ 2164 h 2901"/>
                <a:gd name="T54" fmla="*/ 2654 w 4694"/>
                <a:gd name="T55" fmla="*/ 2284 h 2901"/>
                <a:gd name="T56" fmla="*/ 2180 w 4694"/>
                <a:gd name="T57" fmla="*/ 2410 h 2901"/>
                <a:gd name="T58" fmla="*/ 1676 w 4694"/>
                <a:gd name="T59" fmla="*/ 2530 h 2901"/>
                <a:gd name="T60" fmla="*/ 596 w 4694"/>
                <a:gd name="T61" fmla="*/ 2757 h 2901"/>
                <a:gd name="T62" fmla="*/ 0 w 4694"/>
                <a:gd name="T63" fmla="*/ 2901 h 2901"/>
                <a:gd name="T64" fmla="*/ 1150 w 4694"/>
                <a:gd name="T65" fmla="*/ 2674 h 2901"/>
                <a:gd name="T66" fmla="*/ 1957 w 4694"/>
                <a:gd name="T67" fmla="*/ 2494 h 2901"/>
                <a:gd name="T68" fmla="*/ 2463 w 4694"/>
                <a:gd name="T69" fmla="*/ 2374 h 2901"/>
                <a:gd name="T70" fmla="*/ 2928 w 4694"/>
                <a:gd name="T71" fmla="*/ 2248 h 2901"/>
                <a:gd name="T72" fmla="*/ 3365 w 4694"/>
                <a:gd name="T73" fmla="*/ 2116 h 2901"/>
                <a:gd name="T74" fmla="*/ 3767 w 4694"/>
                <a:gd name="T75" fmla="*/ 1984 h 2901"/>
                <a:gd name="T76" fmla="*/ 4138 w 4694"/>
                <a:gd name="T77" fmla="*/ 1858 h 2901"/>
                <a:gd name="T78" fmla="*/ 4467 w 4694"/>
                <a:gd name="T79" fmla="*/ 1720 h 2901"/>
                <a:gd name="T80" fmla="*/ 4761 w 4694"/>
                <a:gd name="T81" fmla="*/ 1589 h 2901"/>
                <a:gd name="T82" fmla="*/ 5013 w 4694"/>
                <a:gd name="T83" fmla="*/ 1457 h 2901"/>
                <a:gd name="T84" fmla="*/ 5225 w 4694"/>
                <a:gd name="T85" fmla="*/ 1325 h 2901"/>
                <a:gd name="T86" fmla="*/ 5390 w 4694"/>
                <a:gd name="T87" fmla="*/ 1193 h 2901"/>
                <a:gd name="T88" fmla="*/ 5510 w 4694"/>
                <a:gd name="T89" fmla="*/ 1061 h 2901"/>
                <a:gd name="T90" fmla="*/ 5582 w 4694"/>
                <a:gd name="T91" fmla="*/ 935 h 2901"/>
                <a:gd name="T92" fmla="*/ 5605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4493 w 3761"/>
                <a:gd name="T1" fmla="*/ 719 h 2356"/>
                <a:gd name="T2" fmla="*/ 4459 w 3761"/>
                <a:gd name="T3" fmla="*/ 599 h 2356"/>
                <a:gd name="T4" fmla="*/ 4367 w 3761"/>
                <a:gd name="T5" fmla="*/ 486 h 2356"/>
                <a:gd name="T6" fmla="*/ 4208 w 3761"/>
                <a:gd name="T7" fmla="*/ 378 h 2356"/>
                <a:gd name="T8" fmla="*/ 4002 w 3761"/>
                <a:gd name="T9" fmla="*/ 282 h 2356"/>
                <a:gd name="T10" fmla="*/ 3737 w 3761"/>
                <a:gd name="T11" fmla="*/ 192 h 2356"/>
                <a:gd name="T12" fmla="*/ 3423 w 3761"/>
                <a:gd name="T13" fmla="*/ 108 h 2356"/>
                <a:gd name="T14" fmla="*/ 3056 w 3761"/>
                <a:gd name="T15" fmla="*/ 36 h 2356"/>
                <a:gd name="T16" fmla="*/ 2660 w 3761"/>
                <a:gd name="T17" fmla="*/ 0 h 2356"/>
                <a:gd name="T18" fmla="*/ 3080 w 3761"/>
                <a:gd name="T19" fmla="*/ 72 h 2356"/>
                <a:gd name="T20" fmla="*/ 3437 w 3761"/>
                <a:gd name="T21" fmla="*/ 150 h 2356"/>
                <a:gd name="T22" fmla="*/ 3751 w 3761"/>
                <a:gd name="T23" fmla="*/ 234 h 2356"/>
                <a:gd name="T24" fmla="*/ 4002 w 3761"/>
                <a:gd name="T25" fmla="*/ 330 h 2356"/>
                <a:gd name="T26" fmla="*/ 4200 w 3761"/>
                <a:gd name="T27" fmla="*/ 432 h 2356"/>
                <a:gd name="T28" fmla="*/ 4333 w 3761"/>
                <a:gd name="T29" fmla="*/ 545 h 2356"/>
                <a:gd name="T30" fmla="*/ 4403 w 3761"/>
                <a:gd name="T31" fmla="*/ 665 h 2356"/>
                <a:gd name="T32" fmla="*/ 4409 w 3761"/>
                <a:gd name="T33" fmla="*/ 791 h 2356"/>
                <a:gd name="T34" fmla="*/ 4367 w 3761"/>
                <a:gd name="T35" fmla="*/ 887 h 2356"/>
                <a:gd name="T36" fmla="*/ 4295 w 3761"/>
                <a:gd name="T37" fmla="*/ 989 h 2356"/>
                <a:gd name="T38" fmla="*/ 4180 w 3761"/>
                <a:gd name="T39" fmla="*/ 1091 h 2356"/>
                <a:gd name="T40" fmla="*/ 4030 w 3761"/>
                <a:gd name="T41" fmla="*/ 1187 h 2356"/>
                <a:gd name="T42" fmla="*/ 3852 w 3761"/>
                <a:gd name="T43" fmla="*/ 1289 h 2356"/>
                <a:gd name="T44" fmla="*/ 3636 w 3761"/>
                <a:gd name="T45" fmla="*/ 1391 h 2356"/>
                <a:gd name="T46" fmla="*/ 3386 w 3761"/>
                <a:gd name="T47" fmla="*/ 1493 h 2356"/>
                <a:gd name="T48" fmla="*/ 3116 w 3761"/>
                <a:gd name="T49" fmla="*/ 1589 h 2356"/>
                <a:gd name="T50" fmla="*/ 2483 w 3761"/>
                <a:gd name="T51" fmla="*/ 1786 h 2356"/>
                <a:gd name="T52" fmla="*/ 1742 w 3761"/>
                <a:gd name="T53" fmla="*/ 1972 h 2356"/>
                <a:gd name="T54" fmla="*/ 923 w 3761"/>
                <a:gd name="T55" fmla="*/ 2158 h 2356"/>
                <a:gd name="T56" fmla="*/ 0 w 3761"/>
                <a:gd name="T57" fmla="*/ 2326 h 2356"/>
                <a:gd name="T58" fmla="*/ 457 w 3761"/>
                <a:gd name="T59" fmla="*/ 2272 h 2356"/>
                <a:gd name="T60" fmla="*/ 1366 w 3761"/>
                <a:gd name="T61" fmla="*/ 2092 h 2356"/>
                <a:gd name="T62" fmla="*/ 2166 w 3761"/>
                <a:gd name="T63" fmla="*/ 1900 h 2356"/>
                <a:gd name="T64" fmla="*/ 2861 w 3761"/>
                <a:gd name="T65" fmla="*/ 1702 h 2356"/>
                <a:gd name="T66" fmla="*/ 3170 w 3761"/>
                <a:gd name="T67" fmla="*/ 1607 h 2356"/>
                <a:gd name="T68" fmla="*/ 3445 w 3761"/>
                <a:gd name="T69" fmla="*/ 1505 h 2356"/>
                <a:gd name="T70" fmla="*/ 3694 w 3761"/>
                <a:gd name="T71" fmla="*/ 1403 h 2356"/>
                <a:gd name="T72" fmla="*/ 3917 w 3761"/>
                <a:gd name="T73" fmla="*/ 1301 h 2356"/>
                <a:gd name="T74" fmla="*/ 4102 w 3761"/>
                <a:gd name="T75" fmla="*/ 1193 h 2356"/>
                <a:gd name="T76" fmla="*/ 4251 w 3761"/>
                <a:gd name="T77" fmla="*/ 1091 h 2356"/>
                <a:gd name="T78" fmla="*/ 4367 w 3761"/>
                <a:gd name="T79" fmla="*/ 989 h 2356"/>
                <a:gd name="T80" fmla="*/ 4445 w 3761"/>
                <a:gd name="T81" fmla="*/ 887 h 2356"/>
                <a:gd name="T82" fmla="*/ 448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3470 w 2924"/>
                <a:gd name="T1" fmla="*/ 647 h 1846"/>
                <a:gd name="T2" fmla="*/ 3412 w 2924"/>
                <a:gd name="T3" fmla="*/ 528 h 1846"/>
                <a:gd name="T4" fmla="*/ 3270 w 2924"/>
                <a:gd name="T5" fmla="*/ 414 h 1846"/>
                <a:gd name="T6" fmla="*/ 3037 w 2924"/>
                <a:gd name="T7" fmla="*/ 318 h 1846"/>
                <a:gd name="T8" fmla="*/ 2730 w 2924"/>
                <a:gd name="T9" fmla="*/ 228 h 1846"/>
                <a:gd name="T10" fmla="*/ 2355 w 2924"/>
                <a:gd name="T11" fmla="*/ 150 h 1846"/>
                <a:gd name="T12" fmla="*/ 1908 w 2924"/>
                <a:gd name="T13" fmla="*/ 78 h 1846"/>
                <a:gd name="T14" fmla="*/ 1402 w 2924"/>
                <a:gd name="T15" fmla="*/ 24 h 1846"/>
                <a:gd name="T16" fmla="*/ 806 w 2924"/>
                <a:gd name="T17" fmla="*/ 0 h 1846"/>
                <a:gd name="T18" fmla="*/ 1414 w 2924"/>
                <a:gd name="T19" fmla="*/ 48 h 1846"/>
                <a:gd name="T20" fmla="*/ 1929 w 2924"/>
                <a:gd name="T21" fmla="*/ 108 h 1846"/>
                <a:gd name="T22" fmla="*/ 2383 w 2924"/>
                <a:gd name="T23" fmla="*/ 180 h 1846"/>
                <a:gd name="T24" fmla="*/ 2758 w 2924"/>
                <a:gd name="T25" fmla="*/ 264 h 1846"/>
                <a:gd name="T26" fmla="*/ 3051 w 2924"/>
                <a:gd name="T27" fmla="*/ 360 h 1846"/>
                <a:gd name="T28" fmla="*/ 3270 w 2924"/>
                <a:gd name="T29" fmla="*/ 468 h 1846"/>
                <a:gd name="T30" fmla="*/ 3379 w 2924"/>
                <a:gd name="T31" fmla="*/ 587 h 1846"/>
                <a:gd name="T32" fmla="*/ 3399 w 2924"/>
                <a:gd name="T33" fmla="*/ 713 h 1846"/>
                <a:gd name="T34" fmla="*/ 3372 w 2924"/>
                <a:gd name="T35" fmla="*/ 785 h 1846"/>
                <a:gd name="T36" fmla="*/ 3319 w 2924"/>
                <a:gd name="T37" fmla="*/ 857 h 1846"/>
                <a:gd name="T38" fmla="*/ 3113 w 2924"/>
                <a:gd name="T39" fmla="*/ 1001 h 1846"/>
                <a:gd name="T40" fmla="*/ 2811 w 2924"/>
                <a:gd name="T41" fmla="*/ 1145 h 1846"/>
                <a:gd name="T42" fmla="*/ 2411 w 2924"/>
                <a:gd name="T43" fmla="*/ 1289 h 1846"/>
                <a:gd name="T44" fmla="*/ 1929 w 2924"/>
                <a:gd name="T45" fmla="*/ 1433 h 1846"/>
                <a:gd name="T46" fmla="*/ 1366 w 2924"/>
                <a:gd name="T47" fmla="*/ 1571 h 1846"/>
                <a:gd name="T48" fmla="*/ 716 w 2924"/>
                <a:gd name="T49" fmla="*/ 1702 h 1846"/>
                <a:gd name="T50" fmla="*/ 0 w 2924"/>
                <a:gd name="T51" fmla="*/ 1828 h 1846"/>
                <a:gd name="T52" fmla="*/ 367 w 2924"/>
                <a:gd name="T53" fmla="*/ 1780 h 1846"/>
                <a:gd name="T54" fmla="*/ 1065 w 2924"/>
                <a:gd name="T55" fmla="*/ 1648 h 1846"/>
                <a:gd name="T56" fmla="*/ 1685 w 2924"/>
                <a:gd name="T57" fmla="*/ 1511 h 1846"/>
                <a:gd name="T58" fmla="*/ 2222 w 2924"/>
                <a:gd name="T59" fmla="*/ 1367 h 1846"/>
                <a:gd name="T60" fmla="*/ 2675 w 2924"/>
                <a:gd name="T61" fmla="*/ 1223 h 1846"/>
                <a:gd name="T62" fmla="*/ 3037 w 2924"/>
                <a:gd name="T63" fmla="*/ 1079 h 1846"/>
                <a:gd name="T64" fmla="*/ 3299 w 2924"/>
                <a:gd name="T65" fmla="*/ 929 h 1846"/>
                <a:gd name="T66" fmla="*/ 3412 w 2924"/>
                <a:gd name="T67" fmla="*/ 815 h 1846"/>
                <a:gd name="T68" fmla="*/ 3456 w 2924"/>
                <a:gd name="T69" fmla="*/ 743 h 1846"/>
                <a:gd name="T70" fmla="*/ 3470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687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794 w 1488"/>
                <a:gd name="T7" fmla="*/ 186 h 204"/>
                <a:gd name="T8" fmla="*/ 1687 w 1488"/>
                <a:gd name="T9" fmla="*/ 204 h 204"/>
                <a:gd name="T10" fmla="*/ 1687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ru-RU" altLang="ru-RU" smtClean="0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229 w 323"/>
                  <a:gd name="T13" fmla="*/ 18 h 162"/>
                  <a:gd name="T14" fmla="*/ 295 w 323"/>
                  <a:gd name="T15" fmla="*/ 54 h 162"/>
                  <a:gd name="T16" fmla="*/ 343 w 323"/>
                  <a:gd name="T17" fmla="*/ 90 h 162"/>
                  <a:gd name="T18" fmla="*/ 373 w 323"/>
                  <a:gd name="T19" fmla="*/ 114 h 162"/>
                  <a:gd name="T20" fmla="*/ 379 w 323"/>
                  <a:gd name="T21" fmla="*/ 126 h 162"/>
                  <a:gd name="T22" fmla="*/ 379 w 323"/>
                  <a:gd name="T23" fmla="*/ 126 h 162"/>
                  <a:gd name="T24" fmla="*/ 27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390 w 1250"/>
                  <a:gd name="T1" fmla="*/ 641 h 923"/>
                  <a:gd name="T2" fmla="*/ 1390 w 1250"/>
                  <a:gd name="T3" fmla="*/ 473 h 923"/>
                  <a:gd name="T4" fmla="*/ 1360 w 1250"/>
                  <a:gd name="T5" fmla="*/ 384 h 923"/>
                  <a:gd name="T6" fmla="*/ 1336 w 1250"/>
                  <a:gd name="T7" fmla="*/ 288 h 923"/>
                  <a:gd name="T8" fmla="*/ 1263 w 1250"/>
                  <a:gd name="T9" fmla="*/ 174 h 923"/>
                  <a:gd name="T10" fmla="*/ 1167 w 1250"/>
                  <a:gd name="T11" fmla="*/ 96 h 923"/>
                  <a:gd name="T12" fmla="*/ 1143 w 1250"/>
                  <a:gd name="T13" fmla="*/ 72 h 923"/>
                  <a:gd name="T14" fmla="*/ 1059 w 1250"/>
                  <a:gd name="T15" fmla="*/ 18 h 923"/>
                  <a:gd name="T16" fmla="*/ 987 w 1250"/>
                  <a:gd name="T17" fmla="*/ 6 h 923"/>
                  <a:gd name="T18" fmla="*/ 845 w 1250"/>
                  <a:gd name="T19" fmla="*/ 24 h 923"/>
                  <a:gd name="T20" fmla="*/ 776 w 1250"/>
                  <a:gd name="T21" fmla="*/ 42 h 923"/>
                  <a:gd name="T22" fmla="*/ 680 w 1250"/>
                  <a:gd name="T23" fmla="*/ 120 h 923"/>
                  <a:gd name="T24" fmla="*/ 644 w 1250"/>
                  <a:gd name="T25" fmla="*/ 228 h 923"/>
                  <a:gd name="T26" fmla="*/ 621 w 1250"/>
                  <a:gd name="T27" fmla="*/ 348 h 923"/>
                  <a:gd name="T28" fmla="*/ 505 w 1250"/>
                  <a:gd name="T29" fmla="*/ 479 h 923"/>
                  <a:gd name="T30" fmla="*/ 469 w 1250"/>
                  <a:gd name="T31" fmla="*/ 539 h 923"/>
                  <a:gd name="T32" fmla="*/ 409 w 1250"/>
                  <a:gd name="T33" fmla="*/ 599 h 923"/>
                  <a:gd name="T34" fmla="*/ 361 w 1250"/>
                  <a:gd name="T35" fmla="*/ 629 h 923"/>
                  <a:gd name="T36" fmla="*/ 349 w 1250"/>
                  <a:gd name="T37" fmla="*/ 635 h 923"/>
                  <a:gd name="T38" fmla="*/ 31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96 w 1250"/>
                  <a:gd name="T47" fmla="*/ 869 h 923"/>
                  <a:gd name="T48" fmla="*/ 752 w 1250"/>
                  <a:gd name="T49" fmla="*/ 827 h 923"/>
                  <a:gd name="T50" fmla="*/ 827 w 1250"/>
                  <a:gd name="T51" fmla="*/ 725 h 923"/>
                  <a:gd name="T52" fmla="*/ 818 w 1250"/>
                  <a:gd name="T53" fmla="*/ 611 h 923"/>
                  <a:gd name="T54" fmla="*/ 944 w 1250"/>
                  <a:gd name="T55" fmla="*/ 551 h 923"/>
                  <a:gd name="T56" fmla="*/ 1047 w 1250"/>
                  <a:gd name="T57" fmla="*/ 449 h 923"/>
                  <a:gd name="T58" fmla="*/ 1077 w 1250"/>
                  <a:gd name="T59" fmla="*/ 414 h 923"/>
                  <a:gd name="T60" fmla="*/ 1159 w 1250"/>
                  <a:gd name="T61" fmla="*/ 318 h 923"/>
                  <a:gd name="T62" fmla="*/ 1223 w 1250"/>
                  <a:gd name="T63" fmla="*/ 336 h 923"/>
                  <a:gd name="T64" fmla="*/ 1342 w 1250"/>
                  <a:gd name="T65" fmla="*/ 617 h 923"/>
                  <a:gd name="T66" fmla="*/ 1336 w 1250"/>
                  <a:gd name="T67" fmla="*/ 689 h 923"/>
                  <a:gd name="T68" fmla="*/ 1372 w 1250"/>
                  <a:gd name="T69" fmla="*/ 749 h 923"/>
                  <a:gd name="T70" fmla="*/ 1430 w 1250"/>
                  <a:gd name="T71" fmla="*/ 713 h 923"/>
                  <a:gd name="T72" fmla="*/ 1475 w 1250"/>
                  <a:gd name="T73" fmla="*/ 749 h 923"/>
                  <a:gd name="T74" fmla="*/ 1490 w 1250"/>
                  <a:gd name="T75" fmla="*/ 743 h 923"/>
                  <a:gd name="T76" fmla="*/ 818 w 1250"/>
                  <a:gd name="T77" fmla="*/ 264 h 923"/>
                  <a:gd name="T78" fmla="*/ 952 w 1250"/>
                  <a:gd name="T79" fmla="*/ 372 h 923"/>
                  <a:gd name="T80" fmla="*/ 926 w 1250"/>
                  <a:gd name="T81" fmla="*/ 443 h 923"/>
                  <a:gd name="T82" fmla="*/ 836 w 1250"/>
                  <a:gd name="T83" fmla="*/ 515 h 923"/>
                  <a:gd name="T84" fmla="*/ 770 w 1250"/>
                  <a:gd name="T85" fmla="*/ 569 h 923"/>
                  <a:gd name="T86" fmla="*/ 728 w 1250"/>
                  <a:gd name="T87" fmla="*/ 593 h 923"/>
                  <a:gd name="T88" fmla="*/ 686 w 1250"/>
                  <a:gd name="T89" fmla="*/ 617 h 923"/>
                  <a:gd name="T90" fmla="*/ 674 w 1250"/>
                  <a:gd name="T91" fmla="*/ 707 h 923"/>
                  <a:gd name="T92" fmla="*/ 409 w 1250"/>
                  <a:gd name="T93" fmla="*/ 755 h 923"/>
                  <a:gd name="T94" fmla="*/ 445 w 1250"/>
                  <a:gd name="T95" fmla="*/ 641 h 923"/>
                  <a:gd name="T96" fmla="*/ 493 w 1250"/>
                  <a:gd name="T97" fmla="*/ 647 h 923"/>
                  <a:gd name="T98" fmla="*/ 529 w 1250"/>
                  <a:gd name="T99" fmla="*/ 617 h 923"/>
                  <a:gd name="T100" fmla="*/ 680 w 1250"/>
                  <a:gd name="T101" fmla="*/ 515 h 923"/>
                  <a:gd name="T102" fmla="*/ 728 w 1250"/>
                  <a:gd name="T103" fmla="*/ 473 h 923"/>
                  <a:gd name="T104" fmla="*/ 752 w 1250"/>
                  <a:gd name="T105" fmla="*/ 396 h 923"/>
                  <a:gd name="T106" fmla="*/ 752 w 1250"/>
                  <a:gd name="T107" fmla="*/ 378 h 923"/>
                  <a:gd name="T108" fmla="*/ 776 w 1250"/>
                  <a:gd name="T109" fmla="*/ 270 h 923"/>
                  <a:gd name="T110" fmla="*/ 800 w 1250"/>
                  <a:gd name="T111" fmla="*/ 192 h 923"/>
                  <a:gd name="T112" fmla="*/ 818 w 1250"/>
                  <a:gd name="T113" fmla="*/ 264 h 923"/>
                  <a:gd name="T114" fmla="*/ 644 w 1250"/>
                  <a:gd name="T115" fmla="*/ 455 h 923"/>
                  <a:gd name="T116" fmla="*/ 7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104 w 72"/>
                  <a:gd name="T3" fmla="*/ 24 h 54"/>
                  <a:gd name="T4" fmla="*/ 124 w 72"/>
                  <a:gd name="T5" fmla="*/ 12 h 54"/>
                  <a:gd name="T6" fmla="*/ 136 w 72"/>
                  <a:gd name="T7" fmla="*/ 6 h 54"/>
                  <a:gd name="T8" fmla="*/ 148 w 72"/>
                  <a:gd name="T9" fmla="*/ 0 h 54"/>
                  <a:gd name="T10" fmla="*/ 9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343 w 287"/>
                  <a:gd name="T1" fmla="*/ 0 h 84"/>
                  <a:gd name="T2" fmla="*/ 0 w 287"/>
                  <a:gd name="T3" fmla="*/ 84 h 84"/>
                  <a:gd name="T4" fmla="*/ 224 w 287"/>
                  <a:gd name="T5" fmla="*/ 36 h 84"/>
                  <a:gd name="T6" fmla="*/ 114 w 287"/>
                  <a:gd name="T7" fmla="*/ 60 h 84"/>
                  <a:gd name="T8" fmla="*/ 332 w 287"/>
                  <a:gd name="T9" fmla="*/ 18 h 84"/>
                  <a:gd name="T10" fmla="*/ 343 w 287"/>
                  <a:gd name="T11" fmla="*/ 0 h 84"/>
                  <a:gd name="T12" fmla="*/ 34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8185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8186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818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8188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8189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A09A514-7C06-4804-B5DD-C36FFD597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564" r:id="rId1"/>
    <p:sldLayoutId id="2147486565" r:id="rId2"/>
    <p:sldLayoutId id="2147486566" r:id="rId3"/>
    <p:sldLayoutId id="2147486567" r:id="rId4"/>
    <p:sldLayoutId id="2147486568" r:id="rId5"/>
    <p:sldLayoutId id="2147486569" r:id="rId6"/>
    <p:sldLayoutId id="2147486570" r:id="rId7"/>
    <p:sldLayoutId id="2147486571" r:id="rId8"/>
    <p:sldLayoutId id="2147486572" r:id="rId9"/>
    <p:sldLayoutId id="2147486573" r:id="rId10"/>
    <p:sldLayoutId id="21474865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615427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28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  <a:defRPr/>
              </a:pPr>
              <a:endParaRPr kumimoji="1" lang="ru-RU" sz="2400" b="0"/>
            </a:p>
          </p:txBody>
        </p:sp>
        <p:sp>
          <p:nvSpPr>
            <p:cNvPr id="615429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30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  <a:defRPr/>
              </a:pPr>
              <a:endParaRPr kumimoji="1" lang="ru-RU" sz="2400" b="0"/>
            </a:p>
          </p:txBody>
        </p:sp>
        <p:sp>
          <p:nvSpPr>
            <p:cNvPr id="615431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32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33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34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35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36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37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38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39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40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  <a:defRPr/>
              </a:pPr>
              <a:endParaRPr kumimoji="1" lang="ru-RU" sz="2400" b="0"/>
            </a:p>
          </p:txBody>
        </p:sp>
        <p:sp>
          <p:nvSpPr>
            <p:cNvPr id="615441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42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l">
                <a:spcBef>
                  <a:spcPct val="50000"/>
                </a:spcBef>
                <a:defRPr/>
              </a:pPr>
              <a:endParaRPr kumimoji="1" lang="ru-RU" sz="2400" b="0"/>
            </a:p>
          </p:txBody>
        </p:sp>
        <p:sp>
          <p:nvSpPr>
            <p:cNvPr id="615443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44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45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46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47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48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49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50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51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52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53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83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84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5458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459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4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b="0"/>
            </a:lvl1pPr>
          </a:lstStyle>
          <a:p>
            <a:pPr>
              <a:defRPr/>
            </a:pPr>
            <a:fld id="{86EC0BDC-D90E-4F60-8ABF-E0825B332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5" r:id="rId1"/>
    <p:sldLayoutId id="2147486576" r:id="rId2"/>
    <p:sldLayoutId id="2147486577" r:id="rId3"/>
    <p:sldLayoutId id="2147486578" r:id="rId4"/>
    <p:sldLayoutId id="2147486579" r:id="rId5"/>
    <p:sldLayoutId id="2147486580" r:id="rId6"/>
    <p:sldLayoutId id="2147486581" r:id="rId7"/>
    <p:sldLayoutId id="2147486582" r:id="rId8"/>
    <p:sldLayoutId id="2147486583" r:id="rId9"/>
    <p:sldLayoutId id="2147486584" r:id="rId10"/>
    <p:sldLayoutId id="2147486585" r:id="rId11"/>
    <p:sldLayoutId id="2147486586" r:id="rId12"/>
    <p:sldLayoutId id="2147486587" r:id="rId13"/>
    <p:sldLayoutId id="2147486588" r:id="rId14"/>
    <p:sldLayoutId id="2147486589" r:id="rId15"/>
    <p:sldLayoutId id="2147486590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550" y="5158581"/>
            <a:ext cx="7848600" cy="574675"/>
          </a:xfrm>
          <a:solidFill>
            <a:srgbClr val="00000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8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д.э.н., проф. Одинцов Б.Е.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71600" y="1085850"/>
            <a:ext cx="7776716" cy="8302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0" dirty="0">
                <a:latin typeface="Times New Roman" pitchFamily="18" charset="0"/>
              </a:rPr>
              <a:t>Департамент анализа данных, принятия решений и финансовых технологий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133154" y="115888"/>
            <a:ext cx="5975350" cy="708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latin typeface="Times New Roman" pitchFamily="18" charset="0"/>
              </a:rPr>
              <a:t>Министерство образования и науки РФ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000" dirty="0">
                <a:latin typeface="Times New Roman" pitchFamily="18" charset="0"/>
              </a:rPr>
              <a:t>Финансовый университет при Правительстве РФ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449330" y="5805488"/>
            <a:ext cx="877163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400" b="0" dirty="0" smtClean="0">
                <a:latin typeface="Times New Roman" pitchFamily="18" charset="0"/>
              </a:rPr>
              <a:t>2019 </a:t>
            </a:r>
            <a:endParaRPr lang="ru-RU" altLang="ru-RU" sz="2400" b="0" dirty="0">
              <a:latin typeface="Times New Roman" pitchFamily="18" charset="0"/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" y="72008"/>
            <a:ext cx="3096518" cy="98072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331640" y="1988840"/>
            <a:ext cx="6980113" cy="316907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000000"/>
                </a:solidFill>
              </a:rPr>
              <a:t>XIX </a:t>
            </a:r>
            <a:r>
              <a:rPr lang="ru-RU" sz="1800" dirty="0" smtClean="0">
                <a:solidFill>
                  <a:srgbClr val="000000"/>
                </a:solidFill>
              </a:rPr>
              <a:t>международная научно-практическая конференция</a:t>
            </a:r>
            <a:r>
              <a:rPr lang="ru-RU" sz="1800" dirty="0">
                <a:solidFill>
                  <a:srgbClr val="000000"/>
                </a:solidFill>
              </a:rPr>
              <a:t/>
            </a:r>
            <a:br>
              <a:rPr lang="ru-RU" sz="1800" dirty="0">
                <a:solidFill>
                  <a:srgbClr val="000000"/>
                </a:solidFill>
              </a:rPr>
            </a:br>
            <a:r>
              <a:rPr lang="ru-RU" sz="1800" dirty="0">
                <a:solidFill>
                  <a:srgbClr val="000000"/>
                </a:solidFill>
              </a:rPr>
              <a:t>"Новые информационные технологии в </a:t>
            </a:r>
            <a:r>
              <a:rPr lang="ru-RU" sz="1800" dirty="0" smtClean="0">
                <a:solidFill>
                  <a:srgbClr val="000000"/>
                </a:solidFill>
              </a:rPr>
              <a:t>образовании</a:t>
            </a:r>
          </a:p>
          <a:p>
            <a:r>
              <a:rPr lang="ru-RU" sz="1800" dirty="0" smtClean="0">
                <a:solidFill>
                  <a:srgbClr val="000000"/>
                </a:solidFill>
              </a:rPr>
              <a:t>29-30 </a:t>
            </a:r>
            <a:r>
              <a:rPr lang="ru-RU" sz="1800" dirty="0">
                <a:solidFill>
                  <a:srgbClr val="000000"/>
                </a:solidFill>
              </a:rPr>
              <a:t>января 2019 г</a:t>
            </a:r>
            <a:r>
              <a:rPr lang="ru-RU" sz="1800" dirty="0" smtClean="0">
                <a:solidFill>
                  <a:srgbClr val="000000"/>
                </a:solidFill>
              </a:rPr>
              <a:t>.</a:t>
            </a:r>
          </a:p>
          <a:p>
            <a:endParaRPr lang="ru-RU" sz="1800" dirty="0">
              <a:solidFill>
                <a:srgbClr val="000000"/>
              </a:solidFill>
            </a:endParaRPr>
          </a:p>
          <a:p>
            <a:r>
              <a:rPr lang="ru-RU" sz="2400" dirty="0" smtClean="0">
                <a:solidFill>
                  <a:srgbClr val="000000"/>
                </a:solidFill>
              </a:rPr>
              <a:t>Доклад на тему: Интеллектуализация </a:t>
            </a:r>
            <a:r>
              <a:rPr lang="ru-RU" sz="2400" dirty="0">
                <a:solidFill>
                  <a:srgbClr val="000000"/>
                </a:solidFill>
              </a:rPr>
              <a:t>информационных систем в среде "1С:ERP" Управление предприятием 2"  </a:t>
            </a:r>
            <a:endParaRPr lang="ru-RU" sz="18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5004" y="116632"/>
            <a:ext cx="8139484" cy="720080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000" b="1" kern="0" dirty="0" smtClean="0"/>
              <a:t>Препятствия в создании интеллектуальных </a:t>
            </a:r>
            <a:r>
              <a:rPr lang="en-US" sz="2000" b="1" kern="0" dirty="0" smtClean="0"/>
              <a:t>BPM</a:t>
            </a:r>
            <a:r>
              <a:rPr lang="ru-RU" sz="2000" b="1" kern="0" dirty="0" smtClean="0"/>
              <a:t>-систем на предприятиях</a:t>
            </a:r>
            <a:endParaRPr lang="ru-RU" sz="2000" b="1" kern="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1556792"/>
            <a:ext cx="8164016" cy="4608512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600" kern="0" dirty="0" smtClean="0">
                <a:latin typeface="+mj-lt"/>
              </a:rPr>
              <a:t>                                  1. Отсутствие на предприятии развитого управленческого учета,               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kern="0" dirty="0">
                <a:latin typeface="+mj-lt"/>
              </a:rPr>
              <a:t> </a:t>
            </a:r>
            <a:r>
              <a:rPr lang="ru-RU" sz="1600" kern="0" dirty="0" smtClean="0">
                <a:latin typeface="+mj-lt"/>
              </a:rPr>
              <a:t>                                  адекватно ежемесячно</a:t>
            </a:r>
            <a:r>
              <a:rPr lang="ru-RU" sz="1600" kern="0" dirty="0" smtClean="0"/>
              <a:t> </a:t>
            </a:r>
            <a:r>
              <a:rPr lang="ru-RU" sz="1600" kern="0" dirty="0" smtClean="0">
                <a:latin typeface="+mj-lt"/>
              </a:rPr>
              <a:t>отражающего требуемые </a:t>
            </a:r>
            <a:r>
              <a:rPr lang="en-US" sz="1600" kern="0" dirty="0" smtClean="0">
                <a:latin typeface="+mj-lt"/>
              </a:rPr>
              <a:t>BPM</a:t>
            </a:r>
            <a:r>
              <a:rPr lang="ru-RU" sz="1600" kern="0" dirty="0" smtClean="0">
                <a:latin typeface="+mj-lt"/>
              </a:rPr>
              <a:t>-системой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kern="0" dirty="0">
                <a:latin typeface="+mj-lt"/>
              </a:rPr>
              <a:t> </a:t>
            </a:r>
            <a:r>
              <a:rPr lang="ru-RU" sz="1600" kern="0" dirty="0" smtClean="0">
                <a:latin typeface="+mj-lt"/>
              </a:rPr>
              <a:t>                                  фактические показатели деятельности структурных 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kern="0" dirty="0">
                <a:latin typeface="+mj-lt"/>
              </a:rPr>
              <a:t> </a:t>
            </a:r>
            <a:r>
              <a:rPr lang="ru-RU" sz="1600" kern="0" dirty="0" smtClean="0">
                <a:latin typeface="+mj-lt"/>
              </a:rPr>
              <a:t>                                    подразделений.</a:t>
            </a:r>
          </a:p>
          <a:p>
            <a:pPr marL="0" indent="0">
              <a:buNone/>
            </a:pPr>
            <a:r>
              <a:rPr lang="ru-RU" sz="1600" kern="0" dirty="0" smtClean="0">
                <a:latin typeface="+mj-lt"/>
              </a:rPr>
              <a:t>2. Частичное несовпадение </a:t>
            </a:r>
            <a:r>
              <a:rPr lang="ru-RU" sz="1600" kern="0" dirty="0">
                <a:latin typeface="+mj-lt"/>
              </a:rPr>
              <a:t>значений показателей управленческого учета с показателями, полученными с помощью </a:t>
            </a:r>
            <a:r>
              <a:rPr lang="ru-RU" sz="1600" kern="0" dirty="0" smtClean="0">
                <a:latin typeface="+mj-lt"/>
              </a:rPr>
              <a:t>базы знаний (одни  те же показатели считаются по разным формулам). 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kern="0" dirty="0" smtClean="0">
                <a:latin typeface="+mj-lt"/>
              </a:rPr>
              <a:t> 3. Отсутствие в системе управления системы бюджетирования </a:t>
            </a:r>
            <a:r>
              <a:rPr lang="ru-RU" sz="1600" kern="0" dirty="0">
                <a:latin typeface="+mj-lt"/>
              </a:rPr>
              <a:t>(</a:t>
            </a:r>
            <a:r>
              <a:rPr lang="ru-RU" sz="1600" kern="0" dirty="0" smtClean="0">
                <a:latin typeface="+mj-lt"/>
              </a:rPr>
              <a:t>планирования), адаптированной под систему учета и </a:t>
            </a:r>
            <a:r>
              <a:rPr lang="en-US" sz="1600" kern="0" dirty="0" smtClean="0">
                <a:latin typeface="+mj-lt"/>
              </a:rPr>
              <a:t>BPM</a:t>
            </a:r>
            <a:r>
              <a:rPr lang="ru-RU" sz="1600" kern="0" dirty="0" smtClean="0">
                <a:latin typeface="+mj-lt"/>
              </a:rPr>
              <a:t>-систему. 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kern="0" dirty="0" smtClean="0">
                <a:latin typeface="+mj-lt"/>
              </a:rPr>
              <a:t>4. Отсутствие в системе управления системы стратегического и краткосрочного прогнозирования, адаптированного под систему бюджетирования и способного адекватно оценить экономическую ситуацию в следующем месяце.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kern="0" dirty="0" smtClean="0">
                <a:latin typeface="+mj-lt"/>
              </a:rPr>
              <a:t>6. Отсутствие обученных и мотивированных специалистов, способных ежемесячно (ежеквартально) обоснованно устанавливать </a:t>
            </a:r>
            <a:r>
              <a:rPr lang="ru-RU" sz="1600" kern="0" dirty="0" smtClean="0">
                <a:solidFill>
                  <a:srgbClr val="FF0000"/>
                </a:solidFill>
                <a:latin typeface="+mj-lt"/>
              </a:rPr>
              <a:t>приоритеты </a:t>
            </a:r>
            <a:r>
              <a:rPr lang="ru-RU" sz="1600" kern="0" dirty="0" smtClean="0">
                <a:latin typeface="+mj-lt"/>
              </a:rPr>
              <a:t>в достижении целей (подцелей) предприятия, </a:t>
            </a:r>
            <a:r>
              <a:rPr lang="ru-RU" sz="1600" kern="0" dirty="0" smtClean="0">
                <a:solidFill>
                  <a:srgbClr val="FF0000"/>
                </a:solidFill>
                <a:latin typeface="+mj-lt"/>
              </a:rPr>
              <a:t>направление их динамики </a:t>
            </a:r>
            <a:r>
              <a:rPr lang="ru-RU" sz="1600" kern="0" dirty="0" smtClean="0">
                <a:latin typeface="+mj-lt"/>
              </a:rPr>
              <a:t>и граничные значения показателей.</a:t>
            </a:r>
          </a:p>
          <a:p>
            <a:pPr marL="0" indent="0">
              <a:buFont typeface="Wingdings" pitchFamily="2" charset="2"/>
              <a:buNone/>
            </a:pPr>
            <a:r>
              <a:rPr lang="ru-RU" sz="1600" kern="0" dirty="0" smtClean="0">
                <a:latin typeface="+mj-lt"/>
              </a:rPr>
              <a:t>7. Имеют место также и сложности проектного характера.</a:t>
            </a:r>
            <a:endParaRPr lang="ru-RU" sz="1600" kern="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9824" y="908720"/>
            <a:ext cx="6678560" cy="30777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Чисто писано в бумаге, Да забыли про овраги, Как по ним ходить. </a:t>
            </a:r>
            <a:r>
              <a:rPr lang="ru-RU" dirty="0" smtClean="0"/>
              <a:t>Л.Н. Толстой</a:t>
            </a:r>
            <a:endParaRPr lang="ru-RU" dirty="0"/>
          </a:p>
        </p:txBody>
      </p:sp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81210"/>
            <a:ext cx="2304256" cy="121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3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42" y="980728"/>
            <a:ext cx="857145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4"/>
          <p:cNvSpPr txBox="1">
            <a:spLocks/>
          </p:cNvSpPr>
          <p:nvPr/>
        </p:nvSpPr>
        <p:spPr bwMode="auto">
          <a:xfrm>
            <a:off x="1989540" y="5373216"/>
            <a:ext cx="5318764" cy="77008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b="0" kern="0" smtClean="0"/>
              <a:t>Спасибо за внимание</a:t>
            </a:r>
            <a:endParaRPr lang="ru-RU" b="0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2942" y="3861048"/>
            <a:ext cx="8669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000" dirty="0" smtClean="0"/>
              <a:t>Одинцов Б.Е., Романов А.Н., Соловьев И.В , </a:t>
            </a:r>
            <a:r>
              <a:rPr lang="ru-RU" sz="2000" dirty="0" err="1" smtClean="0"/>
              <a:t>Дудихин</a:t>
            </a:r>
            <a:r>
              <a:rPr lang="ru-RU" sz="2000" dirty="0" smtClean="0"/>
              <a:t> В.В. Интеллектуальные </a:t>
            </a:r>
            <a:r>
              <a:rPr lang="ru-RU" sz="2000" dirty="0"/>
              <a:t>информационные системы и технологии в экономике: учебное </a:t>
            </a:r>
            <a:r>
              <a:rPr lang="ru-RU" sz="2000" dirty="0" smtClean="0"/>
              <a:t>пособие. М.: Центр </a:t>
            </a:r>
            <a:r>
              <a:rPr lang="ru-RU" sz="2000" dirty="0"/>
              <a:t>каталог (Вузовский учебник</a:t>
            </a:r>
            <a:r>
              <a:rPr lang="ru-RU" sz="2000" dirty="0" smtClean="0"/>
              <a:t>), 2019. 344 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614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28600"/>
            <a:ext cx="8380412" cy="1143000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Сокращенное определение интеллектуальной информационной системы Поспелова Д.А.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24000"/>
            <a:ext cx="8596312" cy="4641304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6600FF"/>
                </a:solidFill>
              </a:rPr>
              <a:t>Система называется интеллектуальной, если она способна выполнять следующие минимальный набор функций:</a:t>
            </a:r>
          </a:p>
          <a:p>
            <a:pPr lvl="1"/>
            <a:r>
              <a:rPr lang="ru-RU" altLang="ru-RU" sz="2000" dirty="0" smtClean="0"/>
              <a:t>осуществлять целенаправленное поведение;</a:t>
            </a:r>
          </a:p>
          <a:p>
            <a:pPr lvl="1"/>
            <a:r>
              <a:rPr lang="ru-RU" altLang="ru-RU" sz="2000" dirty="0" smtClean="0"/>
              <a:t>обладать базой знаний, накапливать знания об окружающей среде, классифицировать их, оценивать с точки зрения поставленной цели и обрабатывать;</a:t>
            </a:r>
          </a:p>
          <a:p>
            <a:pPr lvl="1"/>
            <a:r>
              <a:rPr lang="ru-RU" altLang="ru-RU" sz="2000" dirty="0" smtClean="0"/>
              <a:t>осуществлять рассуждения, формировать для себя или для человека объяснения собственной деятельности;</a:t>
            </a:r>
          </a:p>
          <a:p>
            <a:pPr lvl="1"/>
            <a:r>
              <a:rPr lang="ru-RU" altLang="ru-RU" sz="2000" dirty="0" smtClean="0"/>
              <a:t>получать информацию из внешней среды, с помощью каналов, аналогичных тем, что имеются у человека, общаться с ним на языке, максимально приближенном к естественному.</a:t>
            </a:r>
          </a:p>
        </p:txBody>
      </p:sp>
    </p:spTree>
    <p:extLst>
      <p:ext uri="{BB962C8B-B14F-4D97-AF65-F5344CB8AC3E}">
        <p14:creationId xmlns:p14="http://schemas.microsoft.com/office/powerpoint/2010/main" val="12547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491412" cy="64807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sz="2000" dirty="0"/>
              <a:t>Классификация интеллектуальных информационных систем по функциональному признаку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74040"/>
              </p:ext>
            </p:extLst>
          </p:nvPr>
        </p:nvGraphicFramePr>
        <p:xfrm>
          <a:off x="476764" y="2023740"/>
          <a:ext cx="8343708" cy="25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9" name="Visio" r:id="rId3" imgW="5758671" imgH="1762608" progId="Visio.Drawing.11">
                  <p:embed/>
                </p:oleObj>
              </mc:Choice>
              <mc:Fallback>
                <p:oleObj name="Visio" r:id="rId3" imgW="5758671" imgH="1762608" progId="Visio.Drawing.11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64" y="2023740"/>
                        <a:ext cx="8343708" cy="25573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76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498120"/>
            <a:ext cx="8363272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Международный комитет </a:t>
            </a:r>
            <a:r>
              <a:rPr lang="ru-RU" sz="2000" i="1" dirty="0" err="1">
                <a:solidFill>
                  <a:srgbClr val="7030A0"/>
                </a:solidFill>
              </a:rPr>
              <a:t>Sta</a:t>
            </a:r>
            <a:r>
              <a:rPr lang="en-US" sz="2000" i="1" dirty="0">
                <a:solidFill>
                  <a:srgbClr val="7030A0"/>
                </a:solidFill>
              </a:rPr>
              <a:t>n</a:t>
            </a:r>
            <a:r>
              <a:rPr lang="ru-RU" sz="2000" i="1" dirty="0" err="1">
                <a:solidFill>
                  <a:srgbClr val="7030A0"/>
                </a:solidFill>
              </a:rPr>
              <a:t>da</a:t>
            </a:r>
            <a:r>
              <a:rPr lang="en-US" sz="2000" i="1" dirty="0">
                <a:solidFill>
                  <a:srgbClr val="7030A0"/>
                </a:solidFill>
              </a:rPr>
              <a:t>r</a:t>
            </a:r>
            <a:r>
              <a:rPr lang="ru-RU" sz="2000" i="1" dirty="0" err="1">
                <a:solidFill>
                  <a:srgbClr val="7030A0"/>
                </a:solidFill>
              </a:rPr>
              <a:t>ds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err="1">
                <a:solidFill>
                  <a:srgbClr val="7030A0"/>
                </a:solidFill>
              </a:rPr>
              <a:t>Group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/>
              <a:t>определил </a:t>
            </a:r>
            <a:r>
              <a:rPr lang="ru-RU" sz="2000" dirty="0" smtClean="0"/>
              <a:t>функции </a:t>
            </a:r>
          </a:p>
          <a:p>
            <a:r>
              <a:rPr lang="en-US" sz="2000" i="1" dirty="0" smtClean="0"/>
              <a:t>BPM</a:t>
            </a:r>
            <a:r>
              <a:rPr lang="ru-RU" sz="2000" dirty="0" smtClean="0"/>
              <a:t>-систем следующим образом:</a:t>
            </a:r>
          </a:p>
          <a:p>
            <a:pPr marL="342900" indent="-342900" algn="just">
              <a:buAutoNum type="arabicPeriod"/>
            </a:pPr>
            <a:r>
              <a:rPr lang="ru-RU" sz="1600" dirty="0" smtClean="0"/>
              <a:t>Обеспечить </a:t>
            </a:r>
            <a:r>
              <a:rPr lang="ru-RU" sz="1600" dirty="0"/>
              <a:t>предприятиям </a:t>
            </a:r>
            <a:r>
              <a:rPr lang="ru-RU" sz="1600" dirty="0" smtClean="0"/>
              <a:t>сопровождение моделирования и визуализации стратегических целей.</a:t>
            </a:r>
            <a:endParaRPr lang="ru-RU" sz="1600" dirty="0"/>
          </a:p>
          <a:p>
            <a:pPr algn="just"/>
            <a:r>
              <a:rPr lang="ru-RU" sz="1600" dirty="0" smtClean="0"/>
              <a:t>2. Обеспечить воплощение стратегии предприятия в текущее планирование (бюджетирование), а также связь с анализом </a:t>
            </a:r>
            <a:r>
              <a:rPr lang="ru-RU" sz="1600" dirty="0"/>
              <a:t>и </a:t>
            </a:r>
            <a:r>
              <a:rPr lang="ru-RU" sz="1600" dirty="0" smtClean="0"/>
              <a:t>мониторингом </a:t>
            </a:r>
            <a:r>
              <a:rPr lang="ru-RU" sz="1600" dirty="0"/>
              <a:t>ключевых показателей эффективности.</a:t>
            </a:r>
          </a:p>
        </p:txBody>
      </p:sp>
      <p:sp>
        <p:nvSpPr>
          <p:cNvPr id="3" name="Прямоугольник 1"/>
          <p:cNvSpPr txBox="1">
            <a:spLocks noChangeArrowheads="1"/>
          </p:cNvSpPr>
          <p:nvPr/>
        </p:nvSpPr>
        <p:spPr bwMode="auto">
          <a:xfrm>
            <a:off x="395536" y="764704"/>
            <a:ext cx="8568952" cy="1324081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ru-RU" sz="2000" kern="0" dirty="0" smtClean="0">
                <a:latin typeface="+mj-lt"/>
              </a:rPr>
              <a:t>потребовался новый взгляд на функции корпоративных информационных систем: необходимо создавать интеллектуальные информационные системы для управления предприятием: </a:t>
            </a:r>
            <a:r>
              <a:rPr lang="en-US" sz="2000" kern="0" dirty="0" smtClean="0">
                <a:latin typeface="+mj-lt"/>
              </a:rPr>
              <a:t>BPM</a:t>
            </a:r>
            <a:r>
              <a:rPr lang="ru-RU" sz="2000" kern="0" dirty="0" smtClean="0">
                <a:latin typeface="+mj-lt"/>
              </a:rPr>
              <a:t>–системы </a:t>
            </a:r>
            <a:r>
              <a:rPr lang="en-US" altLang="ru-RU" sz="2000" kern="0" dirty="0" smtClean="0">
                <a:latin typeface="+mj-lt"/>
                <a:ea typeface="Calibri" pitchFamily="34" charset="0"/>
                <a:cs typeface="Times New Roman" pitchFamily="18" charset="0"/>
              </a:rPr>
              <a:t>Business Performance Management</a:t>
            </a:r>
            <a:r>
              <a:rPr lang="ru-RU" altLang="ru-RU" sz="2000" kern="0" dirty="0" smtClean="0">
                <a:latin typeface="+mj-lt"/>
                <a:ea typeface="Calibri" pitchFamily="34" charset="0"/>
                <a:cs typeface="Times New Roman" pitchFamily="18" charset="0"/>
              </a:rPr>
              <a:t> (</a:t>
            </a:r>
            <a:r>
              <a:rPr lang="en-US" altLang="ru-RU" sz="2000" kern="0" dirty="0" smtClean="0">
                <a:latin typeface="+mj-lt"/>
                <a:ea typeface="Calibri" pitchFamily="34" charset="0"/>
                <a:cs typeface="Times New Roman" pitchFamily="18" charset="0"/>
              </a:rPr>
              <a:t>B</a:t>
            </a:r>
            <a:r>
              <a:rPr lang="ru-RU" altLang="ru-RU" sz="2000" kern="0" dirty="0" smtClean="0">
                <a:latin typeface="+mj-lt"/>
                <a:ea typeface="Calibri" pitchFamily="34" charset="0"/>
                <a:cs typeface="Times New Roman" pitchFamily="18" charset="0"/>
              </a:rPr>
              <a:t>РМ)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809346"/>
            <a:ext cx="8147248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Некоторые компании, занимающие </a:t>
            </a:r>
            <a:r>
              <a:rPr lang="ru-RU" sz="2000" dirty="0"/>
              <a:t>половину </a:t>
            </a:r>
            <a:r>
              <a:rPr lang="ru-RU" sz="2000" dirty="0" smtClean="0"/>
              <a:t>рынка систем </a:t>
            </a:r>
            <a:r>
              <a:rPr lang="en-US" sz="2000" dirty="0" smtClean="0"/>
              <a:t>BPM</a:t>
            </a:r>
            <a:r>
              <a:rPr lang="ru-RU" sz="2000" dirty="0" smtClean="0"/>
              <a:t>: </a:t>
            </a:r>
          </a:p>
          <a:p>
            <a:r>
              <a:rPr lang="en-US" sz="2000" i="1" dirty="0" smtClean="0"/>
              <a:t>Hyperion</a:t>
            </a:r>
            <a:r>
              <a:rPr lang="en-US" sz="2000" i="1" dirty="0"/>
              <a:t>, </a:t>
            </a:r>
            <a:r>
              <a:rPr lang="en-US" sz="2000" i="1" dirty="0" err="1"/>
              <a:t>Geac</a:t>
            </a:r>
            <a:r>
              <a:rPr lang="en-US" sz="2000" i="1" dirty="0"/>
              <a:t>, </a:t>
            </a:r>
            <a:r>
              <a:rPr lang="en-US" sz="2000" i="1" dirty="0" err="1"/>
              <a:t>Cognos</a:t>
            </a:r>
            <a:r>
              <a:rPr lang="en-US" sz="2000" i="1" dirty="0"/>
              <a:t>, </a:t>
            </a:r>
            <a:r>
              <a:rPr lang="en-US" sz="2000" i="1" dirty="0">
                <a:solidFill>
                  <a:srgbClr val="FF0000"/>
                </a:solidFill>
              </a:rPr>
              <a:t>SAP, </a:t>
            </a:r>
            <a:r>
              <a:rPr lang="en-US" sz="2000" i="1" dirty="0" smtClean="0"/>
              <a:t>SAS Institute,</a:t>
            </a:r>
            <a:r>
              <a:rPr lang="ru-RU" sz="2000" i="1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Oracle</a:t>
            </a:r>
            <a:r>
              <a:rPr lang="en-US" sz="2000" i="1" dirty="0"/>
              <a:t>, </a:t>
            </a:r>
            <a:r>
              <a:rPr lang="en-US" sz="2000" i="1" dirty="0" err="1"/>
              <a:t>Peoplesoft</a:t>
            </a:r>
            <a:r>
              <a:rPr lang="en-US" sz="2000" dirty="0"/>
              <a:t> </a:t>
            </a:r>
            <a:r>
              <a:rPr lang="en-US" sz="2000" dirty="0" smtClean="0"/>
              <a:t>EPM,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896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79388" y="1268760"/>
            <a:ext cx="8812212" cy="9954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ru-RU" altLang="ru-RU" sz="1600" kern="0" dirty="0" smtClean="0"/>
              <a:t>1. Сегодня в большинстве случаев стратегические цели предприятия не являются инструментом управления (носят демонстрационный характер).</a:t>
            </a:r>
          </a:p>
          <a:p>
            <a:pPr>
              <a:defRPr/>
            </a:pPr>
            <a:r>
              <a:rPr lang="ru-RU" altLang="ru-RU" sz="1600" kern="0" dirty="0" smtClean="0"/>
              <a:t>2. Отсутствие алгоритмической связи между стратегической целью предприятия и его системой бюджетирования (планирования)</a:t>
            </a:r>
            <a:endParaRPr lang="ru-RU" altLang="ru-RU" sz="1600" b="0" kern="0" dirty="0" smtClean="0"/>
          </a:p>
        </p:txBody>
      </p:sp>
      <p:sp>
        <p:nvSpPr>
          <p:cNvPr id="38916" name="Прямоугольник 2"/>
          <p:cNvSpPr>
            <a:spLocks noChangeArrowheads="1"/>
          </p:cNvSpPr>
          <p:nvPr/>
        </p:nvSpPr>
        <p:spPr bwMode="auto">
          <a:xfrm>
            <a:off x="179388" y="-26988"/>
            <a:ext cx="8812212" cy="80021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pitchFamily="34" charset="0"/>
              </a:defRPr>
            </a:lvl1pPr>
            <a:lvl2pPr algn="l">
              <a:spcBef>
                <a:spcPct val="20000"/>
              </a:spcBef>
              <a:buClr>
                <a:schemeClr val="hlink"/>
              </a:buClr>
              <a:buChar char="–"/>
              <a:defRPr sz="28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Char char="•"/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hlink"/>
              </a:buClr>
              <a:buChar char="–"/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ctr" eaLnBrk="1" hangingPunct="1">
              <a:lnSpc>
                <a:spcPct val="115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Причины 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предпосылки 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создания интеллектуальных информационных 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 управления эффективностью бизнеса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764704"/>
            <a:ext cx="3374155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Не существует попутного ветра, если не известно куда плыть. Сенека </a:t>
            </a:r>
            <a:endParaRPr lang="ru-RU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7"/>
            <a:ext cx="5832648" cy="402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4617" y="872425"/>
            <a:ext cx="5533887" cy="307777"/>
          </a:xfrm>
          <a:prstGeom prst="rect">
            <a:avLst/>
          </a:prstGeom>
          <a:solidFill>
            <a:srgbClr val="FF9999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Стратегическая цель указывает куда плыть, но не указывает как.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4020" y="2492896"/>
            <a:ext cx="1141916" cy="30777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Куда плыть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2473151"/>
            <a:ext cx="1078372" cy="307777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Как плыть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1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04664"/>
            <a:ext cx="8208912" cy="79208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b="0" kern="0" smtClean="0"/>
              <a:t>Миссия и стратегические цели</a:t>
            </a:r>
            <a:endParaRPr lang="ru-RU" b="0" kern="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66743"/>
              </p:ext>
            </p:extLst>
          </p:nvPr>
        </p:nvGraphicFramePr>
        <p:xfrm>
          <a:off x="497548" y="1412776"/>
          <a:ext cx="8250916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25" name="Visio" r:id="rId3" imgW="6896932" imgH="3005749" progId="Visio.Drawing.11">
                  <p:embed/>
                </p:oleObj>
              </mc:Choice>
              <mc:Fallback>
                <p:oleObj name="Visio" r:id="rId3" imgW="6896932" imgH="300574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48" y="1412776"/>
                        <a:ext cx="8250916" cy="3600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07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446758"/>
              </p:ext>
            </p:extLst>
          </p:nvPr>
        </p:nvGraphicFramePr>
        <p:xfrm>
          <a:off x="1768256" y="3501008"/>
          <a:ext cx="5396032" cy="25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5" name="Visio" r:id="rId3" imgW="6386200" imgH="3067931" progId="Visio.Drawing.11">
                  <p:embed/>
                </p:oleObj>
              </mc:Choice>
              <mc:Fallback>
                <p:oleObj name="Visio" r:id="rId3" imgW="6386200" imgH="306793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256" y="3501008"/>
                        <a:ext cx="5396032" cy="2592288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332656"/>
            <a:ext cx="806489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1800" dirty="0" smtClean="0"/>
              <a:t> </a:t>
            </a:r>
            <a:r>
              <a:rPr lang="ru-RU" sz="1800" dirty="0"/>
              <a:t>Базы знаний интеллектуальной информационной системы</a:t>
            </a:r>
            <a:endParaRPr lang="ru-RU" sz="18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821030"/>
            <a:ext cx="792088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dirty="0" smtClean="0"/>
              <a:t>Согласно определению Д.А. Поспелова всякая интеллектуальная информационная система должна обладать базой знаний. Рассмотрим ее составные части:</a:t>
            </a:r>
          </a:p>
          <a:p>
            <a:pPr lvl="0" algn="l"/>
            <a:r>
              <a:rPr lang="ru-RU" dirty="0" smtClean="0"/>
              <a:t>1. Древовидная </a:t>
            </a:r>
            <a:r>
              <a:rPr lang="ru-RU" dirty="0"/>
              <a:t>база знаний, используемая в качестве инструмента для получения управляющих предписаний;</a:t>
            </a:r>
          </a:p>
          <a:p>
            <a:pPr lvl="0" algn="l"/>
            <a:r>
              <a:rPr lang="ru-RU" dirty="0" smtClean="0"/>
              <a:t>2. База </a:t>
            </a:r>
            <a:r>
              <a:rPr lang="ru-RU" dirty="0"/>
              <a:t>прямых расчетных формул, необходимых для определения фактического уровня достижения целей;</a:t>
            </a:r>
          </a:p>
          <a:p>
            <a:pPr lvl="0" algn="l"/>
            <a:r>
              <a:rPr lang="ru-RU" dirty="0" smtClean="0"/>
              <a:t>3. База </a:t>
            </a:r>
            <a:r>
              <a:rPr lang="ru-RU" dirty="0"/>
              <a:t>обратных расчетных формул, предназначенная для получения управляющих предписаний на последующий период;</a:t>
            </a:r>
          </a:p>
          <a:p>
            <a:pPr lvl="0" algn="l"/>
            <a:r>
              <a:rPr lang="ru-RU" dirty="0" smtClean="0"/>
              <a:t>4. Фреймовая </a:t>
            </a:r>
            <a:r>
              <a:rPr lang="ru-RU" dirty="0"/>
              <a:t>база четких и нечетких правил вида "если, то", предназначенная для определения рациональных направлений в изменении значений ресурсных показателей</a:t>
            </a:r>
            <a:r>
              <a:rPr lang="ru-RU" dirty="0" smtClean="0"/>
              <a:t>.</a:t>
            </a:r>
          </a:p>
          <a:p>
            <a:pPr lvl="0" algn="l"/>
            <a:r>
              <a:rPr lang="ru-RU" dirty="0" smtClean="0"/>
              <a:t>5. База нечетких правил, предназначенная для обработки качественных показателей.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50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99592" y="44624"/>
            <a:ext cx="7491412" cy="864096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2400" b="1" kern="0" dirty="0" smtClean="0"/>
              <a:t>Математическая база для функционирования и развития предприятия</a:t>
            </a:r>
            <a:endParaRPr lang="ru-RU" sz="2400" b="0" kern="0" dirty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836712"/>
            <a:ext cx="74009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0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01625" y="116632"/>
            <a:ext cx="8667750" cy="11430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3200" kern="0" dirty="0" smtClean="0"/>
              <a:t>Технология функционирования интеллектуальной информационной системы</a:t>
            </a:r>
            <a:endParaRPr lang="ru-RU" altLang="ru-RU" sz="3200" b="0" kern="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8880"/>
              </p:ext>
            </p:extLst>
          </p:nvPr>
        </p:nvGraphicFramePr>
        <p:xfrm>
          <a:off x="3426221" y="2996952"/>
          <a:ext cx="6618387" cy="352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7" name="Visio" r:id="rId3" imgW="6643103" imgH="3550806" progId="Visio.Drawing.11">
                  <p:embed/>
                </p:oleObj>
              </mc:Choice>
              <mc:Fallback>
                <p:oleObj name="Visio" r:id="rId3" imgW="6643103" imgH="355080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221" y="2996952"/>
                        <a:ext cx="6618387" cy="35283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7504" y="5013176"/>
            <a:ext cx="3744416" cy="1938992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1200" dirty="0" smtClean="0"/>
              <a:t>6</a:t>
            </a:r>
            <a:r>
              <a:rPr lang="ru-RU" sz="1200" dirty="0"/>
              <a:t>. </a:t>
            </a:r>
            <a:r>
              <a:rPr lang="ru-RU" sz="1200" dirty="0" smtClean="0"/>
              <a:t>Передача </a:t>
            </a:r>
            <a:r>
              <a:rPr lang="ru-RU" sz="1200" dirty="0"/>
              <a:t>плановых первичных и плановых расчетных показателей, а также их граничных значений в среду "1С:</a:t>
            </a:r>
            <a:r>
              <a:rPr lang="en-US" sz="1200" dirty="0"/>
              <a:t>ERP</a:t>
            </a:r>
            <a:r>
              <a:rPr lang="ru-RU" sz="1200" dirty="0"/>
              <a:t> Управление предприятием 2.0." для мониторинга в последующем месяце;</a:t>
            </a:r>
          </a:p>
          <a:p>
            <a:pPr algn="l"/>
            <a:r>
              <a:rPr lang="ru-RU" sz="1200" dirty="0"/>
              <a:t>7. </a:t>
            </a:r>
            <a:r>
              <a:rPr lang="ru-RU" sz="1200" dirty="0" smtClean="0"/>
              <a:t>Передача </a:t>
            </a:r>
            <a:r>
              <a:rPr lang="ru-RU" sz="1200" dirty="0"/>
              <a:t>исполнителям (структурным подразделениям) плановых показателей на следующий месяц.</a:t>
            </a:r>
          </a:p>
          <a:p>
            <a:pPr algn="l"/>
            <a:endParaRPr lang="ru-RU" sz="1200" dirty="0"/>
          </a:p>
          <a:p>
            <a:pPr algn="l"/>
            <a:r>
              <a:rPr lang="ru-RU" sz="1200" dirty="0"/>
              <a:t> </a:t>
            </a:r>
            <a:endParaRPr lang="ru-RU" sz="12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789863" cy="1938992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ru-RU" sz="1200" dirty="0"/>
              <a:t>1. </a:t>
            </a:r>
            <a:r>
              <a:rPr lang="ru-RU" sz="1200" dirty="0" smtClean="0"/>
              <a:t>В </a:t>
            </a:r>
            <a:r>
              <a:rPr lang="ru-RU" sz="1200" dirty="0"/>
              <a:t>конце месяца происходит передача первичных фактических данных из системы управленческого учета </a:t>
            </a:r>
            <a:r>
              <a:rPr lang="ru-RU" sz="1200" dirty="0" smtClean="0"/>
              <a:t>1С </a:t>
            </a:r>
            <a:r>
              <a:rPr lang="ru-RU" sz="1200" dirty="0"/>
              <a:t>в </a:t>
            </a:r>
            <a:r>
              <a:rPr lang="en-US" sz="1200" dirty="0"/>
              <a:t>MS Excel</a:t>
            </a:r>
            <a:r>
              <a:rPr lang="ru-RU" sz="1200" dirty="0"/>
              <a:t>;</a:t>
            </a:r>
          </a:p>
          <a:p>
            <a:pPr algn="l"/>
            <a:r>
              <a:rPr lang="ru-RU" sz="1200" dirty="0"/>
              <a:t>2. </a:t>
            </a:r>
            <a:r>
              <a:rPr lang="ru-RU" sz="1200" dirty="0" smtClean="0"/>
              <a:t>Происходит </a:t>
            </a:r>
            <a:r>
              <a:rPr lang="ru-RU" sz="1200" dirty="0"/>
              <a:t>расчет оставшихся (интегрированных) фактических показателей в </a:t>
            </a:r>
            <a:r>
              <a:rPr lang="en-US" sz="1200" dirty="0"/>
              <a:t>MS Excel</a:t>
            </a:r>
            <a:r>
              <a:rPr lang="ru-RU" sz="1200" dirty="0"/>
              <a:t>, которые передаются в "1С:</a:t>
            </a:r>
            <a:r>
              <a:rPr lang="en-US" sz="1200" dirty="0"/>
              <a:t>ERP</a:t>
            </a:r>
            <a:r>
              <a:rPr lang="ru-RU" sz="1200" dirty="0"/>
              <a:t> Управление предприятием 2.0".  В "1С:</a:t>
            </a:r>
            <a:r>
              <a:rPr lang="en-US" sz="1200" dirty="0"/>
              <a:t>ERP</a:t>
            </a:r>
            <a:r>
              <a:rPr lang="ru-RU" sz="1200" dirty="0"/>
              <a:t>" можно получить лишь прямые расчеты. Для бюджетирования необходимы обратные, характеризующиеся необходимостью решать уравнения различных степеней;</a:t>
            </a:r>
          </a:p>
          <a:p>
            <a:pPr algn="l"/>
            <a:r>
              <a:rPr lang="ru-RU" sz="1200" dirty="0"/>
              <a:t>3. </a:t>
            </a:r>
            <a:r>
              <a:rPr lang="ru-RU" sz="1200" dirty="0" smtClean="0"/>
              <a:t>Для </a:t>
            </a:r>
            <a:r>
              <a:rPr lang="ru-RU" sz="1200" dirty="0"/>
              <a:t>анализа руководству предприятия из </a:t>
            </a:r>
            <a:r>
              <a:rPr lang="en-US" sz="1200" dirty="0"/>
              <a:t>MS Excel</a:t>
            </a:r>
            <a:r>
              <a:rPr lang="ru-RU" sz="1200" dirty="0"/>
              <a:t> передается фактический уровень достижения оперативной цели в визуальной и табличной форме, а из "1С:Стратегическое планирование" – плановое его значение  за предыдущий и последующий месяцы. </a:t>
            </a:r>
          </a:p>
          <a:p>
            <a:pPr algn="l"/>
            <a:r>
              <a:rPr lang="ru-RU" sz="1200" dirty="0"/>
              <a:t>В результате анализа устанавливается целевое значение оперативной цели в последующий месяц, которое предается вновь в MS </a:t>
            </a:r>
            <a:r>
              <a:rPr lang="ru-RU" sz="1200" dirty="0" err="1"/>
              <a:t>Excel</a:t>
            </a:r>
            <a:r>
              <a:rPr lang="ru-RU" sz="1200" dirty="0"/>
              <a:t> для расчета всех плановых показателей на следующий месяц.</a:t>
            </a:r>
          </a:p>
          <a:p>
            <a:pPr algn="l"/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140968"/>
            <a:ext cx="3600400" cy="1938992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l"/>
            <a:r>
              <a:rPr lang="ru-RU" sz="1200" dirty="0"/>
              <a:t>4</a:t>
            </a:r>
            <a:r>
              <a:rPr lang="ru-RU" sz="1200" dirty="0" smtClean="0"/>
              <a:t>. Передача </a:t>
            </a:r>
            <a:r>
              <a:rPr lang="ru-RU" sz="1200" dirty="0"/>
              <a:t>плановых показателей из </a:t>
            </a:r>
            <a:r>
              <a:rPr lang="en-US" sz="1200" dirty="0"/>
              <a:t>MS Excel</a:t>
            </a:r>
            <a:r>
              <a:rPr lang="ru-RU" sz="1200" dirty="0"/>
              <a:t> в отделы краткосрочного прогнозирования и  бюджетирования, где происходит их оценка и корректировка;</a:t>
            </a:r>
          </a:p>
          <a:p>
            <a:pPr algn="l"/>
            <a:r>
              <a:rPr lang="ru-RU" sz="1200" dirty="0"/>
              <a:t>5. </a:t>
            </a:r>
            <a:r>
              <a:rPr lang="ru-RU" sz="1200" dirty="0" smtClean="0"/>
              <a:t>Передача </a:t>
            </a:r>
            <a:r>
              <a:rPr lang="ru-RU" sz="1200" dirty="0"/>
              <a:t>скорректированных плановых показателей из отдела бюджетирования обратно в </a:t>
            </a:r>
            <a:r>
              <a:rPr lang="en-US" sz="1200" dirty="0"/>
              <a:t>MS Excel</a:t>
            </a:r>
            <a:r>
              <a:rPr lang="ru-RU" sz="1200" dirty="0"/>
              <a:t> и выполнение завершающих расчетов оставшихся не первичных показателей на следующий месяц, отражаемых деревом целей;</a:t>
            </a:r>
          </a:p>
        </p:txBody>
      </p:sp>
    </p:spTree>
    <p:extLst>
      <p:ext uri="{BB962C8B-B14F-4D97-AF65-F5344CB8AC3E}">
        <p14:creationId xmlns:p14="http://schemas.microsoft.com/office/powerpoint/2010/main" val="24606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презентаций\Профессиональный.pot</Template>
  <TotalTime>18087</TotalTime>
  <Words>850</Words>
  <Application>Microsoft Office PowerPoint</Application>
  <PresentationFormat>Экран (4:3)</PresentationFormat>
  <Paragraphs>63</Paragraphs>
  <Slides>11</Slides>
  <Notes>0</Notes>
  <HiddenSlides>0</HiddenSlides>
  <MMClips>0</MMClips>
  <ScaleCrop>false</ScaleCrop>
  <HeadingPairs>
    <vt:vector size="8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15" baseType="lpstr">
      <vt:lpstr>Competition</vt:lpstr>
      <vt:lpstr>Reporting Progress or Status</vt:lpstr>
      <vt:lpstr>Visio</vt:lpstr>
      <vt:lpstr>Презентация PowerPoint</vt:lpstr>
      <vt:lpstr>Сокращенное определение интеллектуальной информационной системы Поспелова Д.А.</vt:lpstr>
      <vt:lpstr>Классификация интеллектуальных информационных систем по функциональному признаку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демонстрация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ИБС «Гефест»</dc:title>
  <dc:creator>Волнин Владимир Александрович</dc:creator>
  <cp:lastModifiedBy>Boris</cp:lastModifiedBy>
  <cp:revision>914</cp:revision>
  <dcterms:created xsi:type="dcterms:W3CDTF">2001-03-14T18:35:35Z</dcterms:created>
  <dcterms:modified xsi:type="dcterms:W3CDTF">2019-01-28T06:57:06Z</dcterms:modified>
</cp:coreProperties>
</file>