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62" r:id="rId3"/>
  </p:sldMasterIdLst>
  <p:notesMasterIdLst>
    <p:notesMasterId r:id="rId65"/>
  </p:notesMasterIdLst>
  <p:sldIdLst>
    <p:sldId id="259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9" r:id="rId39"/>
    <p:sldId id="298" r:id="rId40"/>
    <p:sldId id="301" r:id="rId41"/>
    <p:sldId id="302" r:id="rId42"/>
    <p:sldId id="303" r:id="rId43"/>
    <p:sldId id="304" r:id="rId44"/>
    <p:sldId id="311" r:id="rId45"/>
    <p:sldId id="305" r:id="rId46"/>
    <p:sldId id="306" r:id="rId47"/>
    <p:sldId id="307" r:id="rId48"/>
    <p:sldId id="308" r:id="rId49"/>
    <p:sldId id="309" r:id="rId50"/>
    <p:sldId id="310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20" r:id="rId59"/>
    <p:sldId id="323" r:id="rId60"/>
    <p:sldId id="324" r:id="rId61"/>
    <p:sldId id="321" r:id="rId62"/>
    <p:sldId id="322" r:id="rId63"/>
    <p:sldId id="265" r:id="rId64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ubUKgdCn7uZqww5LYMdZegaMO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cxnSp>
        <p:nvCxnSpPr>
          <p:cNvPr id="15" name="Google Shape;15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Google Shape;1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7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4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0037" y="501650"/>
            <a:ext cx="92392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s://student.its.1c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71550" y="1652508"/>
            <a:ext cx="613568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lang="ru-RU" altLang="ru-RU" sz="2400" dirty="0"/>
              <a:t>Знакомимся с Информационной системой и сервисами 1С:ИТС</a:t>
            </a:r>
            <a:endParaRPr lang="ru-RU" dirty="0"/>
          </a:p>
        </p:txBody>
      </p:sp>
      <p:sp>
        <p:nvSpPr>
          <p:cNvPr id="136" name="Google Shape;136;p4"/>
          <p:cNvSpPr txBox="1">
            <a:spLocks noGrp="1"/>
          </p:cNvSpPr>
          <p:nvPr>
            <p:ph type="subTitle" idx="1"/>
          </p:nvPr>
        </p:nvSpPr>
        <p:spPr>
          <a:xfrm>
            <a:off x="971550" y="270192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Яичкина Анна Викторовна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971550" y="3323431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 по продвижению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7940D-02CB-C434-26CB-74E86881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1С:Кабинет сотрудника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A1FC6-BA6E-7FFA-696D-EDD8A5CE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941" y="1055502"/>
            <a:ext cx="5923147" cy="2566655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Мобильное взаимодействие сотрудников и бухгалтерии 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 кадровым вопросам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Сервис получает необходимые данные из приложений 1С и обеспечивает возможность просмотра этих данных для сотрудников через веб-браузер на компьютере или посредством специального приложения для мобильных устройств (</a:t>
            </a:r>
            <a:r>
              <a:rPr lang="ru-RU" sz="1600" dirty="0" err="1"/>
              <a:t>iOS</a:t>
            </a:r>
            <a:r>
              <a:rPr lang="ru-RU" sz="1600" dirty="0"/>
              <a:t> или </a:t>
            </a:r>
            <a:r>
              <a:rPr lang="ru-RU" sz="1600" dirty="0" err="1"/>
              <a:t>Android</a:t>
            </a:r>
            <a:r>
              <a:rPr lang="ru-RU" sz="1600" dirty="0"/>
              <a:t>).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Helvetica Neue"/>
              </a:rPr>
              <a:t>Через "1С:Кабинет сотрудника" напрямую с телефона или через веб-браузер сотрудники могут отправить заявление на отпуск или уведомление об отсутствии. </a:t>
            </a:r>
            <a:endParaRPr lang="ru-RU" sz="1600" dirty="0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5AD9E4B0-93FD-6A6A-3E8D-73264521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588" y="1970032"/>
            <a:ext cx="1405632" cy="1403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F0A21B90-62B0-2E9C-2211-D28AE222EC8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AC61FB90-7110-FE4F-B091-DEE6CFE2E2A4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43B8A6AB-E24A-5E7A-E997-AE109C6EED4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82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19FB8-B4B1-D5ED-84B7-2E206BDC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1С:Облачный архив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7292E-F808-9291-B899-A998E69A6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52" y="1069678"/>
            <a:ext cx="5731761" cy="3275493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Надёжная защита от потери учётных данных. Сервис разработан специально для программ 1С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Сервис предназначен для защиты баз данных пользователей 1С посредством автоматизированного периодического копирования и хранения на удаленных серверах в </a:t>
            </a:r>
            <a:r>
              <a:rPr lang="en-US" sz="1600" dirty="0"/>
              <a:t>«</a:t>
            </a:r>
            <a:r>
              <a:rPr lang="ru-RU" sz="1600" dirty="0"/>
              <a:t>облачном</a:t>
            </a:r>
            <a:r>
              <a:rPr lang="en-US" sz="1600" dirty="0"/>
              <a:t>»</a:t>
            </a:r>
            <a:r>
              <a:rPr lang="ru-RU" sz="1600" dirty="0"/>
              <a:t> хранилище.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«1С:Облачный архив» выгодно отличается от аналогичного программного обеспечения других производителей, предоставляя аналогичные возможности бесплатно и без необходимости сложного внедрения.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E4D42F1D-CAA6-FAF3-E4E1-6862EF26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40" y="2003192"/>
            <a:ext cx="1376916" cy="13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5712CF3E-3B0D-E42D-0FDD-9051E75AE32C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B2BB98A9-B89B-2AB5-1FA6-FB062403B044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EC4D70B3-0EC2-AABF-411A-C579EB7AB4A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25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7BCBF-9CB1-FA63-0AB4-B190F76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84" y="342427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1С:Бизнес-сеть. Торговая площадка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54D80-3003-3B4E-8806-1185B7AB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736" y="1130498"/>
            <a:ext cx="6227947" cy="3034488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Торговая площадка в программах «1С:Предприятие» </a:t>
            </a:r>
            <a:br>
              <a:rPr lang="en-US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для поставщиков и покупателей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Сервис работает по принципу торговых площадок: поможет в размещении</a:t>
            </a:r>
            <a:r>
              <a:rPr lang="en-US" sz="1800" dirty="0"/>
              <a:t> </a:t>
            </a:r>
            <a:r>
              <a:rPr lang="ru-RU" sz="1800" dirty="0"/>
              <a:t>торговых предложений, которые включают наименование товаров, категорию, стоимость и описание.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Покупатели ищут товар, видят ваше</a:t>
            </a:r>
            <a:r>
              <a:rPr lang="en-US" sz="1800" dirty="0"/>
              <a:t> </a:t>
            </a:r>
            <a:r>
              <a:rPr lang="ru-RU" sz="1800" dirty="0"/>
              <a:t>предложение и оставляют заказ. Так вы получаете новых клиентов.</a:t>
            </a:r>
          </a:p>
          <a:p>
            <a:endParaRPr lang="ru-RU" sz="180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818698D-0B56-BF8B-6D5B-7498A3AA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90" y="1944805"/>
            <a:ext cx="1257891" cy="12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D1D374B1-F00D-9808-0C92-CBB64D06146E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D29FA525-E66C-ADF4-3A32-C3A281ED2C26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785E269D-9925-1E3B-0B90-32ADFD4CEA5C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15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EC556-D9F9-2FDD-7982-ECFD2CEC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1С:Линк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E891F9-E6D7-FC78-AFC1-87EBD070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267" y="1130498"/>
            <a:ext cx="5880617" cy="2843102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Безопасный удалённый доступ через Интернет к программам 1С, установленным на вашем компьютере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Сервис помогает организовывать безопасное защищённое подключение к приложениям 1С на домашнем и офисном компьютерах.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При этом хранятся базы на пользовательском компьютере – пользователь подключается к ним удаленно, через Интернет, находясь в любой точке мира.</a:t>
            </a:r>
          </a:p>
          <a:p>
            <a:endParaRPr lang="ru-RU" sz="180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D25DA60-390D-5D80-FEC7-2AE05982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38" y="2080152"/>
            <a:ext cx="1414537" cy="13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C8E3CB13-3268-C1D0-C23B-9CFEC553F236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7C300D15-3250-2E0A-9DCF-0B5AAA0AE8D3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3BF24DE6-941A-A3AB-24F7-18D70D9A9C6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4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776D0-6F3A-3B6F-3C78-2DEA7036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en-US" altLang="ru-RU" sz="2000" dirty="0"/>
              <a:t>mag1c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5ECF1-098F-0358-D74E-A758202D3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709" y="899559"/>
            <a:ext cx="5745938" cy="2814748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Автоматическое создание веб-витрины бизнеса из программы 1С для приема заказов или старта продаж через интернет.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</a:rPr>
              <a:t>Заказы не будут теряться, с веб-витрины они автоматически выгружаются в программу 1С, при этом вы получаете уведомления о новых заказах.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</a:rPr>
              <a:t>Вы можете использовать веб-витрину как площадку для продвижения в интернете: контекстная реклама, таргетированная реклама в соцсетях или рекламной сети Яндекса, маркетплейсы.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endParaRPr lang="ru-RU" sz="1800" dirty="0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7161B888-811C-846A-506F-3A17E73D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47" y="2169042"/>
            <a:ext cx="1575728" cy="13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9F56B89B-7D41-ABDB-CCD5-6FDFF7FEF1E1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C0F9BD2C-E997-5961-00BE-5D738EF8D53C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5C047F58-0C0B-A74D-77D9-E4D0D9546413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45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7766A-5010-914A-BA29-179F7555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07" y="1875154"/>
            <a:ext cx="7016263" cy="123110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  <a:t>Помимо сервисов нужны знания и актуальная профессиональная информация.</a:t>
            </a:r>
            <a:br>
              <a:rPr lang="ru-RU" sz="2000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</a:br>
            <a:br>
              <a:rPr lang="ru-RU" sz="2000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</a:br>
            <a:r>
              <a:rPr lang="ru-RU" sz="2000" dirty="0">
                <a:solidFill>
                  <a:srgbClr val="FFC000"/>
                </a:solidFill>
                <a:ea typeface="Microsoft YaHei UI Light" panose="020B0502040204020203" pitchFamily="34" charset="-122"/>
              </a:rPr>
              <a:t>Познакомимся с Информационной системой 1С:ИТС!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1894D978-0F04-D7B3-3FCD-D6C5A2F564EF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19EBD6FC-B1D8-1424-445E-6A7F05D13B15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1AC4B3CC-0333-2FC5-0424-ED4F2A3CC9A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05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E38E6-3E0C-D8C7-451C-EC52E144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Информационная система 1С:ИТС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046AB-18E6-187C-32EE-2A322ED2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0225" y="1275573"/>
            <a:ext cx="3300449" cy="3055181"/>
          </a:xfrm>
        </p:spPr>
        <p:txBody>
          <a:bodyPr/>
          <a:lstStyle/>
          <a:p>
            <a:r>
              <a:rPr lang="ru-RU" sz="1600" i="0" dirty="0">
                <a:solidFill>
                  <a:schemeClr val="tx1"/>
                </a:solidFill>
                <a:effectLst/>
                <a:latin typeface="+mn-lt"/>
              </a:rPr>
              <a:t>    Информационная система 1С:ИТС позволяет правильно выстраивать бухгалтерский, налоговый и кадровый учет, вовремя и без ошибок сдавать отчетность и платить налоги и взносы. 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91D45-90CE-EDC6-8A1E-A6FEE140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95" y="1758062"/>
            <a:ext cx="5217854" cy="2572692"/>
          </a:xfrm>
          <a:prstGeom prst="rect">
            <a:avLst/>
          </a:prstGeom>
        </p:spPr>
      </p:pic>
      <p:sp>
        <p:nvSpPr>
          <p:cNvPr id="6" name="Google Shape;155;p6">
            <a:extLst>
              <a:ext uri="{FF2B5EF4-FFF2-40B4-BE49-F238E27FC236}">
                <a16:creationId xmlns:a16="http://schemas.microsoft.com/office/drawing/2014/main" id="{BACABDE2-74D5-2E88-3A9D-28DA65599D10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6;p6">
            <a:extLst>
              <a:ext uri="{FF2B5EF4-FFF2-40B4-BE49-F238E27FC236}">
                <a16:creationId xmlns:a16="http://schemas.microsoft.com/office/drawing/2014/main" id="{D04A735C-C0FB-B91F-1B56-60BA1D5FC6A5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" name="Google Shape;157;p6">
            <a:extLst>
              <a:ext uri="{FF2B5EF4-FFF2-40B4-BE49-F238E27FC236}">
                <a16:creationId xmlns:a16="http://schemas.microsoft.com/office/drawing/2014/main" id="{FF3565A2-AFFE-13BE-0922-2C356894B09A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30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784A2-3047-0FFB-7832-49C17EFB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33" y="322809"/>
            <a:ext cx="5191926" cy="615553"/>
          </a:xfrm>
        </p:spPr>
        <p:txBody>
          <a:bodyPr/>
          <a:lstStyle/>
          <a:p>
            <a:r>
              <a:rPr lang="ru-RU" altLang="ru-RU" sz="2000" dirty="0"/>
              <a:t>Структура информационной системы 1С:ИТС. Как настроить под себя?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81E73-14E3-A0D9-6918-A243AF48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37" y="1110358"/>
            <a:ext cx="6545558" cy="2753767"/>
          </a:xfrm>
        </p:spPr>
        <p:txBody>
          <a:bodyPr/>
          <a:lstStyle/>
          <a:p>
            <a:r>
              <a:rPr lang="ru-RU" sz="1800" b="0" i="0" dirty="0">
                <a:solidFill>
                  <a:schemeClr val="tx1"/>
                </a:solidFill>
                <a:effectLst/>
                <a:latin typeface="+mn-lt"/>
              </a:rPr>
              <a:t>Разделы информационной системы 1С:ИТС -&gt; Справочники -&gt;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+mn-lt"/>
              </a:rPr>
              <a:t>Cтатьи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+mn-lt"/>
              </a:rPr>
              <a:t> (практические, теоретические, статьи-рекомендации)</a:t>
            </a:r>
            <a:endParaRPr lang="ru-RU" sz="1600" b="0" i="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spcBef>
                <a:spcPts val="100"/>
              </a:spcBef>
            </a:pP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</a:rPr>
              <a:t>Профиль пользователя ИС 1С:ИТС </a:t>
            </a:r>
            <a:r>
              <a:rPr lang="ru-RU" altLang="ru-RU" sz="1600" dirty="0"/>
              <a:t>– это индивидуальные настройки Информационной системы 1С:ИТС для показа главного меню, новостной ленты и материалов в результатах поиска по сайту. Для выбора доступны следующие профили:</a:t>
            </a:r>
          </a:p>
          <a:p>
            <a:pPr marL="514350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Общий профиль</a:t>
            </a:r>
          </a:p>
          <a:p>
            <a:pPr marL="514350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Пользователь 1С</a:t>
            </a:r>
          </a:p>
          <a:p>
            <a:pPr marL="514350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Разработчик 1С</a:t>
            </a:r>
          </a:p>
          <a:p>
            <a:pPr marL="514350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sz="1600" dirty="0"/>
              <a:t>Пользователь 1С Бюджет</a:t>
            </a:r>
          </a:p>
          <a:p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D0E3A92B-DC74-17F7-EB4D-76573D7FAE66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2910B91C-2A7D-9E01-DB28-4D66D70ED088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3EA231C0-C16E-7698-0117-8C8596510426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81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8F81F-E908-90E1-4EC5-F4518D3F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25" y="297513"/>
            <a:ext cx="5177748" cy="494001"/>
          </a:xfrm>
        </p:spPr>
        <p:txBody>
          <a:bodyPr/>
          <a:lstStyle/>
          <a:p>
            <a:r>
              <a:rPr lang="ru-RU" sz="2000" dirty="0"/>
              <a:t>Подробнее</a:t>
            </a:r>
            <a:r>
              <a:rPr lang="ru-RU" sz="2000" spc="-50" dirty="0"/>
              <a:t> </a:t>
            </a:r>
            <a:r>
              <a:rPr lang="ru-RU" sz="2000" dirty="0"/>
              <a:t>о</a:t>
            </a:r>
            <a:r>
              <a:rPr lang="ru-RU" sz="2000" spc="-80" dirty="0"/>
              <a:t> </a:t>
            </a:r>
            <a:r>
              <a:rPr lang="ru-RU" sz="2000" dirty="0"/>
              <a:t>профилях</a:t>
            </a:r>
            <a:r>
              <a:rPr lang="ru-RU" sz="2000" spc="-10" dirty="0"/>
              <a:t> пользователей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5E936-F374-358C-F39D-EFE3EA491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37" y="1176337"/>
            <a:ext cx="6751121" cy="3232629"/>
          </a:xfrm>
        </p:spPr>
        <p:txBody>
          <a:bodyPr/>
          <a:lstStyle/>
          <a:p>
            <a:pPr marL="296863" indent="-285750">
              <a:spcBef>
                <a:spcPts val="100"/>
              </a:spcBef>
              <a:buSzPct val="150000"/>
              <a:buFont typeface="Arial" panose="020B0604020202020204" pitchFamily="34" charset="0"/>
              <a:buChar char="•"/>
              <a:tabLst>
                <a:tab pos="352425" algn="l"/>
              </a:tabLst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Общий профиль</a:t>
            </a:r>
          </a:p>
          <a:p>
            <a:pPr marL="296863" indent="-285750">
              <a:spcBef>
                <a:spcPts val="100"/>
              </a:spcBef>
              <a:buSzPct val="150000"/>
              <a:buFont typeface="Wingdings" panose="05000000000000000000" pitchFamily="2" charset="2"/>
              <a:buNone/>
              <a:tabLst>
                <a:tab pos="352425" algn="l"/>
              </a:tabLst>
            </a:pPr>
            <a:r>
              <a:rPr lang="ru-RU" altLang="ru-RU" sz="1600" dirty="0"/>
              <a:t>Общий вид главного меню и ленты новостей. Поиск по сайту настроен на поиск информации, просто соответствующей поисковому запросу, без учета специализации.</a:t>
            </a:r>
          </a:p>
          <a:p>
            <a:pPr marL="296863" indent="-285750">
              <a:spcBef>
                <a:spcPts val="100"/>
              </a:spcBef>
              <a:buSzPct val="150000"/>
              <a:buFont typeface="Arial" panose="020B0604020202020204" pitchFamily="34" charset="0"/>
              <a:buChar char="•"/>
              <a:tabLst>
                <a:tab pos="352425" algn="l"/>
              </a:tabLst>
            </a:pPr>
            <a:endParaRPr lang="ru-RU" altLang="ru-RU" sz="1600" dirty="0"/>
          </a:p>
          <a:p>
            <a:pPr marL="296863" indent="-28575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  <a:tabLst>
                <a:tab pos="352425" algn="l"/>
              </a:tabLst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Пользователь 1С </a:t>
            </a:r>
            <a:r>
              <a:rPr lang="ru-RU" altLang="ru-RU" sz="1600" dirty="0"/>
              <a:t>– актуально для студентов экономических и юридических специальностей</a:t>
            </a:r>
          </a:p>
          <a:p>
            <a:pPr marL="296863" indent="-285750">
              <a:spcBef>
                <a:spcPts val="600"/>
              </a:spcBef>
              <a:buSzPct val="150000"/>
              <a:buFont typeface="Wingdings" panose="05000000000000000000" pitchFamily="2" charset="2"/>
              <a:buNone/>
              <a:tabLst>
                <a:tab pos="352425" algn="l"/>
              </a:tabLst>
            </a:pPr>
            <a:r>
              <a:rPr lang="ru-RU" altLang="ru-RU" sz="1600" dirty="0"/>
              <a:t>Пользователь программы "1С:Предприятие" коммерческой организации или ИП. Главное меню, новостная лента и поиск по сайту настроены на показ информации для пользователей "1С:Предприятия" – бухгалтеров, кадровиков, юристов и руководителей коммерческих организаций и ИП.</a:t>
            </a: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FB9A460D-9F5F-F3C1-C8CA-469F2D523833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A64FA86C-0CA1-D8D7-7383-5F838E629EFD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20E8585C-4176-BA9C-DD46-9E13C63C015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8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B8F6AC-A5FC-4770-A9A5-2AD32E83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9" y="1402833"/>
            <a:ext cx="6817611" cy="3041576"/>
          </a:xfrm>
        </p:spPr>
        <p:txBody>
          <a:bodyPr/>
          <a:lstStyle/>
          <a:p>
            <a:pPr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Разработчик 1С </a:t>
            </a:r>
            <a:r>
              <a:rPr lang="ru-RU" altLang="ru-RU" sz="1600" dirty="0"/>
              <a:t>–  Разработчик и/или администратор "1С:Предприятия". Главное меню, новостная лента и поиск по сайту настроены на показ информации для разработчиков и администраторов "1С:Предприятия".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Пользователь 1С Бюджет </a:t>
            </a:r>
            <a:r>
              <a:rPr lang="ru-RU" altLang="ru-RU" sz="1600" dirty="0"/>
              <a:t>– Пользователь "1С:Предприятия" бюджетной организации. Главное меню, новостная лента и поиск по сайту настроены на показ информации для пользователей "1С:Предприятия" – бухгалтеров, кадровиков, юристов и руководителей бюджетных организаций.</a:t>
            </a: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FFB46C2B-C445-D2DA-1131-65835054D5D0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8FF87B59-A9F2-6695-839E-1AA5B2753B0B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3766B43C-9C02-84CD-B373-AA0496B7D81F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3DB811-C969-DEFE-941D-945646F8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25" y="297513"/>
            <a:ext cx="5177748" cy="494001"/>
          </a:xfrm>
        </p:spPr>
        <p:txBody>
          <a:bodyPr/>
          <a:lstStyle/>
          <a:p>
            <a:r>
              <a:rPr lang="ru-RU" sz="2000" dirty="0"/>
              <a:t>Подробнее</a:t>
            </a:r>
            <a:r>
              <a:rPr lang="ru-RU" sz="2000" spc="-50" dirty="0"/>
              <a:t> </a:t>
            </a:r>
            <a:r>
              <a:rPr lang="ru-RU" sz="2000" dirty="0"/>
              <a:t>о</a:t>
            </a:r>
            <a:r>
              <a:rPr lang="ru-RU" sz="2000" spc="-80" dirty="0"/>
              <a:t> </a:t>
            </a:r>
            <a:r>
              <a:rPr lang="ru-RU" sz="2000" dirty="0"/>
              <a:t>профилях</a:t>
            </a:r>
            <a:r>
              <a:rPr lang="ru-RU" sz="2000" spc="-10" dirty="0"/>
              <a:t> пользователей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547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115219" y="336110"/>
            <a:ext cx="597315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ea typeface="Microsoft YaHei UI Light" panose="020B0502040204020203" pitchFamily="34" charset="-122"/>
              </a:rPr>
              <a:t>Информационно-технологическое сопровождение (ИТС). Сервисы 1С:ИТС</a:t>
            </a:r>
            <a:endParaRPr sz="2000" dirty="0">
              <a:solidFill>
                <a:srgbClr val="F1AF00"/>
              </a:solidFill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356077" cy="27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n-lt"/>
                <a:ea typeface="Microsoft YaHei UI Light" panose="020B0502040204020203" pitchFamily="34" charset="-122"/>
              </a:rPr>
              <a:t>Фирма 1С более 20 лет развивает направление ИТС</a:t>
            </a:r>
          </a:p>
          <a:p>
            <a:pPr marL="41275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dirty="0">
              <a:latin typeface="+mn-lt"/>
              <a:ea typeface="Microsoft YaHei UI Light" panose="020B0502040204020203" pitchFamily="34" charset="-122"/>
            </a:endParaRPr>
          </a:p>
          <a:p>
            <a:pPr marL="41275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n-lt"/>
                <a:ea typeface="Microsoft YaHei UI Light" panose="020B0502040204020203" pitchFamily="34" charset="-122"/>
              </a:rPr>
              <a:t>Сервисы 1С:ИТС упрощают работу пользователей и делают условия их труда более комфортными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1026" name="Picture 2" descr="Бесплатное векторное изображение Плоская иллюстрация системы управления контентом">
            <a:extLst>
              <a:ext uri="{FF2B5EF4-FFF2-40B4-BE49-F238E27FC236}">
                <a16:creationId xmlns:a16="http://schemas.microsoft.com/office/drawing/2014/main" id="{1023BF9A-85F1-A740-019D-093E6AD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48" y="1510154"/>
            <a:ext cx="257175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17C32-A34D-9974-D794-ADE54618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sz="2000" dirty="0"/>
              <a:t>Профиль</a:t>
            </a:r>
            <a:r>
              <a:rPr lang="ru-RU" sz="2000" spc="-60" dirty="0"/>
              <a:t> </a:t>
            </a:r>
            <a:r>
              <a:rPr lang="ru-RU" sz="2000" dirty="0"/>
              <a:t>пользователя</a:t>
            </a:r>
            <a:r>
              <a:rPr lang="ru-RU" sz="2000" spc="-70" dirty="0"/>
              <a:t> </a:t>
            </a:r>
            <a:r>
              <a:rPr lang="ru-RU" sz="2000" dirty="0"/>
              <a:t>ИС</a:t>
            </a:r>
            <a:r>
              <a:rPr lang="ru-RU" sz="2000" spc="-100" dirty="0"/>
              <a:t> </a:t>
            </a:r>
            <a:r>
              <a:rPr lang="ru-RU" sz="2000" spc="-10" dirty="0"/>
              <a:t>1С:ИТС</a:t>
            </a:r>
            <a:endParaRPr lang="ru-RU" sz="20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E10DA40F-CF7A-BB7F-A9A7-852808C29CB7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9545A933-52FD-8462-57B6-5F24241C1280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A5A4B379-7C63-284D-F861-0B366D7B2EF5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1B1C36-8039-B914-237C-0B146859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5" y="1251105"/>
            <a:ext cx="7322288" cy="3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A6FBD868-F390-BF2C-16BB-A352D715C16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AA2DB38D-4C66-5633-5D8A-915FBF08F97C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98122D2D-673C-8EA1-DDBF-EE0EB5D83B12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D26B2B-B386-1DC8-0479-ADC1873A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2" y="1041147"/>
            <a:ext cx="6909267" cy="328821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42A2FD2-D1DD-8FCF-0156-AA926714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sz="2000" dirty="0"/>
              <a:t>Профиль</a:t>
            </a:r>
            <a:r>
              <a:rPr lang="ru-RU" sz="2000" spc="-60" dirty="0"/>
              <a:t> </a:t>
            </a:r>
            <a:r>
              <a:rPr lang="ru-RU" sz="2000" dirty="0"/>
              <a:t>пользователя</a:t>
            </a:r>
            <a:r>
              <a:rPr lang="ru-RU" sz="2000" spc="-70" dirty="0"/>
              <a:t> </a:t>
            </a:r>
            <a:r>
              <a:rPr lang="ru-RU" sz="2000" dirty="0"/>
              <a:t>ИС</a:t>
            </a:r>
            <a:r>
              <a:rPr lang="ru-RU" sz="2000" spc="-100" dirty="0"/>
              <a:t> </a:t>
            </a:r>
            <a:r>
              <a:rPr lang="ru-RU" sz="2000" spc="-10" dirty="0"/>
              <a:t>1С:ИТС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820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AC33E-1DC2-C30D-95DB-03B93AF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40" y="222251"/>
            <a:ext cx="4312967" cy="697608"/>
          </a:xfrm>
        </p:spPr>
        <p:txBody>
          <a:bodyPr/>
          <a:lstStyle/>
          <a:p>
            <a:r>
              <a:rPr lang="ru-RU" altLang="ru-RU" sz="2000" dirty="0"/>
              <a:t>Структура информационной системы 1С:ИТС</a:t>
            </a:r>
            <a:endParaRPr lang="ru-RU" sz="20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968168A3-2512-0142-D0FC-FDE53DF2AF2F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BE6710EB-84F4-C421-6126-A3FC70AD37B6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05EB83E3-DA46-67D4-86F7-CC551BECB63F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3C63156B-03E6-5BEE-2B8F-0C01CC08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9036" y="1901345"/>
            <a:ext cx="2839705" cy="1926597"/>
          </a:xfrm>
        </p:spPr>
        <p:txBody>
          <a:bodyPr/>
          <a:lstStyle/>
          <a:p>
            <a:r>
              <a:rPr lang="ru-RU" sz="1800" dirty="0"/>
              <a:t>    Разделы информационной системы 1С:ИТС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04014D-C1D8-DA61-1A06-DB655F632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69" y="1217656"/>
            <a:ext cx="3920451" cy="30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FA6F6C82-D97E-6DD0-FD77-4CF00CF5AC55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1672FE4F-1B87-B8D0-21C9-B61BEAA2E59E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1F5662FA-5F42-C8C5-AB4D-36854FA8500A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67B62D-DB33-88E7-51E6-6B226CC6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364521"/>
            <a:ext cx="6528391" cy="284844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CCA4248-885A-7F8C-E6E6-C26BD6DB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9535" y="2254102"/>
            <a:ext cx="2605789" cy="1417675"/>
          </a:xfrm>
        </p:spPr>
        <p:txBody>
          <a:bodyPr/>
          <a:lstStyle/>
          <a:p>
            <a:r>
              <a:rPr lang="ru-RU" altLang="ru-RU" sz="1800" dirty="0">
                <a:solidFill>
                  <a:schemeClr val="tx1"/>
                </a:solidFill>
              </a:rPr>
              <a:t>   Статья внутри справочника информационной системы 1С:ИТС</a:t>
            </a:r>
          </a:p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CB465DD-23B6-D8BC-7C2D-6E2DC8E3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40" y="222251"/>
            <a:ext cx="4312967" cy="697608"/>
          </a:xfrm>
        </p:spPr>
        <p:txBody>
          <a:bodyPr/>
          <a:lstStyle/>
          <a:p>
            <a:r>
              <a:rPr lang="ru-RU" altLang="ru-RU" sz="2000" dirty="0"/>
              <a:t>Структура информационной системы 1С:ИТС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455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F981C-E0DE-37E3-6520-DAB00382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18" y="2103076"/>
            <a:ext cx="6913175" cy="628377"/>
          </a:xfrm>
        </p:spPr>
        <p:txBody>
          <a:bodyPr/>
          <a:lstStyle/>
          <a:p>
            <a:pPr algn="ctr">
              <a:spcBef>
                <a:spcPts val="95"/>
              </a:spcBef>
              <a:defRPr/>
            </a:pPr>
            <a:r>
              <a:rPr lang="ru-RU" sz="2000" b="1" dirty="0">
                <a:solidFill>
                  <a:srgbClr val="FFC000"/>
                </a:solidFill>
                <a:latin typeface="Arial"/>
                <a:cs typeface="Arial"/>
              </a:rPr>
              <a:t>Рассмотрим</a:t>
            </a:r>
            <a:r>
              <a:rPr lang="ru-RU" sz="2000" b="1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Arial"/>
                <a:cs typeface="Arial"/>
              </a:rPr>
              <a:t>разделы</a:t>
            </a:r>
            <a:r>
              <a:rPr lang="ru-RU" sz="20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FFC000"/>
                </a:solidFill>
                <a:latin typeface="Arial"/>
                <a:cs typeface="Arial"/>
              </a:rPr>
              <a:t>Информационной</a:t>
            </a:r>
            <a:r>
              <a:rPr lang="ru-RU" sz="2000" b="1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FFC000"/>
                </a:solidFill>
                <a:latin typeface="Arial"/>
                <a:cs typeface="Arial"/>
              </a:rPr>
              <a:t>системы</a:t>
            </a:r>
            <a:br>
              <a:rPr lang="ru-RU" sz="200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lang="ru-RU" sz="2000" b="1" spc="-10" dirty="0">
                <a:solidFill>
                  <a:srgbClr val="FFC000"/>
                </a:solidFill>
                <a:latin typeface="Arial"/>
                <a:cs typeface="Arial"/>
              </a:rPr>
              <a:t>1С:ИТС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756C471-FEEB-5509-C1E1-F0C18CC90CD9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6A97F679-7325-725B-776A-689AE50CF497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AB878107-C8A4-9979-78EC-B8D55F20194B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078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B6C66-35C0-71FC-3FB9-D1E09821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sz="2000" dirty="0"/>
              <a:t>Раздел</a:t>
            </a:r>
            <a:r>
              <a:rPr lang="ru-RU" sz="2000" spc="-60" dirty="0"/>
              <a:t> </a:t>
            </a:r>
            <a:r>
              <a:rPr lang="ru-RU" sz="2000" spc="-10" dirty="0"/>
              <a:t>"Новости"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C7939B-AAA4-242E-5CC5-75864DD2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4016" y="1193725"/>
            <a:ext cx="7654397" cy="2984869"/>
          </a:xfrm>
        </p:spPr>
        <p:txBody>
          <a:bodyPr/>
          <a:lstStyle/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/>
              <a:t>Новости законодательства – комментарии к важным изменениям законодательства, а также наиболее интересным письмам государственных органов и постановлениям арбитражных судов</a:t>
            </a:r>
          </a:p>
          <a:p>
            <a:pPr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ru-RU" alt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Новости "1С:Предприятия" – информация о выходе новых релизов, внешних отчетов, форм регламентированной отчетности и т.п.</a:t>
            </a:r>
          </a:p>
          <a:p>
            <a:pPr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ru-RU" alt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Обновления справочников – новые материалы и актуальные обновления имеющихся материалов справочников</a:t>
            </a:r>
          </a:p>
          <a:p>
            <a:pPr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ru-RU" alt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Ответы пользователям – консультации экспертов по бухучету, налогообложению и кадровому учету по вопросам пользователей</a:t>
            </a: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2BDA98D0-15DD-B7FD-9F25-6F9DE870BCBB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6C8FE86E-3C4E-BFC5-C66A-844C126D10D1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54EBC2D2-AF94-08D6-AB49-7D2E91334464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635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7CC46598-393F-4599-2D7A-F61DB6237E7A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FFF49F2C-1EB7-807D-0418-D57E7C3D9F62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E865BFED-7FA6-19A3-7FC7-D02D2229A5E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F7E637-0BF2-5359-B4A4-011092EB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49" y="993655"/>
            <a:ext cx="6077112" cy="346416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637910-27ED-6F78-9BC6-34EA0E42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sz="2000" dirty="0"/>
              <a:t>Раздел</a:t>
            </a:r>
            <a:r>
              <a:rPr lang="ru-RU" sz="2000" spc="-60" dirty="0"/>
              <a:t> </a:t>
            </a:r>
            <a:r>
              <a:rPr lang="ru-RU" sz="2000" spc="-10" dirty="0"/>
              <a:t>"Новости"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2788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89CB3-3A29-7D3C-9336-430E6512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16892"/>
            <a:ext cx="6913175" cy="615553"/>
          </a:xfrm>
        </p:spPr>
        <p:txBody>
          <a:bodyPr/>
          <a:lstStyle/>
          <a:p>
            <a:r>
              <a:rPr lang="ru-RU" altLang="ru-RU" sz="2000" dirty="0"/>
              <a:t>Раздел "Инструкции по учету</a:t>
            </a:r>
            <a:br>
              <a:rPr lang="ru-RU" altLang="ru-RU" sz="2000" dirty="0"/>
            </a:br>
            <a:r>
              <a:rPr lang="ru-RU" altLang="ru-RU" sz="2000" dirty="0"/>
              <a:t>в программах 1С"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27AB7-A414-9469-16F7-E08BE8487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0618" y="1158081"/>
            <a:ext cx="7007668" cy="2828925"/>
          </a:xfrm>
        </p:spPr>
        <p:txBody>
          <a:bodyPr/>
          <a:lstStyle/>
          <a:p>
            <a:pPr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/>
              <a:t>Информация об обновлениях программных продуктов "1С:Предприятие" и актуальные релизы платформы и конфигураций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Методические материалы для пользователей программных продуктов "1С:Предприятие", в том числе пошаговые инструкции по отражению хозяйственных операций и учету налогов, по кадровому учету и оплате труда, по заполнению форм регламентированной отчетности в "1С:Предприятии"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Документация для пользователей программных продуктов "1С:Предприятие"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Видеоуроки по решению учетных задач в программах "1С"</a:t>
            </a: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6FBF9AB9-A0E5-9A74-CC1B-11E71AA82D7B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AC1548FA-B248-3E24-2C04-E969DCB7E9CD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67D073C5-2962-8F4E-EF4A-D9E494DE74E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38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B9BCAF85-8170-D62A-8D8A-58DAEE70B3AC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9102DFAF-3943-8956-9013-DF8ABABE646A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7443277D-0822-B839-2A82-EC8E22C3AE4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2B2ACC-4307-9219-7850-6B66B600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97" y="1162296"/>
            <a:ext cx="5273545" cy="327738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14E48C-45BE-1EC3-5DF5-B820D2C3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16892"/>
            <a:ext cx="6913175" cy="615553"/>
          </a:xfrm>
        </p:spPr>
        <p:txBody>
          <a:bodyPr/>
          <a:lstStyle/>
          <a:p>
            <a:r>
              <a:rPr lang="ru-RU" altLang="ru-RU" sz="2000" dirty="0"/>
              <a:t>Раздел "Инструкции по учету</a:t>
            </a:r>
            <a:br>
              <a:rPr lang="ru-RU" altLang="ru-RU" sz="2000" dirty="0"/>
            </a:br>
            <a:r>
              <a:rPr lang="ru-RU" altLang="ru-RU" sz="2000" dirty="0"/>
              <a:t>в программах 1С"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193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08EFF-490E-93A6-E5B4-7A74E156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37" y="377868"/>
            <a:ext cx="6913175" cy="307777"/>
          </a:xfrm>
        </p:spPr>
        <p:txBody>
          <a:bodyPr/>
          <a:lstStyle/>
          <a:p>
            <a:r>
              <a:rPr lang="ru-RU" sz="2000" dirty="0"/>
              <a:t>Раздел</a:t>
            </a:r>
            <a:r>
              <a:rPr lang="ru-RU" sz="2000" spc="-100" dirty="0"/>
              <a:t> </a:t>
            </a:r>
            <a:r>
              <a:rPr lang="ru-RU" sz="2000" dirty="0"/>
              <a:t>"Инструкции</a:t>
            </a:r>
            <a:r>
              <a:rPr lang="ru-RU" sz="2000" spc="-85" dirty="0"/>
              <a:t> </a:t>
            </a:r>
            <a:r>
              <a:rPr lang="ru-RU" sz="2000" spc="-25" dirty="0"/>
              <a:t>по </a:t>
            </a:r>
            <a:r>
              <a:rPr lang="ru-RU" sz="2000" dirty="0"/>
              <a:t>разработке</a:t>
            </a:r>
            <a:r>
              <a:rPr lang="ru-RU" sz="2000" spc="-30" dirty="0"/>
              <a:t> </a:t>
            </a:r>
            <a:r>
              <a:rPr lang="ru-RU" sz="2000" dirty="0"/>
              <a:t>на</a:t>
            </a:r>
            <a:r>
              <a:rPr lang="ru-RU" sz="2000" spc="-95" dirty="0"/>
              <a:t> </a:t>
            </a:r>
            <a:r>
              <a:rPr lang="ru-RU" sz="2000" spc="-25" dirty="0"/>
              <a:t>1С"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2BBBE2-8A78-B7B4-7350-F8653137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37" y="1161179"/>
            <a:ext cx="8642350" cy="2933700"/>
          </a:xfrm>
        </p:spPr>
        <p:txBody>
          <a:bodyPr/>
          <a:lstStyle/>
          <a:p>
            <a:pPr marL="393346" indent="-380657"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392711" algn="l"/>
                <a:tab pos="393346" algn="l"/>
              </a:tabLst>
              <a:defRPr/>
            </a:pPr>
            <a:r>
              <a:rPr lang="ru-RU" sz="1600" dirty="0">
                <a:latin typeface="Arial"/>
                <a:cs typeface="Arial"/>
              </a:rPr>
              <a:t>Рекомендации</a:t>
            </a:r>
            <a:r>
              <a:rPr lang="ru-RU" sz="1600" spc="-4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по</a:t>
            </a:r>
            <a:r>
              <a:rPr lang="ru-RU" sz="1600" spc="-2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разработке</a:t>
            </a:r>
            <a:r>
              <a:rPr lang="ru-RU" sz="1600" spc="-4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и</a:t>
            </a:r>
            <a:r>
              <a:rPr lang="ru-RU" sz="1600" spc="-30" dirty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администрированию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spcBef>
                <a:spcPts val="25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/>
              <a:cs typeface="Arial"/>
            </a:endParaRPr>
          </a:p>
          <a:p>
            <a:pPr marL="393346" indent="-380657">
              <a:buFont typeface="Wingdings" panose="05000000000000000000" pitchFamily="2" charset="2"/>
              <a:buChar char="Ø"/>
              <a:tabLst>
                <a:tab pos="392711" algn="l"/>
                <a:tab pos="393346" algn="l"/>
              </a:tabLst>
              <a:defRPr/>
            </a:pPr>
            <a:r>
              <a:rPr lang="ru-RU" sz="1600" dirty="0">
                <a:latin typeface="Arial"/>
                <a:cs typeface="Arial"/>
              </a:rPr>
              <a:t>Технологические</a:t>
            </a:r>
            <a:r>
              <a:rPr lang="ru-RU" sz="1600" spc="-1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вопросы</a:t>
            </a:r>
            <a:r>
              <a:rPr lang="ru-RU" sz="1600" spc="-8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крупных</a:t>
            </a:r>
            <a:r>
              <a:rPr lang="ru-RU" sz="1600" spc="-45" dirty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внедрений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spcBef>
                <a:spcPts val="25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/>
              <a:cs typeface="Arial"/>
            </a:endParaRPr>
          </a:p>
          <a:p>
            <a:pPr marL="393346" indent="-380657">
              <a:buFont typeface="Wingdings" panose="05000000000000000000" pitchFamily="2" charset="2"/>
              <a:buChar char="Ø"/>
              <a:tabLst>
                <a:tab pos="392711" algn="l"/>
                <a:tab pos="393346" algn="l"/>
              </a:tabLst>
              <a:defRPr/>
            </a:pPr>
            <a:r>
              <a:rPr lang="ru-RU" sz="1600" dirty="0">
                <a:latin typeface="Arial"/>
                <a:cs typeface="Arial"/>
              </a:rPr>
              <a:t>Демонстрационные</a:t>
            </a:r>
            <a:r>
              <a:rPr lang="ru-RU" sz="1600" spc="-90" dirty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конфигурации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spcBef>
                <a:spcPts val="25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/>
              <a:cs typeface="Arial"/>
            </a:endParaRPr>
          </a:p>
          <a:p>
            <a:pPr marL="393346" indent="-380657">
              <a:buFont typeface="Wingdings" panose="05000000000000000000" pitchFamily="2" charset="2"/>
              <a:buChar char="Ø"/>
              <a:tabLst>
                <a:tab pos="392711" algn="l"/>
                <a:tab pos="393346" algn="l"/>
              </a:tabLst>
              <a:defRPr/>
            </a:pPr>
            <a:r>
              <a:rPr lang="ru-RU" sz="1600" dirty="0">
                <a:latin typeface="Arial"/>
                <a:cs typeface="Arial"/>
              </a:rPr>
              <a:t>Отчеты</a:t>
            </a:r>
            <a:r>
              <a:rPr lang="ru-RU" sz="1600" spc="-7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и</a:t>
            </a:r>
            <a:r>
              <a:rPr lang="ru-RU" sz="1600" spc="-4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обработки,</a:t>
            </a:r>
            <a:r>
              <a:rPr lang="ru-RU" sz="1600" spc="-3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географические</a:t>
            </a:r>
            <a:r>
              <a:rPr lang="ru-RU" sz="1600" spc="-2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схемы,</a:t>
            </a:r>
            <a:r>
              <a:rPr lang="ru-RU" sz="1600" spc="-2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библиотеки,</a:t>
            </a:r>
            <a:r>
              <a:rPr lang="ru-RU" sz="1600" spc="-5" dirty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утилиты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spcBef>
                <a:spcPts val="25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/>
              <a:cs typeface="Arial"/>
            </a:endParaRPr>
          </a:p>
          <a:p>
            <a:pPr marL="393346" indent="-380657">
              <a:buFont typeface="Wingdings" panose="05000000000000000000" pitchFamily="2" charset="2"/>
              <a:buChar char="Ø"/>
              <a:tabLst>
                <a:tab pos="392711" algn="l"/>
                <a:tab pos="393346" algn="l"/>
              </a:tabLst>
              <a:defRPr/>
            </a:pPr>
            <a:r>
              <a:rPr lang="ru-RU" sz="1600" dirty="0">
                <a:latin typeface="Arial"/>
                <a:cs typeface="Arial"/>
              </a:rPr>
              <a:t>Стандартные</a:t>
            </a:r>
            <a:r>
              <a:rPr lang="ru-RU" sz="1600" spc="-6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элементы,</a:t>
            </a:r>
            <a:r>
              <a:rPr lang="ru-RU" sz="1600" spc="-3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встраиваемые</a:t>
            </a:r>
            <a:r>
              <a:rPr lang="ru-RU" sz="1600" spc="-7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в</a:t>
            </a:r>
            <a:r>
              <a:rPr lang="ru-RU" sz="1600" spc="-3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прикладные</a:t>
            </a:r>
            <a:r>
              <a:rPr lang="ru-RU" sz="1600" spc="-25" dirty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решения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spcBef>
                <a:spcPts val="25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/>
              <a:cs typeface="Arial"/>
            </a:endParaRPr>
          </a:p>
          <a:p>
            <a:pPr marL="393346" indent="-380657">
              <a:buFont typeface="Wingdings" panose="05000000000000000000" pitchFamily="2" charset="2"/>
              <a:buChar char="Ø"/>
              <a:tabLst>
                <a:tab pos="392711" algn="l"/>
                <a:tab pos="393346" algn="l"/>
              </a:tabLst>
              <a:defRPr/>
            </a:pPr>
            <a:r>
              <a:rPr lang="ru-RU" sz="1600" dirty="0">
                <a:latin typeface="Arial"/>
                <a:cs typeface="Arial"/>
              </a:rPr>
              <a:t>Документация</a:t>
            </a:r>
            <a:r>
              <a:rPr lang="ru-RU" sz="1600" spc="-2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по</a:t>
            </a:r>
            <a:r>
              <a:rPr lang="ru-RU" sz="1600" spc="-6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"1С:Предприятие</a:t>
            </a:r>
            <a:r>
              <a:rPr lang="ru-RU" sz="1600" spc="-35" dirty="0">
                <a:latin typeface="Arial"/>
                <a:cs typeface="Arial"/>
              </a:rPr>
              <a:t> </a:t>
            </a:r>
            <a:r>
              <a:rPr lang="ru-RU" sz="1600" spc="-25" dirty="0">
                <a:latin typeface="Arial"/>
                <a:cs typeface="Arial"/>
              </a:rPr>
              <a:t>8"</a:t>
            </a:r>
            <a:endParaRPr lang="ru-RU" sz="1600" dirty="0">
              <a:latin typeface="Arial"/>
              <a:cs typeface="Arial"/>
            </a:endParaRP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DF1967FC-804A-FC94-666B-827D77F9D99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C00B1FB2-80C5-BA59-8F70-FA3A57E7AE9C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D11FBC30-B330-4764-5F10-396105BAE176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39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096962" y="219509"/>
            <a:ext cx="57149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ea typeface="Microsoft YaHei UI Light" panose="020B0502040204020203" pitchFamily="34" charset="-122"/>
              </a:rPr>
              <a:t>На портале представлен каталог сервисов, которые фирма 1С предоставляет пользователям своих программ </a:t>
            </a:r>
            <a:endParaRPr sz="2000" dirty="0">
              <a:solidFill>
                <a:srgbClr val="F1AF00"/>
              </a:solidFill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67" name="Google Shape;167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68" name="Google Shape;168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4A42C-22B6-E836-C88A-A73A8AB9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3" y="1282699"/>
            <a:ext cx="6045068" cy="3012826"/>
          </a:xfrm>
          <a:prstGeom prst="rect">
            <a:avLst/>
          </a:prstGeom>
        </p:spPr>
      </p:pic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6087029" y="2281637"/>
            <a:ext cx="2652417" cy="124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55562">
              <a:spcBef>
                <a:spcPts val="0"/>
              </a:spcBef>
              <a:buNone/>
            </a:pPr>
            <a:r>
              <a:rPr lang="ru-RU" sz="1800" dirty="0">
                <a:latin typeface="+mn-lt"/>
                <a:ea typeface="Microsoft YaHei UI Light" panose="020B0502040204020203" pitchFamily="34" charset="-122"/>
              </a:rPr>
              <a:t>Сервисы позволяют сделать работу с программами 1С проще и комфортнее.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4A9B0919-03FE-818E-31E0-E18C5D26406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313E53D6-4F47-D6B9-BF7F-CCB8EEA9890F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1ECE1988-0CDD-5B1D-A2D2-606818346A7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9F43F40-1249-696B-5E52-F6CA7000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37" y="377868"/>
            <a:ext cx="6913175" cy="307777"/>
          </a:xfrm>
        </p:spPr>
        <p:txBody>
          <a:bodyPr/>
          <a:lstStyle/>
          <a:p>
            <a:r>
              <a:rPr lang="ru-RU" sz="2000" dirty="0"/>
              <a:t>Раздел</a:t>
            </a:r>
            <a:r>
              <a:rPr lang="ru-RU" sz="2000" spc="-100" dirty="0"/>
              <a:t> </a:t>
            </a:r>
            <a:r>
              <a:rPr lang="ru-RU" sz="2000" dirty="0"/>
              <a:t>"Инструкции</a:t>
            </a:r>
            <a:r>
              <a:rPr lang="ru-RU" sz="2000" spc="-85" dirty="0"/>
              <a:t> </a:t>
            </a:r>
            <a:r>
              <a:rPr lang="ru-RU" sz="2000" spc="-25" dirty="0"/>
              <a:t>по </a:t>
            </a:r>
            <a:r>
              <a:rPr lang="ru-RU" sz="2000" dirty="0"/>
              <a:t>разработке</a:t>
            </a:r>
            <a:r>
              <a:rPr lang="ru-RU" sz="2000" spc="-30" dirty="0"/>
              <a:t> </a:t>
            </a:r>
            <a:r>
              <a:rPr lang="ru-RU" sz="2000" dirty="0"/>
              <a:t>на</a:t>
            </a:r>
            <a:r>
              <a:rPr lang="ru-RU" sz="2000" spc="-95" dirty="0"/>
              <a:t> </a:t>
            </a:r>
            <a:r>
              <a:rPr lang="ru-RU" sz="2000" spc="-25" dirty="0"/>
              <a:t>1С"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3117AC-9E46-0D15-D652-0FA2D9A6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18" y="1009090"/>
            <a:ext cx="4994346" cy="33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ECF7E-182A-F21F-CED2-8B145F1A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9" y="222251"/>
            <a:ext cx="5567382" cy="808037"/>
          </a:xfrm>
        </p:spPr>
        <p:txBody>
          <a:bodyPr/>
          <a:lstStyle/>
          <a:p>
            <a:r>
              <a:rPr lang="ru-RU" altLang="ru-RU" sz="2000" dirty="0"/>
              <a:t>Раздел "Консультации по законодательству"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E436E-4521-4AF6-3922-D405AF8A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9941"/>
            <a:ext cx="6865900" cy="3302369"/>
          </a:xfrm>
        </p:spPr>
        <p:txBody>
          <a:bodyPr/>
          <a:lstStyle/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/>
              <a:t>Наиболее интересные ответы аудиторов на вопросы пользователей по учету, налогообложению и кадровым вопросам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Комментарии к законам, письмам и решениям судов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Статьи и рекомендации по порядку начисления и уплаты действующих налогов и взносов, по порядку заполнения и сдачи отчетности, по кадровому учету и оплате труда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Статьи и рекомендации, посвященные правовой поддержке хозяйственной деятельности организаций и ИП, в том числе при открытии и ведении бизнеса, заключении договоров и сделок, применении онлайн-касс и т.д.</a:t>
            </a: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DA9A05EB-E915-4363-33AB-356ECA5A4ADF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78E26D4E-A543-452D-4C31-EFD383885723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9D428304-5C3B-D8D3-4E47-AED98FD9C8F3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75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73978C7-5FD3-FA68-1FDD-6450250F5AFA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01B002A1-5BC3-E1D3-8749-A5EE7D14CF10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44322FCB-BF20-8E7D-27BC-8BA0594F1EA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7F0E3E0-3943-1F7E-D244-A5127BD7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9" y="222251"/>
            <a:ext cx="5567382" cy="808037"/>
          </a:xfrm>
        </p:spPr>
        <p:txBody>
          <a:bodyPr/>
          <a:lstStyle/>
          <a:p>
            <a:r>
              <a:rPr lang="ru-RU" altLang="ru-RU" sz="2000" dirty="0"/>
              <a:t>Раздел "Консультации по законодательству"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DFEACE-5D74-ADDF-70B4-140A6A79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86" y="1120775"/>
            <a:ext cx="5003079" cy="33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6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153186E-F5DD-3C4F-E362-B85988D2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888" y="1984745"/>
            <a:ext cx="3905693" cy="1623237"/>
          </a:xfrm>
        </p:spPr>
        <p:txBody>
          <a:bodyPr/>
          <a:lstStyle/>
          <a:p>
            <a:r>
              <a:rPr lang="ru-RU" altLang="ru-RU" sz="1600" dirty="0"/>
              <a:t>    Раздел содержит полнотекстовые электронные версии книг, выпускаемых издательством 1С- Паблишинг, и некоторых печатных изданий для бухгалтеров коммерческих и бюджетных организаций</a:t>
            </a:r>
          </a:p>
          <a:p>
            <a:endParaRPr lang="ru-RU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DEC35342-745E-69BE-3AAD-FCFA34769102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F40A2AAB-1B70-33A1-5497-CEEC8CD28438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B50757B1-FB67-65A5-050D-2E440F6A961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CD6B2B1-401C-2472-BD75-FE67CB95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Раздел "Книги и периодика”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3FE734-E810-D086-2CEE-67E1D618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7" y="1004989"/>
            <a:ext cx="4246145" cy="32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D194-C53F-8351-6B4F-E51CB763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18" y="465336"/>
            <a:ext cx="6913175" cy="307777"/>
          </a:xfrm>
        </p:spPr>
        <p:txBody>
          <a:bodyPr/>
          <a:lstStyle/>
          <a:p>
            <a:r>
              <a:rPr lang="ru-RU" altLang="ru-RU" sz="2000" dirty="0"/>
              <a:t>Раздел "Справочная информация"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72473-4CB9-8A08-6B5A-912962AF9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52" y="1243345"/>
            <a:ext cx="7326645" cy="2885632"/>
          </a:xfrm>
        </p:spPr>
        <p:txBody>
          <a:bodyPr/>
          <a:lstStyle/>
          <a:p>
            <a:pPr>
              <a:spcBef>
                <a:spcPts val="113"/>
              </a:spcBef>
              <a:buFont typeface="Wingdings" panose="05000000000000000000" pitchFamily="2" charset="2"/>
              <a:buChar char="Ø"/>
            </a:pPr>
            <a:r>
              <a:rPr lang="ru-RU" altLang="ru-RU" sz="1600" dirty="0"/>
              <a:t>Календарь бухгалтера, производственный календарь;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Помощники расчетов (калькуляторы) по отпускам, пособиям, командировкам, налогам и взносам;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Сервис подбора КБК;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Справочная информация по налогам, бухучету,</a:t>
            </a:r>
          </a:p>
          <a:p>
            <a:r>
              <a:rPr lang="ru-RU" altLang="ru-RU" sz="1600" dirty="0"/>
              <a:t>кадрам, оплате труда и пособиям;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Формы учета и отчетности в формате MS Word и MS Excel;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Курсы валют, ставки ЦБ РФ, индексы;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Полезные ссылки на ресурсы и сервисы органов государственной власти.</a:t>
            </a: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57D1FA0-F4C7-764F-F2CF-C5FF62577F60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8A67A90B-0FB7-ECA4-7D00-CFFBA3B97E23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2E167D3D-64AC-0097-4DAE-1C1A1DA88998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575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A428139-FD88-F1F3-07DE-27C7433CBE56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D5FC100A-BCA0-6425-8F31-5FEBFA23E22C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B0733AAA-B785-ADC8-C19C-4921C8A3DE13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A5C2C-A52E-138C-35C4-F6058044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18" y="465336"/>
            <a:ext cx="6913175" cy="307777"/>
          </a:xfrm>
        </p:spPr>
        <p:txBody>
          <a:bodyPr/>
          <a:lstStyle/>
          <a:p>
            <a:r>
              <a:rPr lang="ru-RU" altLang="ru-RU" sz="2000" dirty="0"/>
              <a:t>Раздел "Справочная информация"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D93A41-F638-A001-5223-276F5C50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68" y="987979"/>
            <a:ext cx="4931487" cy="34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1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102DF4A-51E3-9CB3-BE70-3A60E256D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0595"/>
            <a:ext cx="6511481" cy="2714644"/>
          </a:xfrm>
        </p:spPr>
        <p:txBody>
          <a:bodyPr/>
          <a:lstStyle/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/>
              <a:t>Раздел содержит нормативно-правовые документы, по объему соответствующие информационным блокам справочно-правовой системы "1С:Гарант":</a:t>
            </a:r>
          </a:p>
          <a:p>
            <a:pPr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ru-RU" altLang="ru-RU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altLang="ru-RU" sz="1600" dirty="0"/>
              <a:t>"Налоги, бухучет, предпринимательство"</a:t>
            </a:r>
          </a:p>
          <a:p>
            <a:pPr lvl="1"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ru-RU" altLang="ru-RU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altLang="ru-RU" sz="1600" dirty="0"/>
              <a:t>"Налоги, бухучет, предпринимательство. Москва"</a:t>
            </a:r>
          </a:p>
          <a:p>
            <a:pPr lvl="1"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ru-RU" alt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/>
              <a:t>База нормативных документов еженедельно обновляется в интернет-версии ИС 1С:ИТС. Все авторские материалы информационной системы содержат ссылки на базу нормативно-правовых документов "1С:Гарант"</a:t>
            </a:r>
          </a:p>
          <a:p>
            <a:endParaRPr lang="ru-RU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FC46F72-755C-24E2-FAF4-4A7915B82A2B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E36B041E-1727-08E4-32DB-7FC275343AB6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493FB0E0-8E7B-961A-1C77-C19E09C9E24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13C2FE5-E096-2CEC-B947-87194D6F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16892"/>
            <a:ext cx="6913175" cy="615553"/>
          </a:xfrm>
        </p:spPr>
        <p:txBody>
          <a:bodyPr/>
          <a:lstStyle/>
          <a:p>
            <a:r>
              <a:rPr lang="ru-RU" altLang="ru-RU" sz="2000" dirty="0"/>
              <a:t>Раздел "База нормативных</a:t>
            </a:r>
            <a:br>
              <a:rPr lang="ru-RU" altLang="ru-RU" sz="2000" dirty="0"/>
            </a:br>
            <a:r>
              <a:rPr lang="ru-RU" altLang="ru-RU" sz="2000" dirty="0"/>
              <a:t>документов"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9013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68C05-48A0-FAD6-2591-1A02F556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16892"/>
            <a:ext cx="6913175" cy="615553"/>
          </a:xfrm>
        </p:spPr>
        <p:txBody>
          <a:bodyPr/>
          <a:lstStyle/>
          <a:p>
            <a:r>
              <a:rPr lang="ru-RU" altLang="ru-RU" sz="2000" dirty="0"/>
              <a:t>Раздел "База нормативных</a:t>
            </a:r>
            <a:br>
              <a:rPr lang="ru-RU" altLang="ru-RU" sz="2000" dirty="0"/>
            </a:br>
            <a:r>
              <a:rPr lang="ru-RU" altLang="ru-RU" sz="2000" dirty="0"/>
              <a:t>документов"</a:t>
            </a:r>
            <a:endParaRPr lang="ru-RU" sz="20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3D81428-DA95-CB13-9F38-38996F5D6727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A609D93F-DDDF-533F-213A-7F5FDCBC9626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E04C4D5C-992F-8FCF-0286-A6B234C5A8D1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D93F50-39BF-3A21-EFF6-B53F169F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18" y="922932"/>
            <a:ext cx="5378254" cy="35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6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A29E8-118C-FB64-6586-7B8DFE2A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47" y="1961787"/>
            <a:ext cx="7661306" cy="91671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  <a:t>Как пользоваться информационной системой 1С:ИТС?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D8F6B4EA-EA5D-AE8F-31C3-24CA43E26DCF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7372CCD5-B008-3661-9E35-A75ABDE1A622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092643F5-E38D-3EB4-0630-4D6348807941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042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5660F-2670-219B-A0ED-10FC694A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37" y="274603"/>
            <a:ext cx="6913175" cy="615553"/>
          </a:xfrm>
        </p:spPr>
        <p:txBody>
          <a:bodyPr/>
          <a:lstStyle/>
          <a:p>
            <a:r>
              <a:rPr lang="ru-RU" altLang="ru-RU" sz="2000" dirty="0"/>
              <a:t>Информационная система 1С:ИТС</a:t>
            </a:r>
            <a:br>
              <a:rPr lang="ru-RU" altLang="ru-RU" sz="2000" dirty="0"/>
            </a:b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</a:rPr>
              <a:t>Какие бывают статьи?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2FC9A-617B-78E7-3048-6D64760F8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25" y="1176338"/>
            <a:ext cx="6759575" cy="2793483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</a:rPr>
              <a:t>Вы не знаете, как отразить ту или иную операцию в программе? Тогда воспользуйтесь </a:t>
            </a:r>
            <a:r>
              <a:rPr lang="ru-RU" altLang="ru-RU" sz="1600" u="sng" dirty="0">
                <a:solidFill>
                  <a:schemeClr val="tx1"/>
                </a:solidFill>
              </a:rPr>
              <a:t>практической статьей или пошаговой инструкцией</a:t>
            </a:r>
            <a:r>
              <a:rPr lang="ru-RU" altLang="ru-RU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90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</a:rPr>
              <a:t>Вышло новое постановление контролирующего органа и не ясно, 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как его применять? Обратитесь к комментариям юристов – </a:t>
            </a:r>
            <a:r>
              <a:rPr lang="ru-RU" altLang="ru-RU" sz="1600" u="sng" dirty="0">
                <a:solidFill>
                  <a:schemeClr val="tx1"/>
                </a:solidFill>
              </a:rPr>
              <a:t>теоретические статьи</a:t>
            </a:r>
            <a:r>
              <a:rPr lang="ru-RU" altLang="ru-RU" sz="16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90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</a:rPr>
              <a:t>Если возникла спорная ситуация, которая однозначно не урегулирована законодательством? Прочитайте </a:t>
            </a:r>
            <a:r>
              <a:rPr lang="ru-RU" altLang="ru-RU" sz="1600" u="sng" dirty="0">
                <a:solidFill>
                  <a:schemeClr val="tx1"/>
                </a:solidFill>
              </a:rPr>
              <a:t>статью-рекомендацию</a:t>
            </a:r>
            <a:r>
              <a:rPr lang="ru-RU" altLang="ru-RU" sz="1600" dirty="0">
                <a:solidFill>
                  <a:schemeClr val="tx1"/>
                </a:solidFill>
              </a:rPr>
              <a:t>, чтобы оценить возможные риски перед принятием решения. </a:t>
            </a: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3D638C35-66BA-4D55-4953-AF854D7CBEBA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ECD7110E-D082-2F47-8238-BC4AA2DC0DDA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9AA1E11A-BF47-E85C-BC1B-DC7A54389DF1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61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/>
              <a:t>Группы сервисов по назначению</a:t>
            </a:r>
            <a:endParaRPr sz="2000" b="1" dirty="0">
              <a:solidFill>
                <a:srgbClr val="F1A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0" y="1282699"/>
            <a:ext cx="6528391" cy="284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"/>
              </a:spcBef>
              <a:buFont typeface="Arial" panose="020B0604020202020204" pitchFamily="34" charset="0"/>
              <a:buAutoNum type="arabicPeriod"/>
            </a:pPr>
            <a:r>
              <a:rPr lang="ru-RU" altLang="ru-RU" sz="1600" dirty="0"/>
              <a:t>Сервисы, которые обеспечивают интернет-взаимодействие учетной системы с государственными информационными системами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altLang="ru-RU" sz="1600" dirty="0"/>
              <a:t>Сервисы, которые обеспечивают интернет-взаимодействие учетной системы с системами других предприятий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altLang="ru-RU" sz="1600" dirty="0"/>
              <a:t>Сервисы, которые обеспечивают возможность удаленной работы с учетной системой и ее данными для сотрудников и покупателей, сторонних пользователей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altLang="ru-RU" sz="1600" dirty="0"/>
              <a:t>Сервисы для информационной поддержки сотрудников организации, использующих программы 1С для ведения учета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sz="1600" dirty="0"/>
          </a:p>
        </p:txBody>
      </p:sp>
      <p:sp>
        <p:nvSpPr>
          <p:cNvPr id="191" name="Google Shape;191;p9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2050" name="Picture 2" descr="Бесплатное векторное изображение Выгрузка в облачное хранилище. беспроводной доступ к информации. онлайн-сервис, глобальный хостинг, виртуальное пространство. доступный и безопасный рабочий стол. изолированные концепции метафоры иллюстрации.">
            <a:extLst>
              <a:ext uri="{FF2B5EF4-FFF2-40B4-BE49-F238E27FC236}">
                <a16:creationId xmlns:a16="http://schemas.microsoft.com/office/drawing/2014/main" id="{9D22B2FF-4EBC-13C1-9045-954A6729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91" y="2015127"/>
            <a:ext cx="2274297" cy="22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0B254-21E0-8F26-9453-ED325F07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16892"/>
            <a:ext cx="6913175" cy="615553"/>
          </a:xfrm>
        </p:spPr>
        <p:txBody>
          <a:bodyPr/>
          <a:lstStyle/>
          <a:p>
            <a:r>
              <a:rPr lang="ru-RU" altLang="ru-RU" sz="2000" dirty="0"/>
              <a:t>Информационная система 1С:ИТС</a:t>
            </a:r>
            <a:br>
              <a:rPr lang="ru-RU" altLang="ru-RU" sz="2000" dirty="0"/>
            </a:b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</a:rPr>
              <a:t>Практические примеры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4A8B99D3-4F3F-54B7-7358-0C3B4CC6347A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83A7BA6B-473D-7609-3804-8356428AB975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51471D78-81BC-7807-876D-356064D878E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FE236543-90FF-63CD-B017-0152772E8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5295" r="2014" b="8701"/>
          <a:stretch/>
        </p:blipFill>
        <p:spPr bwMode="auto">
          <a:xfrm>
            <a:off x="964019" y="1241868"/>
            <a:ext cx="6074956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03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2FCF-70CA-8D52-DA2C-CBB46F0D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37" y="288779"/>
            <a:ext cx="6913175" cy="615553"/>
          </a:xfrm>
        </p:spPr>
        <p:txBody>
          <a:bodyPr/>
          <a:lstStyle/>
          <a:p>
            <a:r>
              <a:rPr lang="ru-RU" altLang="ru-RU" sz="2000" dirty="0"/>
              <a:t>Информационная система 1С:ИТС</a:t>
            </a:r>
            <a:br>
              <a:rPr lang="ru-RU" altLang="ru-RU" sz="2000" dirty="0">
                <a:solidFill>
                  <a:srgbClr val="008637"/>
                </a:solidFill>
              </a:rPr>
            </a:b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</a:rPr>
              <a:t>Теоретические статьи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A1265153-736F-24EB-3595-CE938636C631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372B8BED-4D85-37A4-0015-6B109D739190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0F0A18D0-8AB9-5139-D4A5-50E76E8C608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E12EF-EFD0-9C80-B5F5-7D9DA006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4817" r="2750" b="5901"/>
          <a:stretch/>
        </p:blipFill>
        <p:spPr bwMode="auto">
          <a:xfrm>
            <a:off x="725709" y="1372529"/>
            <a:ext cx="5645926" cy="27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42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0ACC7-E004-34FF-6DB8-633C2D6B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42" y="259422"/>
            <a:ext cx="6913175" cy="615553"/>
          </a:xfrm>
        </p:spPr>
        <p:txBody>
          <a:bodyPr/>
          <a:lstStyle/>
          <a:p>
            <a:r>
              <a:rPr lang="ru-RU" altLang="ru-RU" sz="2000" dirty="0"/>
              <a:t>Информационная система 1С:ИТС</a:t>
            </a:r>
            <a:br>
              <a:rPr lang="ru-RU" altLang="ru-RU" sz="2000" dirty="0"/>
            </a:b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</a:rPr>
              <a:t>Статьи-рекомендации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CCAB752-7BFE-6D65-E5D8-0E6028726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4744" r="3143" b="5200"/>
          <a:stretch/>
        </p:blipFill>
        <p:spPr bwMode="auto">
          <a:xfrm>
            <a:off x="765544" y="1410586"/>
            <a:ext cx="5856050" cy="272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55;p6">
            <a:extLst>
              <a:ext uri="{FF2B5EF4-FFF2-40B4-BE49-F238E27FC236}">
                <a16:creationId xmlns:a16="http://schemas.microsoft.com/office/drawing/2014/main" id="{05C02206-51D7-1AB5-7DE4-6070F4080614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" name="Google Shape;156;p6">
            <a:extLst>
              <a:ext uri="{FF2B5EF4-FFF2-40B4-BE49-F238E27FC236}">
                <a16:creationId xmlns:a16="http://schemas.microsoft.com/office/drawing/2014/main" id="{001D70F4-ABAE-34EF-0E95-DDDC8572B389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203E82DF-6E8D-F5CE-FED2-ABCC8BDBA372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678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A84BA-7793-212A-CD88-BF2C0697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12" y="2088223"/>
            <a:ext cx="6913175" cy="61555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  <a:t>Как быстро находить ответы в информационной системе 1С:ИТС?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Google Shape;155;p6">
            <a:extLst>
              <a:ext uri="{FF2B5EF4-FFF2-40B4-BE49-F238E27FC236}">
                <a16:creationId xmlns:a16="http://schemas.microsoft.com/office/drawing/2014/main" id="{EA2FB57B-4D69-7ACF-6B60-3710BD90CE10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" name="Google Shape;156;p6">
            <a:extLst>
              <a:ext uri="{FF2B5EF4-FFF2-40B4-BE49-F238E27FC236}">
                <a16:creationId xmlns:a16="http://schemas.microsoft.com/office/drawing/2014/main" id="{B9808CB4-0894-0274-0F5A-1DF27DF16EED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7;p6">
            <a:extLst>
              <a:ext uri="{FF2B5EF4-FFF2-40B4-BE49-F238E27FC236}">
                <a16:creationId xmlns:a16="http://schemas.microsoft.com/office/drawing/2014/main" id="{6B4B5BAF-25F6-F8F5-BCFB-AB2A58C349FA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8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2F7CB-1809-2465-0455-0D871904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54" y="287776"/>
            <a:ext cx="5574697" cy="669154"/>
          </a:xfrm>
        </p:spPr>
        <p:txBody>
          <a:bodyPr/>
          <a:lstStyle/>
          <a:p>
            <a:r>
              <a:rPr lang="ru-RU" sz="2000" dirty="0"/>
              <a:t>Три</a:t>
            </a:r>
            <a:r>
              <a:rPr lang="ru-RU" sz="2000" spc="-80" dirty="0"/>
              <a:t> </a:t>
            </a:r>
            <a:r>
              <a:rPr lang="ru-RU" sz="2000" dirty="0"/>
              <a:t>способа</a:t>
            </a:r>
            <a:r>
              <a:rPr lang="ru-RU" sz="2000" spc="-65" dirty="0"/>
              <a:t> </a:t>
            </a:r>
            <a:r>
              <a:rPr lang="ru-RU" sz="2000" dirty="0"/>
              <a:t>поиска</a:t>
            </a:r>
            <a:r>
              <a:rPr lang="ru-RU" sz="2000" spc="-30" dirty="0"/>
              <a:t> </a:t>
            </a:r>
            <a:r>
              <a:rPr lang="ru-RU" sz="2000" dirty="0"/>
              <a:t>ответов</a:t>
            </a:r>
            <a:r>
              <a:rPr lang="ru-RU" sz="2000" spc="-55" dirty="0"/>
              <a:t> </a:t>
            </a:r>
            <a:r>
              <a:rPr lang="ru-RU" sz="2000" dirty="0"/>
              <a:t>в</a:t>
            </a:r>
            <a:r>
              <a:rPr lang="ru-RU" sz="2000" spc="-65" dirty="0"/>
              <a:t> </a:t>
            </a:r>
            <a:r>
              <a:rPr lang="ru-RU" sz="2000" spc="-10" dirty="0"/>
              <a:t>информационной</a:t>
            </a:r>
            <a:r>
              <a:rPr lang="ru-RU" sz="2000" spc="10" dirty="0"/>
              <a:t> </a:t>
            </a:r>
            <a:r>
              <a:rPr lang="ru-RU" sz="2000" spc="-10" dirty="0"/>
              <a:t>системе 1С:ИТС: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CEC6DD-3E1C-163A-8664-545BE033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38275"/>
            <a:ext cx="6738310" cy="2885632"/>
          </a:xfrm>
        </p:spPr>
        <p:txBody>
          <a:bodyPr/>
          <a:lstStyle/>
          <a:p>
            <a:pPr marL="354954" indent="-342900">
              <a:spcBef>
                <a:spcPts val="1184"/>
              </a:spcBef>
              <a:buFont typeface="+mj-lt"/>
              <a:buAutoNum type="arabicPeriod"/>
              <a:tabLst>
                <a:tab pos="353377" algn="l"/>
                <a:tab pos="354011" algn="l"/>
              </a:tabLst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Главное меню.</a:t>
            </a:r>
            <a:r>
              <a:rPr lang="ru-RU" sz="1800" b="1" spc="-6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Раздел</a:t>
            </a:r>
            <a:r>
              <a:rPr lang="ru-RU" sz="1800" spc="459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→</a:t>
            </a:r>
            <a:r>
              <a:rPr lang="ru-RU" sz="1800" spc="-1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Справочник</a:t>
            </a:r>
            <a:r>
              <a:rPr lang="ru-RU" sz="1800" spc="-3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→</a:t>
            </a:r>
            <a:r>
              <a:rPr lang="ru-RU" sz="1800" spc="-5" dirty="0">
                <a:latin typeface="Arial"/>
                <a:cs typeface="Arial"/>
              </a:rPr>
              <a:t> </a:t>
            </a:r>
            <a:r>
              <a:rPr lang="ru-RU" sz="1800" spc="-10" dirty="0">
                <a:latin typeface="Arial"/>
                <a:cs typeface="Arial"/>
              </a:rPr>
              <a:t>Статья</a:t>
            </a:r>
            <a:endParaRPr lang="ru-RU" sz="1800" dirty="0">
              <a:latin typeface="Arial"/>
              <a:cs typeface="Arial"/>
            </a:endParaRPr>
          </a:p>
          <a:p>
            <a:pPr marL="354954" indent="-342900">
              <a:spcBef>
                <a:spcPts val="1084"/>
              </a:spcBef>
              <a:buFont typeface="+mj-lt"/>
              <a:buAutoNum type="arabicPeriod"/>
              <a:tabLst>
                <a:tab pos="353377" algn="l"/>
                <a:tab pos="354011" algn="l"/>
              </a:tabLst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Встроенный поисковик (поиск по сайту).</a:t>
            </a:r>
            <a:r>
              <a:rPr lang="ru-RU" sz="1800" b="1" spc="-6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Запрос</a:t>
            </a:r>
            <a:r>
              <a:rPr lang="ru-RU" sz="1800" spc="5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–</a:t>
            </a:r>
            <a:r>
              <a:rPr lang="ru-RU" sz="1800" spc="20" dirty="0">
                <a:latin typeface="Arial"/>
                <a:cs typeface="Arial"/>
              </a:rPr>
              <a:t> </a:t>
            </a:r>
            <a:r>
              <a:rPr lang="ru-RU" sz="1800" spc="-10" dirty="0">
                <a:latin typeface="Arial"/>
                <a:cs typeface="Arial"/>
              </a:rPr>
              <a:t>ответ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54954" indent="-342900">
              <a:spcBef>
                <a:spcPts val="1079"/>
              </a:spcBef>
              <a:buFont typeface="+mj-lt"/>
              <a:buAutoNum type="arabicPeriod"/>
              <a:tabLst>
                <a:tab pos="353377" algn="l"/>
                <a:tab pos="354011" algn="l"/>
              </a:tabLst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Специальные</a:t>
            </a:r>
            <a:r>
              <a:rPr lang="ru-RU" sz="1800" b="1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разделы.</a:t>
            </a:r>
            <a:r>
              <a:rPr lang="ru-RU" sz="1800" b="1" spc="-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Быстрый доступ</a:t>
            </a:r>
            <a:r>
              <a:rPr lang="ru-RU" sz="1800" spc="-2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к полезной</a:t>
            </a:r>
            <a:r>
              <a:rPr lang="ru-RU" sz="1800" spc="-20" dirty="0">
                <a:latin typeface="Arial"/>
                <a:cs typeface="Arial"/>
              </a:rPr>
              <a:t> </a:t>
            </a:r>
            <a:r>
              <a:rPr lang="ru-RU" sz="1800" spc="-10" dirty="0">
                <a:latin typeface="Arial"/>
                <a:cs typeface="Arial"/>
              </a:rPr>
              <a:t>информации </a:t>
            </a:r>
            <a:r>
              <a:rPr lang="ru-RU" sz="1800" dirty="0">
                <a:latin typeface="Arial"/>
                <a:cs typeface="Arial"/>
              </a:rPr>
              <a:t>с</a:t>
            </a:r>
            <a:r>
              <a:rPr lang="ru-RU" sz="1800" spc="-3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главной</a:t>
            </a:r>
            <a:r>
              <a:rPr lang="ru-RU" sz="1800" spc="-10" dirty="0">
                <a:latin typeface="Arial"/>
                <a:cs typeface="Arial"/>
              </a:rPr>
              <a:t> страницы</a:t>
            </a:r>
            <a:endParaRPr lang="ru-RU" sz="1800" dirty="0">
              <a:latin typeface="Arial"/>
              <a:cs typeface="Arial"/>
            </a:endParaRPr>
          </a:p>
          <a:p>
            <a:endParaRPr lang="ru-RU" sz="18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7AE0588E-F4BC-DC13-37D9-AB10780435C0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499F8868-8307-EDE8-0744-9FF203BCC7C1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46A56370-1B34-7BCD-B09B-AB2578288FE2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659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07295-5B35-E9F4-8C23-D335B075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98" y="465336"/>
            <a:ext cx="6913175" cy="615553"/>
          </a:xfrm>
        </p:spPr>
        <p:txBody>
          <a:bodyPr/>
          <a:lstStyle/>
          <a:p>
            <a:r>
              <a:rPr lang="ru-RU" sz="2000" spc="-10" dirty="0"/>
              <a:t>Информационная</a:t>
            </a:r>
            <a:r>
              <a:rPr lang="ru-RU" sz="2000" spc="-40" dirty="0"/>
              <a:t> </a:t>
            </a:r>
            <a:r>
              <a:rPr lang="ru-RU" sz="2000" dirty="0"/>
              <a:t>система</a:t>
            </a:r>
            <a:r>
              <a:rPr lang="ru-RU" sz="2000" spc="-70" dirty="0"/>
              <a:t> </a:t>
            </a:r>
            <a:r>
              <a:rPr lang="ru-RU" sz="2000" spc="-10" dirty="0"/>
              <a:t>1С:ИТС</a:t>
            </a:r>
            <a:br>
              <a:rPr lang="ru-RU" sz="2000" spc="-10" dirty="0"/>
            </a:b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Ищем</a:t>
            </a:r>
            <a:r>
              <a:rPr lang="ru-RU" sz="2000" b="0" spc="-3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через</a:t>
            </a:r>
            <a:r>
              <a:rPr lang="ru-RU" sz="2000" b="0" spc="-4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встроенный</a:t>
            </a:r>
            <a:r>
              <a:rPr lang="ru-RU" sz="2000" b="0"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spc="-10" dirty="0">
                <a:solidFill>
                  <a:schemeClr val="accent3">
                    <a:lumMod val="50000"/>
                  </a:schemeClr>
                </a:solidFill>
              </a:rPr>
              <a:t>поисковик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723F1A-7A6D-C9D6-8B53-69790382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353215"/>
            <a:ext cx="8642350" cy="2933700"/>
          </a:xfrm>
        </p:spPr>
        <p:txBody>
          <a:bodyPr/>
          <a:lstStyle/>
          <a:p>
            <a:pPr marL="12689">
              <a:spcBef>
                <a:spcPts val="1184"/>
              </a:spcBef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Как</a:t>
            </a:r>
            <a:r>
              <a:rPr lang="ru-RU" sz="1600" b="1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использовать</a:t>
            </a:r>
            <a:r>
              <a:rPr lang="ru-RU" sz="1600" b="1" spc="-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поиск</a:t>
            </a:r>
            <a:r>
              <a:rPr lang="ru-RU" sz="1600" b="1" spc="-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эффективно?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54954" indent="-342900">
              <a:spcBef>
                <a:spcPts val="434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Формулируем вопрос</a:t>
            </a:r>
          </a:p>
          <a:p>
            <a:pPr marL="354954" indent="-342900">
              <a:spcBef>
                <a:spcPts val="360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Выделяем в нем ключевые слова </a:t>
            </a:r>
          </a:p>
          <a:p>
            <a:pPr marL="354954" indent="-342900">
              <a:spcBef>
                <a:spcPts val="360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Вопросительные слова и слова-связки опускаем («как», «где», «который»)</a:t>
            </a:r>
          </a:p>
          <a:p>
            <a:pPr marL="354954" indent="-342900">
              <a:spcBef>
                <a:spcPts val="365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Вводим ключевые слова в область поиска</a:t>
            </a:r>
          </a:p>
          <a:p>
            <a:pPr marL="354954" indent="-342900">
              <a:spcBef>
                <a:spcPts val="360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Получаем список статей, отвечающих запросу</a:t>
            </a:r>
          </a:p>
          <a:p>
            <a:pPr marL="354954" indent="-342900">
              <a:lnSpc>
                <a:spcPts val="2138"/>
              </a:lnSpc>
              <a:spcBef>
                <a:spcPts val="360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В результатах поиска обращаем внимание на то, в каком разделе ИС 1С:ИТС найдена информация</a:t>
            </a:r>
          </a:p>
          <a:p>
            <a:pPr marL="354954" indent="-342900">
              <a:lnSpc>
                <a:spcPts val="2138"/>
              </a:lnSpc>
              <a:spcBef>
                <a:spcPts val="400"/>
              </a:spcBef>
              <a:buSzPct val="112500"/>
              <a:buFont typeface="+mj-lt"/>
              <a:buAutoNum type="arabicPeriod"/>
              <a:tabLst>
                <a:tab pos="393346" algn="l"/>
                <a:tab pos="393980" algn="l"/>
              </a:tabLst>
              <a:defRPr/>
            </a:pPr>
            <a:r>
              <a:rPr lang="ru-RU" sz="1600" dirty="0"/>
              <a:t>Можно использовать фильтры: по ролям, по разделам (материалам), по конфигурациям</a:t>
            </a:r>
          </a:p>
          <a:p>
            <a:endParaRPr lang="ru-RU" sz="1600" dirty="0"/>
          </a:p>
        </p:txBody>
      </p:sp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7A76B755-EADD-C3D8-CE74-6C3071F0DF01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0E6D3110-7930-DC34-BE38-CC66ADBAF065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E822F538-08D0-3E97-3165-37ACFCF4E51C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194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3893C5-B1E9-CA6F-F147-9924D4AD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38275"/>
            <a:ext cx="5958589" cy="2906897"/>
          </a:xfrm>
        </p:spPr>
        <p:txBody>
          <a:bodyPr/>
          <a:lstStyle/>
          <a:p>
            <a:pPr>
              <a:defRPr/>
            </a:pPr>
            <a:r>
              <a:rPr lang="ru-RU" sz="1800" b="1" spc="-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Пример 1:</a:t>
            </a:r>
          </a:p>
          <a:p>
            <a:pPr>
              <a:defRPr/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913577" indent="-341957">
              <a:spcBef>
                <a:spcPts val="599"/>
              </a:spcBef>
              <a:buFont typeface="Arial" panose="020B0604020202020204" pitchFamily="34" charset="0"/>
              <a:buChar char="•"/>
              <a:tabLst>
                <a:tab pos="913577" algn="l"/>
                <a:tab pos="914211" algn="l"/>
                <a:tab pos="5246089" algn="l"/>
              </a:tabLst>
              <a:defRPr/>
            </a:pPr>
            <a:r>
              <a:rPr lang="ru-RU" sz="1800" dirty="0">
                <a:latin typeface="Arial"/>
                <a:cs typeface="Arial"/>
              </a:rPr>
              <a:t>Курсовая</a:t>
            </a:r>
            <a:r>
              <a:rPr lang="ru-RU" sz="1800" spc="-5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работа.</a:t>
            </a:r>
            <a:r>
              <a:rPr lang="ru-RU" sz="1800" spc="-15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Тема</a:t>
            </a:r>
            <a:r>
              <a:rPr lang="ru-RU" sz="1800" spc="-5" dirty="0">
                <a:latin typeface="Arial"/>
                <a:cs typeface="Arial"/>
              </a:rPr>
              <a:t> </a:t>
            </a:r>
            <a:r>
              <a:rPr lang="ru-RU" sz="1800" spc="-10" dirty="0">
                <a:latin typeface="Arial"/>
                <a:cs typeface="Arial"/>
              </a:rPr>
              <a:t>«Предоставление учебного отпуска учащемуся в магистратуре»</a:t>
            </a:r>
          </a:p>
          <a:p>
            <a:pPr marL="913577" indent="-341957">
              <a:spcBef>
                <a:spcPts val="599"/>
              </a:spcBef>
              <a:buFont typeface="Arial" panose="020B0604020202020204" pitchFamily="34" charset="0"/>
              <a:buChar char="•"/>
              <a:tabLst>
                <a:tab pos="913577" algn="l"/>
                <a:tab pos="914211" algn="l"/>
                <a:tab pos="5246089" algn="l"/>
              </a:tabLst>
              <a:defRPr/>
            </a:pPr>
            <a:endParaRPr lang="ru-RU" sz="1800" dirty="0">
              <a:latin typeface="Arial"/>
              <a:cs typeface="Arial"/>
            </a:endParaRPr>
          </a:p>
          <a:p>
            <a:pPr marL="913577" indent="-341957">
              <a:spcBef>
                <a:spcPts val="604"/>
              </a:spcBef>
              <a:buFont typeface="Arial" panose="020B0604020202020204" pitchFamily="34" charset="0"/>
              <a:buChar char="•"/>
              <a:tabLst>
                <a:tab pos="913577" algn="l"/>
                <a:tab pos="914211" algn="l"/>
              </a:tabLst>
              <a:defRPr/>
            </a:pPr>
            <a:r>
              <a:rPr lang="ru-RU" sz="1800" dirty="0">
                <a:latin typeface="Arial"/>
                <a:cs typeface="Arial"/>
              </a:rPr>
              <a:t>Ключевые</a:t>
            </a:r>
            <a:r>
              <a:rPr lang="ru-RU" sz="1800" spc="-25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слова:</a:t>
            </a:r>
            <a:r>
              <a:rPr lang="ru-RU" sz="1800" spc="-15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Учебный отпуск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DB70F48-DE3B-4011-93C7-BCF53F5E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339725"/>
            <a:ext cx="6913563" cy="369888"/>
          </a:xfrm>
        </p:spPr>
        <p:txBody>
          <a:bodyPr/>
          <a:lstStyle/>
          <a:p>
            <a:r>
              <a:rPr lang="ru-RU" sz="2000" spc="-10" dirty="0"/>
              <a:t>Информационная</a:t>
            </a:r>
            <a:r>
              <a:rPr lang="ru-RU" sz="2000" spc="-40" dirty="0"/>
              <a:t> </a:t>
            </a:r>
            <a:r>
              <a:rPr lang="ru-RU" sz="2000" dirty="0"/>
              <a:t>система</a:t>
            </a:r>
            <a:r>
              <a:rPr lang="ru-RU" sz="2000" spc="-70" dirty="0"/>
              <a:t> </a:t>
            </a:r>
            <a:r>
              <a:rPr lang="ru-RU" sz="2000" spc="-10" dirty="0"/>
              <a:t>1С:ИТС</a:t>
            </a:r>
            <a:br>
              <a:rPr lang="ru-RU" sz="2000" spc="-10" dirty="0"/>
            </a:b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Ищем</a:t>
            </a:r>
            <a:r>
              <a:rPr lang="ru-RU" sz="2000" b="0" spc="-3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через</a:t>
            </a:r>
            <a:r>
              <a:rPr lang="ru-RU" sz="2000" b="0" spc="-4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встроенный</a:t>
            </a:r>
            <a:r>
              <a:rPr lang="ru-RU" sz="2000" b="0"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spc="-10" dirty="0">
                <a:solidFill>
                  <a:schemeClr val="accent3">
                    <a:lumMod val="50000"/>
                  </a:schemeClr>
                </a:solidFill>
              </a:rPr>
              <a:t>поисковик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Google Shape;155;p6">
            <a:extLst>
              <a:ext uri="{FF2B5EF4-FFF2-40B4-BE49-F238E27FC236}">
                <a16:creationId xmlns:a16="http://schemas.microsoft.com/office/drawing/2014/main" id="{4D0CA8B7-2D11-E031-E7CC-62892BDFCBCC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C14823B0-693B-4813-9BC8-C3EE43BAD1DE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04557F86-1629-07A9-26A6-32B2D065FB96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08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4">
            <a:extLst>
              <a:ext uri="{FF2B5EF4-FFF2-40B4-BE49-F238E27FC236}">
                <a16:creationId xmlns:a16="http://schemas.microsoft.com/office/drawing/2014/main" id="{C5A96339-2D76-FB2B-7933-748FE51C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59" y="1757805"/>
            <a:ext cx="510381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9">
            <a:extLst>
              <a:ext uri="{FF2B5EF4-FFF2-40B4-BE49-F238E27FC236}">
                <a16:creationId xmlns:a16="http://schemas.microsoft.com/office/drawing/2014/main" id="{09684E26-5296-B6FA-5FB9-CE1BD73F1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60" y="296641"/>
            <a:ext cx="29622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536289C5-D627-5D60-31AC-231CAEF50921}"/>
              </a:ext>
            </a:extLst>
          </p:cNvPr>
          <p:cNvSpPr txBox="1"/>
          <p:nvPr/>
        </p:nvSpPr>
        <p:spPr>
          <a:xfrm>
            <a:off x="4376257" y="633984"/>
            <a:ext cx="1443038" cy="558800"/>
          </a:xfrm>
          <a:prstGeom prst="flowChartAlternateProcess">
            <a:avLst/>
          </a:prstGeom>
          <a:noFill/>
        </p:spPr>
        <p:txBody>
          <a:bodyPr lIns="0" tIns="13323" rIns="0" bIns="0">
            <a:spAutoFit/>
          </a:bodyPr>
          <a:lstStyle/>
          <a:p>
            <a:pPr algn="ctr">
              <a:spcBef>
                <a:spcPts val="105"/>
              </a:spcBef>
              <a:defRPr/>
            </a:pPr>
            <a:r>
              <a:rPr sz="1600" dirty="0">
                <a:solidFill>
                  <a:schemeClr val="tx1"/>
                </a:solidFill>
                <a:latin typeface="+mn-lt"/>
                <a:cs typeface="Arial"/>
              </a:rPr>
              <a:t>1)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+mn-lt"/>
                <a:cs typeface="Arial"/>
              </a:rPr>
              <a:t>Поисковые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+mn-lt"/>
                <a:cs typeface="Arial"/>
              </a:rPr>
              <a:t>подсказки</a:t>
            </a:r>
            <a:endParaRPr sz="16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85A5C191-6B23-0380-4B26-258C03370CFC}"/>
              </a:ext>
            </a:extLst>
          </p:cNvPr>
          <p:cNvSpPr txBox="1"/>
          <p:nvPr/>
        </p:nvSpPr>
        <p:spPr>
          <a:xfrm>
            <a:off x="1216654" y="2957919"/>
            <a:ext cx="1387475" cy="559714"/>
          </a:xfrm>
          <a:prstGeom prst="flowChartAlternateProcess">
            <a:avLst/>
          </a:prstGeom>
          <a:noFill/>
        </p:spPr>
        <p:txBody>
          <a:bodyPr lIns="0" tIns="13323" rIns="0" bIns="0">
            <a:spAutoFit/>
          </a:bodyPr>
          <a:lstStyle/>
          <a:p>
            <a:pPr marL="12689">
              <a:spcBef>
                <a:spcPts val="1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cs typeface="Arial"/>
              </a:rPr>
              <a:t>2</a:t>
            </a:r>
            <a:r>
              <a:rPr sz="1600" dirty="0">
                <a:solidFill>
                  <a:schemeClr val="tx1"/>
                </a:solidFill>
                <a:latin typeface="+mn-lt"/>
                <a:cs typeface="Arial"/>
              </a:rPr>
              <a:t>)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Arial"/>
              </a:rPr>
              <a:t> Фильтр</a:t>
            </a:r>
            <a:r>
              <a:rPr lang="ru-RU" sz="1600" spc="-5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1600" spc="-25" dirty="0">
                <a:solidFill>
                  <a:schemeClr val="tx1"/>
                </a:solidFill>
                <a:latin typeface="+mn-lt"/>
                <a:cs typeface="Arial"/>
              </a:rPr>
              <a:t>по профилям</a:t>
            </a:r>
            <a:endParaRPr lang="ru-RU" sz="16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2" name="Google Shape;155;p6">
            <a:extLst>
              <a:ext uri="{FF2B5EF4-FFF2-40B4-BE49-F238E27FC236}">
                <a16:creationId xmlns:a16="http://schemas.microsoft.com/office/drawing/2014/main" id="{879174E3-546F-BB48-0E04-425B0C9940FF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" name="Google Shape;156;p6">
            <a:extLst>
              <a:ext uri="{FF2B5EF4-FFF2-40B4-BE49-F238E27FC236}">
                <a16:creationId xmlns:a16="http://schemas.microsoft.com/office/drawing/2014/main" id="{52905F7B-F0DD-5F61-1CAF-C78CCDC1A9C7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" name="Google Shape;157;p6">
            <a:extLst>
              <a:ext uri="{FF2B5EF4-FFF2-40B4-BE49-F238E27FC236}">
                <a16:creationId xmlns:a16="http://schemas.microsoft.com/office/drawing/2014/main" id="{8A98A2E8-F6FC-F9A2-F41E-D26E35532742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132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F7620E-D46F-2021-0E3B-445F5A9B7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09552"/>
            <a:ext cx="59404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743360E-1474-D974-9F0C-B21DF7FB9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/>
          <a:stretch>
            <a:fillRect/>
          </a:stretch>
        </p:blipFill>
        <p:spPr bwMode="auto">
          <a:xfrm>
            <a:off x="4216400" y="1984375"/>
            <a:ext cx="36639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0AF4A0-B12E-127D-8927-52DB0168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339725"/>
            <a:ext cx="6913563" cy="369888"/>
          </a:xfrm>
        </p:spPr>
        <p:txBody>
          <a:bodyPr/>
          <a:lstStyle/>
          <a:p>
            <a:r>
              <a:rPr lang="ru-RU" sz="2000" spc="-10" dirty="0"/>
              <a:t>Информационная</a:t>
            </a:r>
            <a:r>
              <a:rPr lang="ru-RU" sz="2000" spc="-40" dirty="0"/>
              <a:t> </a:t>
            </a:r>
            <a:r>
              <a:rPr lang="ru-RU" sz="2000" dirty="0"/>
              <a:t>система</a:t>
            </a:r>
            <a:r>
              <a:rPr lang="ru-RU" sz="2000" spc="-70" dirty="0"/>
              <a:t> </a:t>
            </a:r>
            <a:r>
              <a:rPr lang="ru-RU" sz="2000" spc="-10" dirty="0"/>
              <a:t>1С:ИТС</a:t>
            </a:r>
            <a:br>
              <a:rPr lang="ru-RU" sz="2000" spc="-10" dirty="0"/>
            </a:b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Ищем</a:t>
            </a:r>
            <a:r>
              <a:rPr lang="ru-RU" sz="2000" b="0" spc="-3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через</a:t>
            </a:r>
            <a:r>
              <a:rPr lang="ru-RU" sz="2000" b="0" spc="-4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встроенный</a:t>
            </a:r>
            <a:r>
              <a:rPr lang="ru-RU" sz="2000" b="0"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spc="-10" dirty="0">
                <a:solidFill>
                  <a:schemeClr val="accent3">
                    <a:lumMod val="50000"/>
                  </a:schemeClr>
                </a:solidFill>
              </a:rPr>
              <a:t>поисковик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Google Shape;155;p6">
            <a:extLst>
              <a:ext uri="{FF2B5EF4-FFF2-40B4-BE49-F238E27FC236}">
                <a16:creationId xmlns:a16="http://schemas.microsoft.com/office/drawing/2014/main" id="{6CCB2436-6BDC-5B86-1320-8B0ED8B952AE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" name="Google Shape;156;p6">
            <a:extLst>
              <a:ext uri="{FF2B5EF4-FFF2-40B4-BE49-F238E27FC236}">
                <a16:creationId xmlns:a16="http://schemas.microsoft.com/office/drawing/2014/main" id="{A9E6DC8E-9061-3F25-6120-3DB2CC4B3BE0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4A573B32-209D-2176-EB71-6F9856A6A78F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717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1F074-6215-198F-4BE9-9A81CB65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74" y="180376"/>
            <a:ext cx="6913175" cy="615553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Информационная система 1С:ИТС</a:t>
            </a:r>
            <a:b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</a:br>
            <a:r>
              <a:rPr lang="ru-RU" sz="2000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Что и как использовать в учёбе?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45E936-3069-CA8E-ED3E-A73F6CC8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008062"/>
            <a:ext cx="64833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+mn-lt"/>
                <a:ea typeface="Microsoft JhengHei UI Light" panose="020B0304030504040204" pitchFamily="34" charset="-120"/>
              </a:rPr>
              <a:t>Консультации по применению законодательства</a:t>
            </a:r>
          </a:p>
          <a:p>
            <a:pPr marL="294117" lvl="1" indent="-171450">
              <a:spcBef>
                <a:spcPct val="2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+mn-lt"/>
                <a:ea typeface="Microsoft JhengHei UI Light" panose="020B0304030504040204" pitchFamily="34" charset="-120"/>
              </a:rPr>
              <a:t>Бухгалтерский, налоговый, кадровый учет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5AFB77B-598E-5A7D-9053-C978E1F13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11754" r="516" b="6561"/>
          <a:stretch/>
        </p:blipFill>
        <p:spPr bwMode="auto">
          <a:xfrm>
            <a:off x="1328474" y="1773847"/>
            <a:ext cx="5866076" cy="2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27E59-36D7-04D4-F520-C62182D542B9}"/>
              </a:ext>
            </a:extLst>
          </p:cNvPr>
          <p:cNvSpPr txBox="1"/>
          <p:nvPr/>
        </p:nvSpPr>
        <p:spPr>
          <a:xfrm>
            <a:off x="6495459" y="3906044"/>
            <a:ext cx="12414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Ссылки на закон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307E5-FA37-90C1-3582-13A8EE25F782}"/>
              </a:ext>
            </a:extLst>
          </p:cNvPr>
          <p:cNvSpPr txBox="1"/>
          <p:nvPr/>
        </p:nvSpPr>
        <p:spPr>
          <a:xfrm>
            <a:off x="107950" y="2259013"/>
            <a:ext cx="1169988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+mn-lt"/>
                <a:ea typeface="Microsoft JhengHei UI Light" panose="020B0304030504040204" pitchFamily="34" charset="-120"/>
              </a:rPr>
              <a:t>Проблемный вопрос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3ABD3-3D8C-3360-985F-98EDBF8E2222}"/>
              </a:ext>
            </a:extLst>
          </p:cNvPr>
          <p:cNvSpPr txBox="1"/>
          <p:nvPr/>
        </p:nvSpPr>
        <p:spPr>
          <a:xfrm>
            <a:off x="7194550" y="2058192"/>
            <a:ext cx="1500188" cy="2778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Разъяснения</a:t>
            </a:r>
          </a:p>
        </p:txBody>
      </p:sp>
      <p:sp>
        <p:nvSpPr>
          <p:cNvPr id="3" name="Google Shape;155;p6">
            <a:extLst>
              <a:ext uri="{FF2B5EF4-FFF2-40B4-BE49-F238E27FC236}">
                <a16:creationId xmlns:a16="http://schemas.microsoft.com/office/drawing/2014/main" id="{3F991147-7C5C-9CB7-8858-722966CEA418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" name="Google Shape;156;p6">
            <a:extLst>
              <a:ext uri="{FF2B5EF4-FFF2-40B4-BE49-F238E27FC236}">
                <a16:creationId xmlns:a16="http://schemas.microsoft.com/office/drawing/2014/main" id="{365AB23D-1405-AAA4-9501-0F441AF9D54E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0" name="Google Shape;157;p6">
            <a:extLst>
              <a:ext uri="{FF2B5EF4-FFF2-40B4-BE49-F238E27FC236}">
                <a16:creationId xmlns:a16="http://schemas.microsoft.com/office/drawing/2014/main" id="{6CABF338-9B5D-2B2A-6BB6-2A74B1007AE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4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1B3BE-9AD2-77C7-7967-DCF04A8F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1С-ЭДО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ED982C-9C7D-DD98-3FF6-8D1566B8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649" y="924165"/>
            <a:ext cx="6064914" cy="3296758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Для обмена электронными документами с контрагентами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+mn-lt"/>
              </a:rPr>
              <a:t>Сервис экономит бумагу и время. Пользователям больше не нужно распечатывать документы, подписывать, ставить печать, отправлять контрагентам и ждать, когда те их подпишут и отправят назад.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+mn-lt"/>
              </a:rPr>
              <a:t>Теперь достаточно просто отправить электронный документ прямо из программы 1С – и он будет иметь такую же юридическую силу, как и бумажный документ. </a:t>
            </a:r>
          </a:p>
          <a:p>
            <a:endParaRPr lang="ru-RU" sz="1800" dirty="0"/>
          </a:p>
        </p:txBody>
      </p:sp>
      <p:pic>
        <p:nvPicPr>
          <p:cNvPr id="4" name="Picture 5" descr="app30">
            <a:extLst>
              <a:ext uri="{FF2B5EF4-FFF2-40B4-BE49-F238E27FC236}">
                <a16:creationId xmlns:a16="http://schemas.microsoft.com/office/drawing/2014/main" id="{6F9FE066-D79D-11EF-EC3A-BB86BF23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9" y="1953690"/>
            <a:ext cx="1525846" cy="152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55;p6">
            <a:extLst>
              <a:ext uri="{FF2B5EF4-FFF2-40B4-BE49-F238E27FC236}">
                <a16:creationId xmlns:a16="http://schemas.microsoft.com/office/drawing/2014/main" id="{D246AD70-7BF7-B49B-74D9-50D5FDCDAC5F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" name="Google Shape;156;p6">
            <a:extLst>
              <a:ext uri="{FF2B5EF4-FFF2-40B4-BE49-F238E27FC236}">
                <a16:creationId xmlns:a16="http://schemas.microsoft.com/office/drawing/2014/main" id="{997265FC-DCCF-42FB-7AE9-E37F582A6547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" name="Google Shape;157;p6">
            <a:extLst>
              <a:ext uri="{FF2B5EF4-FFF2-40B4-BE49-F238E27FC236}">
                <a16:creationId xmlns:a16="http://schemas.microsoft.com/office/drawing/2014/main" id="{7B6DC0FF-59AE-312A-4949-84F26A9B564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888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F4EDB8-EA79-0904-382F-D235F810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74" y="180376"/>
            <a:ext cx="6913175" cy="615553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Информационная система 1С:ИТС</a:t>
            </a:r>
            <a:b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</a:br>
            <a:r>
              <a:rPr lang="ru-RU" sz="2000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Что и как использовать в учёбе?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ACD1B2-3275-5C0E-E3E7-25649A6EF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918166"/>
            <a:ext cx="64833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+mn-lt"/>
                <a:ea typeface="Microsoft JhengHei UI Light" panose="020B0304030504040204" pitchFamily="34" charset="-120"/>
              </a:rPr>
              <a:t>Рекомендации по разработке и администрированию</a:t>
            </a:r>
          </a:p>
          <a:p>
            <a:pPr marL="408417" lvl="1" indent="-285750">
              <a:spcBef>
                <a:spcPct val="2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+mn-lt"/>
                <a:ea typeface="Microsoft JhengHei UI Light" panose="020B0304030504040204" pitchFamily="34" charset="-120"/>
              </a:rPr>
              <a:t>Методическая поддержка для разработчиков 1С:Предприятия</a:t>
            </a:r>
          </a:p>
        </p:txBody>
      </p:sp>
      <p:pic>
        <p:nvPicPr>
          <p:cNvPr id="6" name="Picture 10" descr="Untitled">
            <a:extLst>
              <a:ext uri="{FF2B5EF4-FFF2-40B4-BE49-F238E27FC236}">
                <a16:creationId xmlns:a16="http://schemas.microsoft.com/office/drawing/2014/main" id="{75811F98-08E0-5F1E-8E70-5AA978048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/>
          <a:stretch/>
        </p:blipFill>
        <p:spPr bwMode="auto">
          <a:xfrm>
            <a:off x="1433513" y="1935124"/>
            <a:ext cx="5391150" cy="252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76884-183E-3636-9200-E04F53CE606F}"/>
              </a:ext>
            </a:extLst>
          </p:cNvPr>
          <p:cNvSpPr txBox="1"/>
          <p:nvPr/>
        </p:nvSpPr>
        <p:spPr>
          <a:xfrm>
            <a:off x="190500" y="2817813"/>
            <a:ext cx="109855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Схемы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D380F-459E-D210-75CF-490A35983A53}"/>
              </a:ext>
            </a:extLst>
          </p:cNvPr>
          <p:cNvSpPr txBox="1"/>
          <p:nvPr/>
        </p:nvSpPr>
        <p:spPr>
          <a:xfrm>
            <a:off x="6262688" y="3602665"/>
            <a:ext cx="1660525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Разъяснения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30BBE-23F3-234F-5159-E331A5B675E7}"/>
              </a:ext>
            </a:extLst>
          </p:cNvPr>
          <p:cNvSpPr txBox="1"/>
          <p:nvPr/>
        </p:nvSpPr>
        <p:spPr>
          <a:xfrm>
            <a:off x="6824663" y="2291944"/>
            <a:ext cx="16605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Практический вопрос</a:t>
            </a:r>
          </a:p>
        </p:txBody>
      </p:sp>
      <p:sp>
        <p:nvSpPr>
          <p:cNvPr id="2" name="Google Shape;155;p6">
            <a:extLst>
              <a:ext uri="{FF2B5EF4-FFF2-40B4-BE49-F238E27FC236}">
                <a16:creationId xmlns:a16="http://schemas.microsoft.com/office/drawing/2014/main" id="{75AB3376-6ADE-3A5C-9D13-0570C8D2E52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" name="Google Shape;156;p6">
            <a:extLst>
              <a:ext uri="{FF2B5EF4-FFF2-40B4-BE49-F238E27FC236}">
                <a16:creationId xmlns:a16="http://schemas.microsoft.com/office/drawing/2014/main" id="{ADB4CCFD-97C6-88C4-5A45-BB378A0FF387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0" name="Google Shape;157;p6">
            <a:extLst>
              <a:ext uri="{FF2B5EF4-FFF2-40B4-BE49-F238E27FC236}">
                <a16:creationId xmlns:a16="http://schemas.microsoft.com/office/drawing/2014/main" id="{6DBE8421-6AF3-602D-B549-7695005EA87B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0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07EAB0-0467-D602-DD89-BFCDBD65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74" y="180376"/>
            <a:ext cx="6913175" cy="615553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Информационная система 1С:ИТС</a:t>
            </a:r>
            <a:b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</a:br>
            <a:r>
              <a:rPr lang="ru-RU" sz="2000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+mj-lt"/>
                <a:ea typeface="Microsoft JhengHei UI Light" panose="020B0304030504040204" pitchFamily="34" charset="-120"/>
              </a:rPr>
              <a:t>Что и как использовать в учёбе?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9BB0E2-22FC-3847-1561-B3D05E9C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849313"/>
            <a:ext cx="64833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+mn-lt"/>
                <a:ea typeface="Microsoft JhengHei UI Light" panose="020B0304030504040204" pitchFamily="34" charset="-120"/>
              </a:rPr>
              <a:t>Комментарии юристов</a:t>
            </a:r>
          </a:p>
          <a:p>
            <a:pPr marL="408417" lvl="1" indent="-285750">
              <a:spcBef>
                <a:spcPct val="2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+mn-lt"/>
                <a:ea typeface="Microsoft JhengHei UI Light" panose="020B0304030504040204" pitchFamily="34" charset="-120"/>
              </a:rPr>
              <a:t>Кодексы, законы, письма, судебная практика</a:t>
            </a:r>
          </a:p>
          <a:p>
            <a:pPr marL="337037" lvl="1" indent="-214370">
              <a:spcBef>
                <a:spcPct val="2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latin typeface="+mn-lt"/>
              <a:ea typeface="Microsoft JhengHei UI Light" panose="020B0304030504040204" pitchFamily="34" charset="-12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3CE8D987-E739-6379-7F5F-5B651650A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/>
          <a:stretch/>
        </p:blipFill>
        <p:spPr bwMode="auto">
          <a:xfrm>
            <a:off x="1424781" y="1742596"/>
            <a:ext cx="4679951" cy="26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5C320-05D0-A8B5-9DAF-9F05345749C8}"/>
              </a:ext>
            </a:extLst>
          </p:cNvPr>
          <p:cNvSpPr txBox="1"/>
          <p:nvPr/>
        </p:nvSpPr>
        <p:spPr>
          <a:xfrm>
            <a:off x="6438901" y="3742327"/>
            <a:ext cx="13779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Рекомендации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4AC5D-C0EF-FB67-8489-67B5209B9276}"/>
              </a:ext>
            </a:extLst>
          </p:cNvPr>
          <p:cNvSpPr txBox="1"/>
          <p:nvPr/>
        </p:nvSpPr>
        <p:spPr>
          <a:xfrm>
            <a:off x="137319" y="2131015"/>
            <a:ext cx="128746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Разъяснения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4F976-D81D-B132-B33E-6D7F65C1781F}"/>
              </a:ext>
            </a:extLst>
          </p:cNvPr>
          <p:cNvSpPr txBox="1"/>
          <p:nvPr/>
        </p:nvSpPr>
        <p:spPr>
          <a:xfrm>
            <a:off x="5746751" y="2499906"/>
            <a:ext cx="10985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ea typeface="Microsoft JhengHei UI Light" panose="020B0304030504040204" pitchFamily="34" charset="-120"/>
              </a:rPr>
              <a:t>Документ</a:t>
            </a:r>
          </a:p>
        </p:txBody>
      </p:sp>
      <p:sp>
        <p:nvSpPr>
          <p:cNvPr id="2" name="Google Shape;155;p6">
            <a:extLst>
              <a:ext uri="{FF2B5EF4-FFF2-40B4-BE49-F238E27FC236}">
                <a16:creationId xmlns:a16="http://schemas.microsoft.com/office/drawing/2014/main" id="{CEA70ABA-B2F9-8D4A-1B1D-76ADDCE76356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" name="Google Shape;156;p6">
            <a:extLst>
              <a:ext uri="{FF2B5EF4-FFF2-40B4-BE49-F238E27FC236}">
                <a16:creationId xmlns:a16="http://schemas.microsoft.com/office/drawing/2014/main" id="{30597474-DE17-1590-25DB-631787D5B668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0" name="Google Shape;157;p6">
            <a:extLst>
              <a:ext uri="{FF2B5EF4-FFF2-40B4-BE49-F238E27FC236}">
                <a16:creationId xmlns:a16="http://schemas.microsoft.com/office/drawing/2014/main" id="{5D8A267B-17F2-27F9-639B-FEA958726D52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34D34-5B43-215A-50D5-784AB592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35" y="273599"/>
            <a:ext cx="6913175" cy="615553"/>
          </a:xfrm>
        </p:spPr>
        <p:txBody>
          <a:bodyPr/>
          <a:lstStyle/>
          <a:p>
            <a:r>
              <a:rPr lang="ru-RU" altLang="ru-RU" sz="2000" dirty="0"/>
              <a:t>Информационная система 1С:ИТС</a:t>
            </a:r>
            <a:br>
              <a:rPr lang="ru-RU" altLang="ru-RU" sz="2000" dirty="0"/>
            </a:b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Microsoft Sans Serif" panose="020B0604020202020204" pitchFamily="34" charset="0"/>
              </a:rPr>
              <a:t>Б</a:t>
            </a:r>
            <a:r>
              <a:rPr lang="ru-RU" sz="2000" i="0" dirty="0">
                <a:solidFill>
                  <a:schemeClr val="accent3">
                    <a:lumMod val="50000"/>
                  </a:schemeClr>
                </a:solidFill>
                <a:effectLst/>
                <a:latin typeface="Microsoft Sans Serif" panose="020B0604020202020204" pitchFamily="34" charset="0"/>
              </a:rPr>
              <a:t>ыстрый доступ к полезной информации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6E0EB-28BC-CDB4-B1EC-C455FEC3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1180827"/>
            <a:ext cx="6429153" cy="3149254"/>
          </a:xfrm>
          <a:prstGeom prst="rect">
            <a:avLst/>
          </a:prstGeom>
        </p:spPr>
      </p:pic>
      <p:sp>
        <p:nvSpPr>
          <p:cNvPr id="3" name="Google Shape;155;p6">
            <a:extLst>
              <a:ext uri="{FF2B5EF4-FFF2-40B4-BE49-F238E27FC236}">
                <a16:creationId xmlns:a16="http://schemas.microsoft.com/office/drawing/2014/main" id="{775F0352-06B2-9AC8-50DE-5C88752249E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" name="Google Shape;156;p6">
            <a:extLst>
              <a:ext uri="{FF2B5EF4-FFF2-40B4-BE49-F238E27FC236}">
                <a16:creationId xmlns:a16="http://schemas.microsoft.com/office/drawing/2014/main" id="{06F5C4ED-7985-4244-D4A1-06A52CBF07FF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8E284D56-3D84-567F-B26C-9155F632A65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948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6E7A8-0981-D470-0994-0E62C9CE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349" y="406222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1С:Лекторий – учитесь у экспертов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E84E2-BE35-2F13-BEAD-CD591B48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60301" y="970442"/>
            <a:ext cx="3335892" cy="2240591"/>
          </a:xfrm>
        </p:spPr>
        <p:txBody>
          <a:bodyPr/>
          <a:lstStyle/>
          <a:p>
            <a:r>
              <a:rPr lang="ru-RU" altLang="ru-RU" sz="1600" dirty="0">
                <a:solidFill>
                  <a:srgbClr val="414042"/>
                </a:solidFill>
              </a:rPr>
              <a:t>    Цель 1С:Лектория – оперативно и в удобной форме рассматривать новшества законодательства и их отражение в программах 1С, а также наиболее актуальные проблемы, возникающие у пользователей: руководителей, практикующих бухгалтеров, кадровых специалистов и др. </a:t>
            </a: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6D567E-2D6A-EB0E-7C12-D5B684DB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91" y="1715387"/>
            <a:ext cx="5517504" cy="2656226"/>
          </a:xfrm>
          <a:prstGeom prst="rect">
            <a:avLst/>
          </a:prstGeom>
        </p:spPr>
      </p:pic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C1F4AB44-9BFA-CFA3-EE55-B11E53F5B315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51C26BC0-F873-CD13-0B90-312DF63E89E3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F36F0E1A-0A28-F393-A61E-5FA4CBE0581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812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28A1A-F11E-7040-C519-AE77C370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Калькуляторы</a:t>
            </a:r>
            <a:endParaRPr lang="ru-RU" sz="2000" dirty="0"/>
          </a:p>
        </p:txBody>
      </p:sp>
      <p:sp>
        <p:nvSpPr>
          <p:cNvPr id="4" name="Объект 8">
            <a:extLst>
              <a:ext uri="{FF2B5EF4-FFF2-40B4-BE49-F238E27FC236}">
                <a16:creationId xmlns:a16="http://schemas.microsoft.com/office/drawing/2014/main" id="{0474EA82-4785-4CA6-2339-F613BEF03ACE}"/>
              </a:ext>
            </a:extLst>
          </p:cNvPr>
          <p:cNvSpPr txBox="1">
            <a:spLocks/>
          </p:cNvSpPr>
          <p:nvPr/>
        </p:nvSpPr>
        <p:spPr>
          <a:xfrm>
            <a:off x="276889" y="958518"/>
            <a:ext cx="64770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450"/>
              </a:spcBef>
              <a:buFont typeface="Wingdings" panose="05000000000000000000" pitchFamily="2" charset="2"/>
              <a:buNone/>
              <a:defRPr/>
            </a:pPr>
            <a:r>
              <a:rPr lang="ru-RU" sz="1600" dirty="0"/>
              <a:t>Проводите расчеты с помощью калькуляторов.</a:t>
            </a: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Просто введите данные, следуя подсказкам помощника, и получите верный расчет сумм пособий, командировочных, отпускных.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3CB34E0-BA06-F370-920D-CE2025CD6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27" y="2099930"/>
            <a:ext cx="4802065" cy="209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55;p6">
            <a:extLst>
              <a:ext uri="{FF2B5EF4-FFF2-40B4-BE49-F238E27FC236}">
                <a16:creationId xmlns:a16="http://schemas.microsoft.com/office/drawing/2014/main" id="{EFF780A7-F268-34CC-52D2-9CFBB28C866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3C7C5179-8C9F-0613-DE65-6D21B404EDA7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02169B66-5935-A636-944E-54FAD9734359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165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2FF4B-0527-78A2-0DC1-42F116FF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Тематические подборки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5FB1F-BE4B-B124-C5F0-A3A43F05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94979" y="1239801"/>
            <a:ext cx="3279184" cy="2127176"/>
          </a:xfrm>
        </p:spPr>
        <p:txBody>
          <a:bodyPr/>
          <a:lstStyle/>
          <a:p>
            <a:r>
              <a:rPr lang="ru-RU" altLang="ru-RU" sz="1600" dirty="0"/>
              <a:t>    Быстрый доступ к полезной информации – подборка всех материалов из различных разделов информационной системы 1С:ИТС, которые соответствуют каждой теме, перечисленной в данном разделе.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5D266A-93DA-E89D-19DE-FE0F225F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3" y="1947731"/>
            <a:ext cx="5805377" cy="2273646"/>
          </a:xfrm>
          <a:prstGeom prst="rect">
            <a:avLst/>
          </a:prstGeom>
        </p:spPr>
      </p:pic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8751F4BF-A993-B4DC-2D68-B6EAA9AA4EC8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DD9112C2-931D-5848-EC64-4F7694E1F7B8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719F88FB-F69B-A6E6-FDF7-84404A3E8708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17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D97A9-7C54-F880-B404-9280010D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0" y="144602"/>
            <a:ext cx="5298251" cy="1113663"/>
          </a:xfrm>
        </p:spPr>
        <p:txBody>
          <a:bodyPr/>
          <a:lstStyle/>
          <a:p>
            <a:r>
              <a:rPr lang="ru-RU" sz="2000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  <a:t>Для более углубленного изучения информационной системы и сервисов можно использовать методическое пособие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776D-322E-FE41-FC1C-1C98B9F4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12" y="1410586"/>
            <a:ext cx="3526102" cy="3026738"/>
          </a:xfrm>
        </p:spPr>
        <p:txBody>
          <a:bodyPr/>
          <a:lstStyle/>
          <a:p>
            <a:pPr marL="0" indent="0">
              <a:spcBef>
                <a:spcPts val="225"/>
              </a:spcBef>
              <a:defRPr/>
            </a:pPr>
            <a:r>
              <a:rPr lang="ru-RU" sz="1600" dirty="0"/>
              <a:t>В пособие включено подробное описание сервисов 1С, которые оказывают наибольший эффект на повседневную и регулярную работу пользователя 1С:</a:t>
            </a:r>
          </a:p>
          <a:p>
            <a:pPr marL="189050" indent="-189050">
              <a:spcBef>
                <a:spcPts val="225"/>
              </a:spcBef>
              <a:defRPr/>
            </a:pPr>
            <a:r>
              <a:rPr lang="ru-RU" sz="1600" dirty="0"/>
              <a:t>электронный документооборот, сдача отчетности через интернет,</a:t>
            </a:r>
          </a:p>
          <a:p>
            <a:pPr marL="189050" indent="-189050">
              <a:spcBef>
                <a:spcPts val="225"/>
              </a:spcBef>
              <a:defRPr/>
            </a:pPr>
            <a:r>
              <a:rPr lang="ru-RU" sz="1600" dirty="0"/>
              <a:t>проверка надежности контрагентов, информационная система 1С:ИТС и другие.</a:t>
            </a:r>
          </a:p>
          <a:p>
            <a:endParaRPr lang="ru-RU" sz="1600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DB7F6B7-1904-58DC-4914-2BF03602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6" y="1300795"/>
            <a:ext cx="2150503" cy="31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DFAFF20E-69B1-32B7-80B5-8B70B8C3862E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D13FF0A9-1F1D-CEE6-0694-889D97425065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B9967DBF-AC95-1746-09D3-D50E0EB99D8C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816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197E-2066-D520-E877-06241D5B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28" y="259423"/>
            <a:ext cx="6913175" cy="615553"/>
          </a:xfrm>
        </p:spPr>
        <p:txBody>
          <a:bodyPr/>
          <a:lstStyle/>
          <a:p>
            <a:r>
              <a:rPr lang="ru-RU" sz="2000" dirty="0">
                <a:solidFill>
                  <a:srgbClr val="FFC000"/>
                </a:solidFill>
              </a:rPr>
              <a:t>Информационная система 1С:ИТС 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для экономических дисциплин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ACAD2-A8E1-0D1B-F00E-94DCBF134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68" y="1289884"/>
            <a:ext cx="2004547" cy="2852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9CF7E-CF15-B1DA-775E-E4744A222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" y="1196752"/>
            <a:ext cx="1770631" cy="1770631"/>
          </a:xfrm>
          <a:prstGeom prst="rect">
            <a:avLst/>
          </a:prstGeom>
        </p:spPr>
      </p:pic>
      <p:sp>
        <p:nvSpPr>
          <p:cNvPr id="7" name="Объект 15">
            <a:extLst>
              <a:ext uri="{FF2B5EF4-FFF2-40B4-BE49-F238E27FC236}">
                <a16:creationId xmlns:a16="http://schemas.microsoft.com/office/drawing/2014/main" id="{5A9ED78E-CEA8-D390-BA03-3CF52EC829DD}"/>
              </a:ext>
            </a:extLst>
          </p:cNvPr>
          <p:cNvSpPr txBox="1">
            <a:spLocks/>
          </p:cNvSpPr>
          <p:nvPr/>
        </p:nvSpPr>
        <p:spPr bwMode="auto">
          <a:xfrm>
            <a:off x="258401" y="2976590"/>
            <a:ext cx="21537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rgbClr val="414042"/>
                </a:solidFill>
                <a:latin typeface="+mj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14042"/>
                </a:solidFill>
                <a:latin typeface="+mj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00">
                <a:solidFill>
                  <a:srgbClr val="414042"/>
                </a:solidFill>
                <a:latin typeface="+mj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200">
                <a:solidFill>
                  <a:srgbClr val="414042"/>
                </a:solidFill>
                <a:latin typeface="+mj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1600" b="0" kern="0" dirty="0"/>
              <a:t>Книга ориентирована на начинающих пользователей программы.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09D96-BB02-A7F7-82F6-711C71B727EA}"/>
              </a:ext>
            </a:extLst>
          </p:cNvPr>
          <p:cNvSpPr txBox="1"/>
          <p:nvPr/>
        </p:nvSpPr>
        <p:spPr>
          <a:xfrm>
            <a:off x="5195179" y="1750206"/>
            <a:ext cx="28810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rgbClr val="414042"/>
                </a:solidFill>
              </a:rPr>
              <a:t>Пособие ориентировано </a:t>
            </a:r>
            <a:br>
              <a:rPr lang="ru-RU" sz="1600" b="0" dirty="0">
                <a:solidFill>
                  <a:srgbClr val="414042"/>
                </a:solidFill>
              </a:rPr>
            </a:br>
            <a:r>
              <a:rPr lang="ru-RU" sz="1600" b="0" dirty="0">
                <a:solidFill>
                  <a:srgbClr val="414042"/>
                </a:solidFill>
              </a:rPr>
              <a:t>на использование студентами вузов, проходящих обучение </a:t>
            </a:r>
            <a:br>
              <a:rPr lang="ru-RU" sz="1600" b="0" dirty="0">
                <a:solidFill>
                  <a:srgbClr val="414042"/>
                </a:solidFill>
              </a:rPr>
            </a:br>
            <a:r>
              <a:rPr lang="ru-RU" sz="1600" b="0" dirty="0">
                <a:solidFill>
                  <a:srgbClr val="414042"/>
                </a:solidFill>
              </a:rPr>
              <a:t>по различным профилям направлений подготовки «Менеджмент» и «Экономика», а также для магистрантов </a:t>
            </a:r>
            <a:br>
              <a:rPr lang="ru-RU" sz="1600" b="0" dirty="0">
                <a:solidFill>
                  <a:srgbClr val="414042"/>
                </a:solidFill>
              </a:rPr>
            </a:br>
            <a:r>
              <a:rPr lang="ru-RU" sz="1600" b="0" dirty="0">
                <a:solidFill>
                  <a:srgbClr val="414042"/>
                </a:solidFill>
              </a:rPr>
              <a:t>и слушателей курсов повышения квалификации.</a:t>
            </a:r>
          </a:p>
        </p:txBody>
      </p:sp>
      <p:sp>
        <p:nvSpPr>
          <p:cNvPr id="10" name="Google Shape;155;p6">
            <a:extLst>
              <a:ext uri="{FF2B5EF4-FFF2-40B4-BE49-F238E27FC236}">
                <a16:creationId xmlns:a16="http://schemas.microsoft.com/office/drawing/2014/main" id="{A0ABCF75-40BE-7F10-17E8-7CD25661C210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1" name="Google Shape;156;p6">
            <a:extLst>
              <a:ext uri="{FF2B5EF4-FFF2-40B4-BE49-F238E27FC236}">
                <a16:creationId xmlns:a16="http://schemas.microsoft.com/office/drawing/2014/main" id="{B2E846FE-B223-BF8D-1DE2-C07C8D74E316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2" name="Google Shape;157;p6">
            <a:extLst>
              <a:ext uri="{FF2B5EF4-FFF2-40B4-BE49-F238E27FC236}">
                <a16:creationId xmlns:a16="http://schemas.microsoft.com/office/drawing/2014/main" id="{B482C6C3-C3D8-487F-486C-14CF34BE4310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827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F139D-CF9F-6413-2540-368B6386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35" y="238157"/>
            <a:ext cx="6913175" cy="615553"/>
          </a:xfrm>
        </p:spPr>
        <p:txBody>
          <a:bodyPr/>
          <a:lstStyle/>
          <a:p>
            <a:r>
              <a:rPr lang="ru-RU" sz="2000" dirty="0">
                <a:solidFill>
                  <a:srgbClr val="FFC000"/>
                </a:solidFill>
              </a:rPr>
              <a:t>Информационная система 1С:ИТС 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для ИТ-дисциплин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AFD24-D796-97B7-EBB7-A8F309A11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72" y="2158605"/>
            <a:ext cx="2217100" cy="2217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D83F17-D68F-A546-1C1A-191C69776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9" y="1043891"/>
            <a:ext cx="2520000" cy="2520000"/>
          </a:xfrm>
          <a:prstGeom prst="rect">
            <a:avLst/>
          </a:prstGeom>
        </p:spPr>
      </p:pic>
      <p:sp>
        <p:nvSpPr>
          <p:cNvPr id="7" name="Объект 15">
            <a:extLst>
              <a:ext uri="{FF2B5EF4-FFF2-40B4-BE49-F238E27FC236}">
                <a16:creationId xmlns:a16="http://schemas.microsoft.com/office/drawing/2014/main" id="{7B568527-11B7-7D54-B658-E846D8D095A2}"/>
              </a:ext>
            </a:extLst>
          </p:cNvPr>
          <p:cNvSpPr txBox="1">
            <a:spLocks/>
          </p:cNvSpPr>
          <p:nvPr/>
        </p:nvSpPr>
        <p:spPr bwMode="auto">
          <a:xfrm>
            <a:off x="205562" y="3218801"/>
            <a:ext cx="3846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rgbClr val="414042"/>
                </a:solidFill>
                <a:latin typeface="+mj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14042"/>
                </a:solidFill>
                <a:latin typeface="+mj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00">
                <a:solidFill>
                  <a:srgbClr val="414042"/>
                </a:solidFill>
                <a:latin typeface="+mj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200">
                <a:solidFill>
                  <a:srgbClr val="414042"/>
                </a:solidFill>
                <a:latin typeface="+mj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kern="0" dirty="0"/>
              <a:t>Книга адресована читателям, которые совсем не знают программирования, но хотят научиться создавать собственные программы в системе «1С:Предприятие 8».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138FA-A13A-2817-E14B-AB9EE7AD3C02}"/>
              </a:ext>
            </a:extLst>
          </p:cNvPr>
          <p:cNvSpPr txBox="1"/>
          <p:nvPr/>
        </p:nvSpPr>
        <p:spPr>
          <a:xfrm>
            <a:off x="5873458" y="2158605"/>
            <a:ext cx="2881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0" dirty="0">
                <a:solidFill>
                  <a:srgbClr val="414042"/>
                </a:solidFill>
              </a:rPr>
              <a:t>Книга адресована специалистам, имеющим опыт разработки </a:t>
            </a:r>
            <a:br>
              <a:rPr lang="ru-RU" sz="1600" b="0" dirty="0">
                <a:solidFill>
                  <a:srgbClr val="414042"/>
                </a:solidFill>
              </a:rPr>
            </a:br>
            <a:r>
              <a:rPr lang="ru-RU" sz="1600" b="0" dirty="0">
                <a:solidFill>
                  <a:srgbClr val="414042"/>
                </a:solidFill>
              </a:rPr>
              <a:t>на платформе «1С:Предприятие». </a:t>
            </a:r>
            <a:br>
              <a:rPr lang="ru-RU" sz="1600" b="0" dirty="0">
                <a:solidFill>
                  <a:srgbClr val="414042"/>
                </a:solidFill>
              </a:rPr>
            </a:br>
            <a:r>
              <a:rPr lang="ru-RU" sz="1600" b="0" dirty="0">
                <a:solidFill>
                  <a:srgbClr val="414042"/>
                </a:solidFill>
              </a:rPr>
              <a:t>С ее помощью можно освоить новый платформенный механизм – система взаимодействия.</a:t>
            </a:r>
          </a:p>
        </p:txBody>
      </p:sp>
      <p:sp>
        <p:nvSpPr>
          <p:cNvPr id="10" name="Google Shape;155;p6">
            <a:extLst>
              <a:ext uri="{FF2B5EF4-FFF2-40B4-BE49-F238E27FC236}">
                <a16:creationId xmlns:a16="http://schemas.microsoft.com/office/drawing/2014/main" id="{2584E7FA-C650-5A0C-BA49-FD8BFE51E304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1" name="Google Shape;156;p6">
            <a:extLst>
              <a:ext uri="{FF2B5EF4-FFF2-40B4-BE49-F238E27FC236}">
                <a16:creationId xmlns:a16="http://schemas.microsoft.com/office/drawing/2014/main" id="{0728EAEA-1428-9E8D-7319-CF43FD8C3815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2" name="Google Shape;157;p6">
            <a:extLst>
              <a:ext uri="{FF2B5EF4-FFF2-40B4-BE49-F238E27FC236}">
                <a16:creationId xmlns:a16="http://schemas.microsoft.com/office/drawing/2014/main" id="{D2FB2F53-01EB-5D1B-133D-F0A91DA5B2DD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929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6EFA02D-1539-4126-A2BE-0EB1F7805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90" y="1565865"/>
            <a:ext cx="8642350" cy="29337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+mj-lt"/>
                <a:ea typeface="Microsoft YaHei UI Light" panose="020B0502040204020203" pitchFamily="34" charset="-122"/>
              </a:rPr>
              <a:t>Подробнее ознакомиться с материалами, а также найти книги можно на студенческом сайте: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Microsoft YaHei UI Light" panose="020B0502040204020203" pitchFamily="34" charset="-122"/>
              </a:rPr>
              <a:t>https://student.its.1c.ru/public/page/books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348024-28F1-CC63-4169-23CE302F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21" y="2782186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55;p6">
            <a:extLst>
              <a:ext uri="{FF2B5EF4-FFF2-40B4-BE49-F238E27FC236}">
                <a16:creationId xmlns:a16="http://schemas.microsoft.com/office/drawing/2014/main" id="{56CB967C-527E-6743-0E20-E3EDF6FBDD43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043AEC32-912E-7144-B15B-7FF8ABD993C2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86ED897B-7342-0E1B-8697-4A1F5CB24E79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90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D109-215A-4382-AAE2-D72DF285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1С:Контрагент 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5BB10-51EF-976C-1090-1BD7F167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416" y="1048414"/>
            <a:ext cx="5802645" cy="2672981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Сервис для автоматического заполнения реквизитов контрагентов в 1С и быстрой проверки информации о контрагентах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Пользователь вводит ИНН любой фирмы или ИП, и карточка контрагента в программе (все остальные данные о контрагенте – покупателе, продавце и др.) заполнится автоматически моментально и без ошибок.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Также можно получить «Досье контрагента» – специальный отчёт покажет сведения из ЕГРЮЛ, бухгалтерскую отчётность, информацию о проверках госорганами и финансовый анализ деятельности. </a:t>
            </a: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74673-E3C0-B8E0-F908-219D6BA0A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56" y="2089236"/>
            <a:ext cx="1450520" cy="14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0E3360B4-BF58-BF82-7808-EED341CFA10D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F5F2343F-DFBD-CAB7-0E30-9FA859C397E4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FD5D46BB-0108-7C4C-252A-3EBC677DA957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924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47338-F260-FC89-B76F-EEC710F8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Студенческий конкурс 1С:ИТС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99355-F3D5-B2EE-E171-CD518F06A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7591" y="1091517"/>
            <a:ext cx="7520763" cy="326074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ru-RU" sz="1600" dirty="0"/>
              <a:t>Фирма "1С" ежегодно проводит Всероссийский конкурс для студентов вузов, а также техникумов и колледжей.</a:t>
            </a:r>
          </a:p>
          <a:p>
            <a:pPr algn="just">
              <a:spcAft>
                <a:spcPts val="1000"/>
              </a:spcAft>
            </a:pPr>
            <a:r>
              <a:rPr lang="ru-RU" altLang="ru-RU" sz="1600" dirty="0"/>
              <a:t>Тебя ждут вопросы по организации своего дела, учету, налогам, трудовому праву и выстраиванию бизнес-процессов. Ты поймешь на деле, как использовать информационную систему и сервисы 1С:ИТС для решения множества задач. </a:t>
            </a:r>
          </a:p>
          <a:p>
            <a:pPr algn="just">
              <a:spcAft>
                <a:spcPts val="1000"/>
              </a:spcAft>
            </a:pPr>
            <a:r>
              <a:rPr lang="ru-RU" altLang="ru-RU" sz="1600" dirty="0">
                <a:solidFill>
                  <a:srgbClr val="1A1A1A"/>
                </a:solidFill>
              </a:rPr>
              <a:t>Студенты получают полный доступ к </a:t>
            </a:r>
            <a:r>
              <a:rPr lang="ru-RU" altLang="ru-RU" sz="1600" dirty="0"/>
              <a:t>информационной системе 1С:ИТС </a:t>
            </a:r>
            <a:r>
              <a:rPr lang="ru-RU" altLang="ru-RU" sz="1600" dirty="0">
                <a:solidFill>
                  <a:srgbClr val="1A1A1A"/>
                </a:solidFill>
              </a:rPr>
              <a:t>до 30.06.2023. </a:t>
            </a:r>
            <a:r>
              <a:rPr lang="ru-RU" altLang="ru-RU" sz="1600" dirty="0"/>
              <a:t>Главный приз – 250 000 рублей! </a:t>
            </a:r>
            <a:endParaRPr lang="ru-RU" altLang="ru-RU" sz="1600" dirty="0">
              <a:solidFill>
                <a:srgbClr val="1A1A1A"/>
              </a:solidFill>
            </a:endParaRPr>
          </a:p>
          <a:p>
            <a:pPr>
              <a:spcAft>
                <a:spcPts val="1000"/>
              </a:spcAft>
            </a:pPr>
            <a:r>
              <a:rPr lang="ru-RU" altLang="ru-RU" sz="1600" dirty="0"/>
              <a:t>Конкурс уже идет - зарегистрироваться можно здесь: </a:t>
            </a:r>
            <a:r>
              <a:rPr lang="ru-RU" altLang="ru-RU" sz="1600" b="1" dirty="0">
                <a:solidFill>
                  <a:srgbClr val="008637"/>
                </a:solidFill>
                <a:hlinkClick r:id="rId2"/>
              </a:rPr>
              <a:t>https://student.its.1c.ru/</a:t>
            </a:r>
            <a:endParaRPr lang="ru-RU" altLang="ru-RU" sz="1600" b="1" dirty="0">
              <a:solidFill>
                <a:srgbClr val="008637"/>
              </a:solidFill>
            </a:endParaRPr>
          </a:p>
          <a:p>
            <a:endParaRPr lang="ru-RU" altLang="ru-RU" sz="1600" dirty="0"/>
          </a:p>
          <a:p>
            <a:endParaRPr lang="ru-RU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2AB6FB-D75F-7927-951E-CD89850E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72" y="2223091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5;p6">
            <a:extLst>
              <a:ext uri="{FF2B5EF4-FFF2-40B4-BE49-F238E27FC236}">
                <a16:creationId xmlns:a16="http://schemas.microsoft.com/office/drawing/2014/main" id="{2BCB665E-1E3E-B936-45EF-C28DD30A0375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" name="Google Shape;156;p6">
            <a:extLst>
              <a:ext uri="{FF2B5EF4-FFF2-40B4-BE49-F238E27FC236}">
                <a16:creationId xmlns:a16="http://schemas.microsoft.com/office/drawing/2014/main" id="{0F4AC211-78F7-56AA-B1ED-24FB107F24CF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7;p6">
            <a:extLst>
              <a:ext uri="{FF2B5EF4-FFF2-40B4-BE49-F238E27FC236}">
                <a16:creationId xmlns:a16="http://schemas.microsoft.com/office/drawing/2014/main" id="{7FADF9AF-E2E1-14D9-CC9C-30CCE01AA77F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5645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3C96-05D4-72F6-9F73-B4FAB303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1С-Отчётность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30E87-A0B8-0B96-CFBB-F5A73F672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90" y="1130498"/>
            <a:ext cx="5682142" cy="2850190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Для сдачи регламентированной отчётности из  программ 1С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414042"/>
                </a:solidFill>
                <a:latin typeface="+mn-lt"/>
              </a:rPr>
              <a:t>Поможет прямо из программы 1С подготовить и отправить отчётность во все контролирующие органы: ФНС, ПФР, ФСС, Росстат, Росалкогольрегулирование, Росприроднадзор, ФТС и Банк России.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414042"/>
                </a:solidFill>
                <a:latin typeface="+mn-lt"/>
              </a:rPr>
              <a:t>Не нужно переключаться в какие-либо сторонние программы.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6934F6A-CBC5-9028-59A3-69779370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0135"/>
            <a:ext cx="1418286" cy="14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FA61431E-3796-7E57-87B7-412085DBE672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6DC8A3CA-6AFA-13E8-E507-C02540DBDDB7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9381F50F-7EB8-045B-2AF9-4E9F73EF940E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23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03107-42F5-5599-72E9-8040C358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1С-</a:t>
            </a:r>
            <a:r>
              <a:rPr lang="en-US" altLang="ru-RU" sz="2000" dirty="0"/>
              <a:t>UMI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D935C-62AF-D035-F1CA-8CC459D0F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01" y="1005884"/>
            <a:ext cx="5972766" cy="2602097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Готовые сайты для всех типов бизнеса: для специалистов, компаний, а также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лендинги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и интернет-магазины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Можно создать готовый сайт или интернет-магазин с продвижением за 1 минуту. В отличие от конструкторов сайтов, 1С-UMI создаёт сразу готовый к работе веб-ресурс. 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Его не нужно собирать из блоков, придумывать цвета, шрифты и компоновку страниц, структуру разделов; функции позволяют создать сайт компании, интернет-магазин, </a:t>
            </a:r>
            <a:r>
              <a:rPr lang="ru-RU" sz="1600" dirty="0" err="1"/>
              <a:t>лендинг</a:t>
            </a:r>
            <a:r>
              <a:rPr lang="ru-RU" sz="1600" dirty="0"/>
              <a:t>, сайт-визитку, сайт специалиста, блог, портфолио, каталог товаров или услуг.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9EE32BC-94A7-708A-E5B0-D18D20EC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6" y="1886799"/>
            <a:ext cx="1371490" cy="13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47759311-062D-018A-E109-BE7AEBD31477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B99C457D-31BD-C85B-C642-AA7691EFF49F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C115D300-F8BE-E331-74FA-E5B2763F25BF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17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37EA0-4EEC-E4E5-C866-94A0DDA1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70780"/>
            <a:ext cx="6913175" cy="307777"/>
          </a:xfrm>
        </p:spPr>
        <p:txBody>
          <a:bodyPr/>
          <a:lstStyle/>
          <a:p>
            <a:r>
              <a:rPr lang="ru-RU" altLang="ru-RU" sz="2000" dirty="0"/>
              <a:t>1С-Товары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F3210-5673-727C-71AD-54795692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18" y="1161827"/>
            <a:ext cx="6171240" cy="3069930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Прогноз спроса и автоматический заказ товаров. Анализ работы розничного магазина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Сервис позволяет получать рекомендации по  управлению ассортиментом, планировать поставки товаров в собственные или  арендованные торговые точки.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Helvetica Neue"/>
              </a:rPr>
              <a:t>Ежедневно 1С-Товары автоматически проверяют минимальные остатки и своевременно отправляет заявку поставщику, используя результаты прогноза. 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D34BF3F-96D8-B4CA-CFE8-F62DDC35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42" y="2016678"/>
            <a:ext cx="1393530" cy="136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BB085CEB-A89A-56B3-4CB7-C6CA5F24BD31}"/>
              </a:ext>
            </a:extLst>
          </p:cNvPr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01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0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0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" name="Google Shape;156;p6">
            <a:extLst>
              <a:ext uri="{FF2B5EF4-FFF2-40B4-BE49-F238E27FC236}">
                <a16:creationId xmlns:a16="http://schemas.microsoft.com/office/drawing/2014/main" id="{712D965C-F4D5-9C0D-0375-0E87B880064D}"/>
              </a:ext>
            </a:extLst>
          </p:cNvPr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" name="Google Shape;157;p6">
            <a:extLst>
              <a:ext uri="{FF2B5EF4-FFF2-40B4-BE49-F238E27FC236}">
                <a16:creationId xmlns:a16="http://schemas.microsoft.com/office/drawing/2014/main" id="{21180013-03EA-DB13-BE63-6EC727CF06AA}"/>
              </a:ext>
            </a:extLst>
          </p:cNvPr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49812"/>
      </p:ext>
    </p:extLst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3457</Words>
  <Application>Microsoft Office PowerPoint</Application>
  <PresentationFormat>Произвольный</PresentationFormat>
  <Paragraphs>388</Paragraphs>
  <Slides>61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61</vt:i4>
      </vt:variant>
    </vt:vector>
  </HeadingPairs>
  <TitlesOfParts>
    <vt:vector size="69" baseType="lpstr">
      <vt:lpstr>Arial</vt:lpstr>
      <vt:lpstr>Helvetica Neue</vt:lpstr>
      <vt:lpstr>Microsoft Sans Serif</vt:lpstr>
      <vt:lpstr>Noto Sans Symbols</vt:lpstr>
      <vt:lpstr>Wingdings</vt:lpstr>
      <vt:lpstr>4_Оформление по умолчанию</vt:lpstr>
      <vt:lpstr>7_Оформление по умолчанию</vt:lpstr>
      <vt:lpstr>9_Оформление по умолчанию</vt:lpstr>
      <vt:lpstr>Знакомимся с Информационной системой и сервисами 1С:ИТС</vt:lpstr>
      <vt:lpstr>Информационно-технологическое сопровождение (ИТС). Сервисы 1С:ИТС</vt:lpstr>
      <vt:lpstr>На портале представлен каталог сервисов, которые фирма 1С предоставляет пользователям своих программ </vt:lpstr>
      <vt:lpstr>Группы сервисов по назначению</vt:lpstr>
      <vt:lpstr>1С-ЭДО</vt:lpstr>
      <vt:lpstr>1С:Контрагент </vt:lpstr>
      <vt:lpstr>1С-Отчётность</vt:lpstr>
      <vt:lpstr>1С-UMI</vt:lpstr>
      <vt:lpstr>1С-Товары</vt:lpstr>
      <vt:lpstr>1С:Кабинет сотрудника</vt:lpstr>
      <vt:lpstr>1С:Облачный архив</vt:lpstr>
      <vt:lpstr>1С:Бизнес-сеть. Торговая площадка</vt:lpstr>
      <vt:lpstr>1С:Линк</vt:lpstr>
      <vt:lpstr>mag1c</vt:lpstr>
      <vt:lpstr>Помимо сервисов нужны знания и актуальная профессиональная информация.  Познакомимся с Информационной системой 1С:ИТС!</vt:lpstr>
      <vt:lpstr>Информационная система 1С:ИТС</vt:lpstr>
      <vt:lpstr>Структура информационной системы 1С:ИТС. Как настроить под себя?</vt:lpstr>
      <vt:lpstr>Подробнее о профилях пользователей</vt:lpstr>
      <vt:lpstr>Подробнее о профилях пользователей</vt:lpstr>
      <vt:lpstr>Профиль пользователя ИС 1С:ИТС</vt:lpstr>
      <vt:lpstr>Профиль пользователя ИС 1С:ИТС</vt:lpstr>
      <vt:lpstr>Структура информационной системы 1С:ИТС</vt:lpstr>
      <vt:lpstr>Структура информационной системы 1С:ИТС</vt:lpstr>
      <vt:lpstr>Рассмотрим разделы Информационной системы 1С:ИТС</vt:lpstr>
      <vt:lpstr>Раздел "Новости"</vt:lpstr>
      <vt:lpstr>Раздел "Новости"</vt:lpstr>
      <vt:lpstr>Раздел "Инструкции по учету в программах 1С"</vt:lpstr>
      <vt:lpstr>Раздел "Инструкции по учету в программах 1С"</vt:lpstr>
      <vt:lpstr>Раздел "Инструкции по разработке на 1С"</vt:lpstr>
      <vt:lpstr>Раздел "Инструкции по разработке на 1С"</vt:lpstr>
      <vt:lpstr>Раздел "Консультации по законодательству"</vt:lpstr>
      <vt:lpstr>Раздел "Консультации по законодательству"</vt:lpstr>
      <vt:lpstr>Раздел "Книги и периодика”</vt:lpstr>
      <vt:lpstr>Раздел "Справочная информация"</vt:lpstr>
      <vt:lpstr>Раздел "Справочная информация"</vt:lpstr>
      <vt:lpstr>Раздел "База нормативных документов"</vt:lpstr>
      <vt:lpstr>Раздел "База нормативных документов"</vt:lpstr>
      <vt:lpstr>Как пользоваться информационной системой 1С:ИТС?</vt:lpstr>
      <vt:lpstr>Информационная система 1С:ИТС Какие бывают статьи?</vt:lpstr>
      <vt:lpstr>Информационная система 1С:ИТС Практические примеры</vt:lpstr>
      <vt:lpstr>Информационная система 1С:ИТС Теоретические статьи</vt:lpstr>
      <vt:lpstr>Информационная система 1С:ИТС Статьи-рекомендации</vt:lpstr>
      <vt:lpstr>Как быстро находить ответы в информационной системе 1С:ИТС?</vt:lpstr>
      <vt:lpstr>Три способа поиска ответов в информационной системе 1С:ИТС:</vt:lpstr>
      <vt:lpstr>Информационная система 1С:ИТС Ищем через встроенный поисковик</vt:lpstr>
      <vt:lpstr>Информационная система 1С:ИТС Ищем через встроенный поисковик</vt:lpstr>
      <vt:lpstr>Презентация PowerPoint</vt:lpstr>
      <vt:lpstr>Информационная система 1С:ИТС Ищем через встроенный поисковик</vt:lpstr>
      <vt:lpstr>Информационная система 1С:ИТС  Что и как использовать в учёбе?</vt:lpstr>
      <vt:lpstr>Информационная система 1С:ИТС  Что и как использовать в учёбе?</vt:lpstr>
      <vt:lpstr>Информационная система 1С:ИТС  Что и как использовать в учёбе?</vt:lpstr>
      <vt:lpstr>Информационная система 1С:ИТС Быстрый доступ к полезной информации</vt:lpstr>
      <vt:lpstr>1С:Лекторий – учитесь у экспертов</vt:lpstr>
      <vt:lpstr>Калькуляторы</vt:lpstr>
      <vt:lpstr>Тематические подборки</vt:lpstr>
      <vt:lpstr>Для более углубленного изучения информационной системы и сервисов можно использовать методическое пособие</vt:lpstr>
      <vt:lpstr>Информационная система 1С:ИТС  для экономических дисциплин</vt:lpstr>
      <vt:lpstr>Информационная система 1С:ИТС  для ИТ-дисциплин</vt:lpstr>
      <vt:lpstr>Презентация PowerPoint</vt:lpstr>
      <vt:lpstr>Студенческий конкурс 1С:ИТС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к оформлению презентации</dc:title>
  <dc:creator>Fedotova_K</dc:creator>
  <cp:lastModifiedBy>Анна Яичкина</cp:lastModifiedBy>
  <cp:revision>6</cp:revision>
  <dcterms:created xsi:type="dcterms:W3CDTF">2020-11-11T06:55:55Z</dcterms:created>
  <dcterms:modified xsi:type="dcterms:W3CDTF">2023-01-26T12:00:37Z</dcterms:modified>
</cp:coreProperties>
</file>